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67" r:id="rId2"/>
  </p:sldMasterIdLst>
  <p:notesMasterIdLst>
    <p:notesMasterId r:id="rId22"/>
  </p:notesMasterIdLst>
  <p:sldIdLst>
    <p:sldId id="256" r:id="rId3"/>
    <p:sldId id="306" r:id="rId4"/>
    <p:sldId id="304" r:id="rId5"/>
    <p:sldId id="288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8" r:id="rId15"/>
    <p:sldId id="296" r:id="rId16"/>
    <p:sldId id="297" r:id="rId17"/>
    <p:sldId id="299" r:id="rId18"/>
    <p:sldId id="301" r:id="rId19"/>
    <p:sldId id="305" r:id="rId20"/>
    <p:sldId id="302" r:id="rId21"/>
  </p:sldIdLst>
  <p:sldSz cx="24384000" cy="13716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2775" autoAdjust="0"/>
  </p:normalViewPr>
  <p:slideViewPr>
    <p:cSldViewPr snapToGrid="0">
      <p:cViewPr varScale="1">
        <p:scale>
          <a:sx n="15" d="100"/>
          <a:sy n="15" d="100"/>
        </p:scale>
        <p:origin x="12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6000" b="0" strike="noStrike" spc="-1">
                <a:solidFill>
                  <a:srgbClr val="000000"/>
                </a:solidFill>
                <a:latin typeface="GTZirkon-Regular"/>
              </a:rPr>
              <a:t>Click to move the slide</a:t>
            </a: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3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39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39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39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9C23E4E-D20A-4501-9D27-B717D6FBCB53}" type="slidenum">
              <a:rPr lang="en-US" sz="1400" b="0" strike="noStrike" spc="-1">
                <a:latin typeface="Calibri"/>
              </a:rPr>
              <a:t>‹#›</a:t>
            </a:fld>
            <a:endParaRPr lang="en-US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9C23E4E-D20A-4501-9D27-B717D6FBCB53}" type="slidenum">
              <a:rPr lang="en-US" sz="1400" b="0" strike="noStrike" spc="-1" smtClean="0">
                <a:latin typeface="Calibri"/>
              </a:rPr>
              <a:t>1</a:t>
            </a:fld>
            <a:endParaRPr lang="en-US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77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9C23E4E-D20A-4501-9D27-B717D6FBCB53}" type="slidenum">
              <a:rPr lang="en-US" sz="1400" b="0" strike="noStrike" spc="-1" smtClean="0">
                <a:latin typeface="Calibri"/>
              </a:rPr>
              <a:t>2</a:t>
            </a:fld>
            <a:endParaRPr lang="en-US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13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9C23E4E-D20A-4501-9D27-B717D6FBCB53}" type="slidenum">
              <a:rPr lang="en-US" sz="1400" b="0" strike="noStrike" spc="-1" smtClean="0">
                <a:latin typeface="Calibri"/>
              </a:rPr>
              <a:t>7</a:t>
            </a:fld>
            <a:endParaRPr lang="en-US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50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1063872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872400" y="7037640"/>
            <a:ext cx="1063872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2323880" y="28292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872400" y="70376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323880" y="70376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342540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10469520" y="2829240"/>
            <a:ext cx="342540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14066640" y="2829240"/>
            <a:ext cx="342540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872400" y="7037640"/>
            <a:ext cx="342540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10469520" y="7037640"/>
            <a:ext cx="342540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14066640" y="7037640"/>
            <a:ext cx="342540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24384000" cy="215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5" name="Rectangle 4"/>
          <p:cNvSpPr/>
          <p:nvPr userDrawn="1"/>
        </p:nvSpPr>
        <p:spPr>
          <a:xfrm>
            <a:off x="0" y="2156347"/>
            <a:ext cx="24384000" cy="11559654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67" y="516084"/>
            <a:ext cx="3319586" cy="23049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42700" y="3985145"/>
            <a:ext cx="20130448" cy="4299046"/>
          </a:xfrm>
        </p:spPr>
        <p:txBody>
          <a:bodyPr wrap="none" anchor="t">
            <a:noAutofit/>
          </a:bodyPr>
          <a:lstStyle>
            <a:lvl1pPr algn="l">
              <a:defRPr sz="12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76400" y="3957851"/>
            <a:ext cx="0" cy="97581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1482317" y="13238328"/>
            <a:ext cx="1414818" cy="481188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142702" y="8836098"/>
            <a:ext cx="20130448" cy="1795508"/>
          </a:xfrm>
        </p:spPr>
        <p:txBody>
          <a:bodyPr>
            <a:noAutofit/>
          </a:bodyPr>
          <a:lstStyle>
            <a:lvl1pPr marL="0" indent="0" algn="l">
              <a:buNone/>
              <a:defRPr sz="5600" i="0">
                <a:solidFill>
                  <a:schemeClr val="accent5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2192001" y="11115806"/>
            <a:ext cx="10080626" cy="105799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4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4466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00577"/>
            <a:ext cx="24384000" cy="100366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24384000" cy="215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5" name="Rectangle 4"/>
          <p:cNvSpPr/>
          <p:nvPr userDrawn="1"/>
        </p:nvSpPr>
        <p:spPr>
          <a:xfrm>
            <a:off x="0" y="2156348"/>
            <a:ext cx="24384000" cy="57816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67" y="516084"/>
            <a:ext cx="3319586" cy="23049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42700" y="3985145"/>
            <a:ext cx="20130448" cy="1745294"/>
          </a:xfrm>
        </p:spPr>
        <p:txBody>
          <a:bodyPr anchor="t">
            <a:normAutofit/>
          </a:bodyPr>
          <a:lstStyle>
            <a:lvl1pPr algn="l">
              <a:defRPr sz="12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76400" y="3957851"/>
            <a:ext cx="0" cy="97581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1482317" y="13238328"/>
            <a:ext cx="1414818" cy="481188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142702" y="6134936"/>
            <a:ext cx="20130448" cy="1795508"/>
          </a:xfrm>
        </p:spPr>
        <p:txBody>
          <a:bodyPr>
            <a:noAutofit/>
          </a:bodyPr>
          <a:lstStyle>
            <a:lvl1pPr marL="0" indent="0" algn="l">
              <a:buNone/>
              <a:defRPr sz="5600" i="0">
                <a:solidFill>
                  <a:schemeClr val="accent5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2192001" y="11567070"/>
            <a:ext cx="10080626" cy="1057996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4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324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4438"/>
            <a:ext cx="24384000" cy="1211838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0578" y="2156347"/>
            <a:ext cx="24394692" cy="11566478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24384000" cy="215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42700" y="3985145"/>
            <a:ext cx="20130448" cy="4299046"/>
          </a:xfrm>
        </p:spPr>
        <p:txBody>
          <a:bodyPr wrap="none" anchor="t">
            <a:noAutofit/>
          </a:bodyPr>
          <a:lstStyle>
            <a:lvl1pPr algn="l">
              <a:defRPr sz="12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76400" y="3957851"/>
            <a:ext cx="0" cy="97581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1482317" y="13238328"/>
            <a:ext cx="1414818" cy="481188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142702" y="8836098"/>
            <a:ext cx="20130448" cy="1795508"/>
          </a:xfrm>
        </p:spPr>
        <p:txBody>
          <a:bodyPr wrap="none">
            <a:noAutofit/>
          </a:bodyPr>
          <a:lstStyle>
            <a:lvl1pPr marL="0" indent="0" algn="l">
              <a:buNone/>
              <a:defRPr sz="5600" i="0">
                <a:solidFill>
                  <a:schemeClr val="accent5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67" y="516084"/>
            <a:ext cx="3319586" cy="230492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2192001" y="11115806"/>
            <a:ext cx="10080626" cy="1057996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4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4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0378" y="2244726"/>
            <a:ext cx="21352076" cy="4775200"/>
          </a:xfrm>
        </p:spPr>
        <p:txBody>
          <a:bodyPr anchor="b">
            <a:noAutofit/>
          </a:bodyPr>
          <a:lstStyle>
            <a:lvl1pPr algn="l">
              <a:defRPr sz="12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0378" y="7204076"/>
            <a:ext cx="21352076" cy="3311524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76400" y="0"/>
            <a:ext cx="0" cy="659186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5430" y="12090515"/>
            <a:ext cx="3437024" cy="9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9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7704" y="12091730"/>
            <a:ext cx="3432400" cy="90109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54027" y="2244726"/>
            <a:ext cx="20312594" cy="4775200"/>
          </a:xfrm>
        </p:spPr>
        <p:txBody>
          <a:bodyPr anchor="b">
            <a:noAutofit/>
          </a:bodyPr>
          <a:lstStyle>
            <a:lvl1pPr algn="l">
              <a:defRPr sz="12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676400" y="0"/>
            <a:ext cx="0" cy="65918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140379" y="7204076"/>
            <a:ext cx="20312594" cy="3311524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192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24384000" cy="6857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54027" y="2244726"/>
            <a:ext cx="20312594" cy="2480696"/>
          </a:xfrm>
        </p:spPr>
        <p:txBody>
          <a:bodyPr anchor="b">
            <a:noAutofit/>
          </a:bodyPr>
          <a:lstStyle>
            <a:lvl1pPr algn="l">
              <a:defRPr sz="12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676400" y="1"/>
            <a:ext cx="0" cy="472542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76401" y="8321653"/>
            <a:ext cx="21778878" cy="324029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16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24384000" cy="6857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54027" y="2244726"/>
            <a:ext cx="20312594" cy="2480696"/>
          </a:xfrm>
        </p:spPr>
        <p:txBody>
          <a:bodyPr anchor="b">
            <a:noAutofit/>
          </a:bodyPr>
          <a:lstStyle>
            <a:lvl1pPr algn="l">
              <a:defRPr sz="12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676400" y="1"/>
            <a:ext cx="0" cy="472542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76401" y="8321653"/>
            <a:ext cx="21778878" cy="324029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120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872400" y="2829240"/>
            <a:ext cx="10638720" cy="805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3651250"/>
            <a:ext cx="21811398" cy="77638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defRPr/>
            </a:lvl1pPr>
            <a:lvl2pPr>
              <a:lnSpc>
                <a:spcPct val="100000"/>
              </a:lnSpc>
              <a:spcAft>
                <a:spcPts val="3600"/>
              </a:spcAft>
              <a:defRPr/>
            </a:lvl2pPr>
            <a:lvl3pPr>
              <a:lnSpc>
                <a:spcPct val="100000"/>
              </a:lnSpc>
              <a:spcAft>
                <a:spcPts val="3600"/>
              </a:spcAft>
              <a:defRPr/>
            </a:lvl3pPr>
            <a:lvl4pPr>
              <a:lnSpc>
                <a:spcPct val="100000"/>
              </a:lnSpc>
              <a:spcAft>
                <a:spcPts val="3600"/>
              </a:spcAft>
              <a:defRPr/>
            </a:lvl4pPr>
            <a:lvl5pPr>
              <a:lnSpc>
                <a:spcPct val="100000"/>
              </a:lnSpc>
              <a:spcAft>
                <a:spcPts val="3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131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396" y="3651251"/>
            <a:ext cx="10656000" cy="7812870"/>
          </a:xfrm>
        </p:spPr>
        <p:txBody>
          <a:bodyPr>
            <a:noAutofit/>
          </a:bodyPr>
          <a:lstStyle>
            <a:lvl1pPr>
              <a:spcAft>
                <a:spcPts val="3600"/>
              </a:spcAft>
              <a:defRPr/>
            </a:lvl1pPr>
            <a:lvl2pPr>
              <a:spcAft>
                <a:spcPts val="3600"/>
              </a:spcAft>
              <a:defRPr/>
            </a:lvl2pPr>
            <a:lvl3pPr>
              <a:spcAft>
                <a:spcPts val="3600"/>
              </a:spcAft>
              <a:defRPr/>
            </a:lvl3pPr>
            <a:lvl4pPr>
              <a:spcAft>
                <a:spcPts val="3600"/>
              </a:spcAft>
              <a:defRPr/>
            </a:lvl4pPr>
            <a:lvl5pPr>
              <a:spcAft>
                <a:spcPts val="3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4500" y="3651251"/>
            <a:ext cx="10656000" cy="7812870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805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396" y="3651251"/>
            <a:ext cx="10656000" cy="7812870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4500" y="3651251"/>
            <a:ext cx="10656000" cy="7812870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77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397" y="3651252"/>
            <a:ext cx="6716978" cy="7526268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9209959" y="3651250"/>
            <a:ext cx="6716978" cy="7526268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6743523" y="3651250"/>
            <a:ext cx="6716978" cy="7526268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911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wrap="square" anchor="b">
            <a:noAutofit/>
          </a:bodyPr>
          <a:lstStyle>
            <a:lvl1pPr marL="0" indent="0">
              <a:buNone/>
              <a:defRPr sz="5600" b="1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1"/>
            <a:ext cx="10315574" cy="6194662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5600" b="1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1"/>
            <a:ext cx="10366376" cy="6194662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599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99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119269" y="-119270"/>
            <a:ext cx="12311270" cy="13967792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428096" y="3985147"/>
            <a:ext cx="17100644" cy="7233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895" y="1487605"/>
            <a:ext cx="1089846" cy="10898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6662" y="3985145"/>
            <a:ext cx="16452080" cy="7233314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265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4113" y="3651251"/>
            <a:ext cx="9853682" cy="753991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3634112" y="965721"/>
            <a:ext cx="9338532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92765" y="-92765"/>
            <a:ext cx="12284766" cy="13928034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721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41445" y="4569335"/>
            <a:ext cx="6283326" cy="4181474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02903" y="4569337"/>
            <a:ext cx="6283326" cy="4181474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72173" y="4569335"/>
            <a:ext cx="6283326" cy="4181474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413548" y="8077369"/>
            <a:ext cx="5339116" cy="3048470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9344278" y="8083889"/>
            <a:ext cx="5339116" cy="3048470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6275006" y="8074875"/>
            <a:ext cx="5339116" cy="3048470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201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676399" y="1"/>
            <a:ext cx="2" cy="25527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41444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27739" y="4319914"/>
            <a:ext cx="4923182" cy="3276316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427737" y="7937762"/>
            <a:ext cx="4923182" cy="3276316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649095" y="4319913"/>
            <a:ext cx="4923186" cy="327631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7870454" y="7937760"/>
            <a:ext cx="5040000" cy="3276316"/>
          </a:xfrm>
          <a:noFill/>
        </p:spPr>
        <p:txBody>
          <a:bodyPr tIns="90000"/>
          <a:lstStyle>
            <a:lvl1pPr marL="0" indent="0" algn="l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067234" y="4319915"/>
            <a:ext cx="5040000" cy="3276318"/>
          </a:xfrm>
          <a:noFill/>
        </p:spPr>
        <p:txBody>
          <a:bodyPr tIns="90000"/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649099" y="7937760"/>
            <a:ext cx="4923182" cy="3276316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2067234" y="7937762"/>
            <a:ext cx="5040000" cy="3276316"/>
          </a:xfrm>
          <a:noFill/>
        </p:spPr>
        <p:txBody>
          <a:bodyPr tIns="90000"/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7932644" y="4319913"/>
            <a:ext cx="5040000" cy="3276318"/>
          </a:xfrm>
          <a:noFill/>
        </p:spPr>
        <p:txBody>
          <a:bodyPr tIns="90000"/>
          <a:lstStyle>
            <a:lvl1pPr marL="0" indent="0" algn="l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56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10638720" cy="805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6858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293287"/>
            <a:ext cx="21031200" cy="1564714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676400" y="7261227"/>
            <a:ext cx="21031200" cy="407035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303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9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5191560" cy="805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323880" y="2829240"/>
            <a:ext cx="5191560" cy="805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323880" y="2829240"/>
            <a:ext cx="5191560" cy="805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872400" y="70376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5191560" cy="805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323880" y="28292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2323880" y="70376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6000" b="0" strike="noStrike" spc="-1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872400" y="28292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2323880" y="2829240"/>
            <a:ext cx="519156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872400" y="7037640"/>
            <a:ext cx="10638720" cy="384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7"/>
              </a:spcBef>
            </a:pPr>
            <a:endParaRPr lang="en-US" sz="6000" b="0" strike="noStrike" spc="-239">
              <a:solidFill>
                <a:srgbClr val="000000"/>
              </a:solidFill>
              <a:latin typeface="GTZirkon-Regular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typ _2.pdf" descr="Logotyp _2.pdf"/>
          <p:cNvPicPr/>
          <p:nvPr/>
        </p:nvPicPr>
        <p:blipFill>
          <a:blip r:embed="rId14"/>
          <a:stretch/>
        </p:blipFill>
        <p:spPr>
          <a:xfrm>
            <a:off x="9194760" y="0"/>
            <a:ext cx="5994000" cy="1508400"/>
          </a:xfrm>
          <a:prstGeom prst="rect">
            <a:avLst/>
          </a:prstGeom>
          <a:ln w="12600">
            <a:noFill/>
          </a:ln>
        </p:spPr>
      </p:pic>
      <p:pic>
        <p:nvPicPr>
          <p:cNvPr id="8" name="Digidem Lab-Bakgrund Lila.pdf" descr="Digidem Lab-Bakgrund Lila.pdf"/>
          <p:cNvPicPr/>
          <p:nvPr/>
        </p:nvPicPr>
        <p:blipFill>
          <a:blip r:embed="rId15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2437560" y="2234880"/>
            <a:ext cx="19508400" cy="9246240"/>
          </a:xfrm>
          <a:prstGeom prst="rect">
            <a:avLst/>
          </a:prstGeom>
        </p:spPr>
        <p:txBody>
          <a:bodyPr lIns="50760" tIns="50760" rIns="50760" bIns="50760" anchor="ctr">
            <a:noAutofit/>
          </a:bodyPr>
          <a:lstStyle/>
          <a:p>
            <a:pPr algn="ctr">
              <a:lnSpc>
                <a:spcPts val="24001"/>
              </a:lnSpc>
              <a:tabLst>
                <a:tab pos="0" algn="l"/>
              </a:tabLst>
            </a:pPr>
            <a:r>
              <a:rPr lang="en-US" sz="24000" b="0" strike="noStrike" spc="-1200">
                <a:solidFill>
                  <a:srgbClr val="FFFFFF"/>
                </a:solidFill>
                <a:latin typeface="GTZirkon-Black"/>
                <a:ea typeface="GTZirkon-Black"/>
              </a:rPr>
              <a:t>Presentations-</a:t>
            </a:r>
            <a:r>
              <a:t/>
            </a:r>
            <a:br/>
            <a:r>
              <a:rPr lang="en-US" sz="24000" b="0" strike="noStrike" spc="-1200">
                <a:solidFill>
                  <a:srgbClr val="FFFFFF"/>
                </a:solidFill>
                <a:latin typeface="GTZirkon-Black"/>
                <a:ea typeface="GTZirkon-Black"/>
              </a:rPr>
              <a:t>titel här</a:t>
            </a:r>
            <a:endParaRPr lang="en-US" sz="24000" b="0" strike="noStrike" spc="-239">
              <a:solidFill>
                <a:srgbClr val="000000"/>
              </a:solidFill>
              <a:latin typeface="GTZirkon-Regular"/>
            </a:endParaRPr>
          </a:p>
        </p:txBody>
      </p:sp>
      <p:pic>
        <p:nvPicPr>
          <p:cNvPr id="3" name="Logotyp _2.pdf" descr="Logotyp _2.pdf"/>
          <p:cNvPicPr/>
          <p:nvPr/>
        </p:nvPicPr>
        <p:blipFill>
          <a:blip r:embed="rId14"/>
          <a:stretch/>
        </p:blipFill>
        <p:spPr>
          <a:xfrm>
            <a:off x="9194760" y="0"/>
            <a:ext cx="5994000" cy="1508400"/>
          </a:xfrm>
          <a:prstGeom prst="rect">
            <a:avLst/>
          </a:prstGeom>
          <a:ln w="12600">
            <a:noFill/>
          </a:ln>
        </p:spPr>
      </p:pic>
      <p:pic>
        <p:nvPicPr>
          <p:cNvPr id="4" name="Digidem Lab-Grafik Svart-03.pdf" descr="Digidem Lab-Grafik Svart-03.pdf"/>
          <p:cNvPicPr/>
          <p:nvPr/>
        </p:nvPicPr>
        <p:blipFill>
          <a:blip r:embed="rId16"/>
          <a:stretch/>
        </p:blipFill>
        <p:spPr>
          <a:xfrm>
            <a:off x="16650720" y="6759360"/>
            <a:ext cx="3963960" cy="3498480"/>
          </a:xfrm>
          <a:prstGeom prst="rect">
            <a:avLst/>
          </a:prstGeom>
          <a:ln w="12600"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sldNum"/>
          </p:nvPr>
        </p:nvSpPr>
        <p:spPr>
          <a:xfrm>
            <a:off x="11959200" y="13080960"/>
            <a:ext cx="452880" cy="460800"/>
          </a:xfrm>
          <a:prstGeom prst="rect">
            <a:avLst/>
          </a:prstGeom>
        </p:spPr>
        <p:txBody>
          <a:bodyPr lIns="50760" tIns="50760" rIns="50760" bIns="50760">
            <a:noAutofit/>
          </a:bodyPr>
          <a:lstStyle/>
          <a:p>
            <a:endParaRPr lang="en-US" sz="2400" b="0" strike="noStrike" spc="-1"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6000" b="0" strike="noStrike" spc="-1">
                <a:solidFill>
                  <a:srgbClr val="000000"/>
                </a:solidFill>
                <a:latin typeface="GTZirkon-Regular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965721"/>
            <a:ext cx="21031200" cy="156471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7763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76400" y="1226257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7705" y="12091977"/>
            <a:ext cx="3431466" cy="9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5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0"/>
        </a:spcBef>
        <a:spcAft>
          <a:spcPts val="3600"/>
        </a:spcAft>
        <a:buClr>
          <a:schemeClr val="tx2"/>
        </a:buClr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00000"/>
        </a:lnSpc>
        <a:spcBef>
          <a:spcPts val="1000"/>
        </a:spcBef>
        <a:spcAft>
          <a:spcPts val="3600"/>
        </a:spcAft>
        <a:buClr>
          <a:schemeClr val="tx2"/>
        </a:buClr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00000"/>
        </a:lnSpc>
        <a:spcBef>
          <a:spcPts val="1000"/>
        </a:spcBef>
        <a:spcAft>
          <a:spcPts val="3600"/>
        </a:spcAft>
        <a:buClr>
          <a:schemeClr val="tx2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00000"/>
        </a:lnSpc>
        <a:spcBef>
          <a:spcPts val="1000"/>
        </a:spcBef>
        <a:spcAft>
          <a:spcPts val="3600"/>
        </a:spcAft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00000"/>
        </a:lnSpc>
        <a:spcBef>
          <a:spcPts val="1000"/>
        </a:spcBef>
        <a:spcAft>
          <a:spcPts val="3600"/>
        </a:spcAft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Digidem Lab-Bakgrund Lila.pdf" descr="Digidem Lab-Bakgrund Lila.pdf"/>
          <p:cNvPicPr/>
          <p:nvPr/>
        </p:nvPicPr>
        <p:blipFill>
          <a:blip r:embed="rId3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94" name="TextShape 1"/>
          <p:cNvSpPr txBox="1"/>
          <p:nvPr/>
        </p:nvSpPr>
        <p:spPr>
          <a:xfrm>
            <a:off x="1115280" y="4598640"/>
            <a:ext cx="22152960" cy="451872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ctr">
            <a:no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en-US" sz="15100" b="0" i="1" strike="noStrike" spc="-755" dirty="0">
                <a:solidFill>
                  <a:srgbClr val="FFFFFF"/>
                </a:solidFill>
                <a:latin typeface="GTZirkon-Regular"/>
                <a:ea typeface="GTZirkon-Regular"/>
              </a:rPr>
              <a:t>future.europa.eu</a:t>
            </a:r>
            <a:r>
              <a:rPr dirty="0"/>
              <a:t/>
            </a:r>
            <a:br>
              <a:rPr dirty="0"/>
            </a:br>
            <a:r>
              <a:rPr lang="pl-PL" sz="15100" b="0" strike="noStrike" spc="-755" dirty="0" smtClean="0">
                <a:solidFill>
                  <a:srgbClr val="FFFFFF"/>
                </a:solidFill>
                <a:latin typeface="GTZirkon-Black"/>
                <a:ea typeface="GTZirkon-Black"/>
              </a:rPr>
              <a:t>Jak korzystać z p</a:t>
            </a:r>
            <a:r>
              <a:rPr lang="en-US" sz="15100" b="0" strike="noStrike" spc="-755" dirty="0" err="1" smtClean="0">
                <a:solidFill>
                  <a:srgbClr val="FFFFFF"/>
                </a:solidFill>
                <a:latin typeface="GTZirkon-Black"/>
                <a:ea typeface="GTZirkon-Black"/>
              </a:rPr>
              <a:t>latform</a:t>
            </a:r>
            <a:r>
              <a:rPr lang="pl-PL" sz="15100" b="0" strike="noStrike" spc="-755" dirty="0" smtClean="0">
                <a:solidFill>
                  <a:srgbClr val="FFFFFF"/>
                </a:solidFill>
                <a:latin typeface="GTZirkon-Black"/>
                <a:ea typeface="GTZirkon-Black"/>
              </a:rPr>
              <a:t>y?</a:t>
            </a:r>
            <a:endParaRPr lang="en-US" sz="15100" b="0" strike="noStrike" spc="-239" dirty="0">
              <a:solidFill>
                <a:srgbClr val="000000"/>
              </a:solidFill>
              <a:latin typeface="GTZirkon-Regular"/>
            </a:endParaRPr>
          </a:p>
        </p:txBody>
      </p:sp>
      <p:pic>
        <p:nvPicPr>
          <p:cNvPr id="395" name="Logotyp _2.pdf" descr="Logotyp _2.pdf"/>
          <p:cNvPicPr/>
          <p:nvPr/>
        </p:nvPicPr>
        <p:blipFill>
          <a:blip r:embed="rId4"/>
          <a:stretch/>
        </p:blipFill>
        <p:spPr>
          <a:xfrm>
            <a:off x="9194760" y="0"/>
            <a:ext cx="5994000" cy="1508400"/>
          </a:xfrm>
          <a:prstGeom prst="rect">
            <a:avLst/>
          </a:prstGeom>
          <a:ln w="12600">
            <a:noFill/>
          </a:ln>
        </p:spPr>
      </p:pic>
      <p:pic>
        <p:nvPicPr>
          <p:cNvPr id="396" name="Digidem Lab-Grafik Svart-03.pdf" descr="Digidem Lab-Grafik Svart-03.pdf"/>
          <p:cNvPicPr/>
          <p:nvPr/>
        </p:nvPicPr>
        <p:blipFill>
          <a:blip r:embed="rId5"/>
          <a:stretch/>
        </p:blipFill>
        <p:spPr>
          <a:xfrm>
            <a:off x="16650720" y="6759360"/>
            <a:ext cx="3963960" cy="3498480"/>
          </a:xfrm>
          <a:prstGeom prst="rect">
            <a:avLst/>
          </a:prstGeom>
          <a:ln w="12600">
            <a:noFill/>
          </a:ln>
        </p:spPr>
      </p:pic>
      <p:sp>
        <p:nvSpPr>
          <p:cNvPr id="397" name="CustomShape 2"/>
          <p:cNvSpPr/>
          <p:nvPr/>
        </p:nvSpPr>
        <p:spPr>
          <a:xfrm>
            <a:off x="1115280" y="11995301"/>
            <a:ext cx="22152960" cy="157983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en-US" sz="8000" b="0" strike="noStrike" spc="-401" dirty="0">
                <a:solidFill>
                  <a:srgbClr val="FFFFFF"/>
                </a:solidFill>
                <a:latin typeface="GTZirkon-Black"/>
                <a:ea typeface="GTZirkon-Black"/>
              </a:rPr>
              <a:t>Europe Direct – </a:t>
            </a:r>
            <a:r>
              <a:rPr lang="en-US" sz="8000" b="0" strike="noStrike" spc="-401" dirty="0" smtClean="0">
                <a:solidFill>
                  <a:srgbClr val="FFFFFF"/>
                </a:solidFill>
                <a:latin typeface="GTZirkon-Black"/>
                <a:ea typeface="GTZirkon-Black"/>
              </a:rPr>
              <a:t>30</a:t>
            </a:r>
            <a:r>
              <a:rPr lang="pl-PL" sz="8000" b="0" strike="noStrike" spc="-401" dirty="0" smtClean="0">
                <a:solidFill>
                  <a:srgbClr val="FFFFFF"/>
                </a:solidFill>
                <a:latin typeface="GTZirkon-Black"/>
                <a:ea typeface="GTZirkon-Black"/>
              </a:rPr>
              <a:t>.</a:t>
            </a:r>
            <a:r>
              <a:rPr lang="en-US" sz="8000" b="0" strike="noStrike" spc="-401" dirty="0" smtClean="0">
                <a:solidFill>
                  <a:srgbClr val="FFFFFF"/>
                </a:solidFill>
                <a:latin typeface="GTZirkon-Black"/>
                <a:ea typeface="GTZirkon-Black"/>
              </a:rPr>
              <a:t>06</a:t>
            </a:r>
            <a:r>
              <a:rPr lang="pl-PL" sz="8000" b="0" strike="noStrike" spc="-401" dirty="0" smtClean="0">
                <a:solidFill>
                  <a:srgbClr val="FFFFFF"/>
                </a:solidFill>
                <a:latin typeface="GTZirkon-Black"/>
                <a:ea typeface="GTZirkon-Black"/>
              </a:rPr>
              <a:t>.</a:t>
            </a:r>
            <a:r>
              <a:rPr lang="en-US" sz="8000" b="0" strike="noStrike" spc="-401" dirty="0" smtClean="0">
                <a:solidFill>
                  <a:srgbClr val="FFFFFF"/>
                </a:solidFill>
                <a:latin typeface="GTZirkon-Black"/>
                <a:ea typeface="GTZirkon-Black"/>
              </a:rPr>
              <a:t>21</a:t>
            </a:r>
            <a:endParaRPr lang="en-US" sz="8000" b="0" strike="noStrike" spc="-1" dirty="0">
              <a:latin typeface="Calibri"/>
            </a:endParaRPr>
          </a:p>
        </p:txBody>
      </p:sp>
      <p:pic>
        <p:nvPicPr>
          <p:cNvPr id="398" name="Image" descr="Image"/>
          <p:cNvPicPr/>
          <p:nvPr/>
        </p:nvPicPr>
        <p:blipFill>
          <a:blip r:embed="rId6"/>
          <a:stretch/>
        </p:blipFill>
        <p:spPr>
          <a:xfrm>
            <a:off x="7949880" y="1661760"/>
            <a:ext cx="8484120" cy="1508400"/>
          </a:xfrm>
          <a:prstGeom prst="rect">
            <a:avLst/>
          </a:prstGeom>
          <a:ln w="126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410" y="13702"/>
            <a:ext cx="24408410" cy="13702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61474" y="-1353240"/>
            <a:ext cx="21352076" cy="4775200"/>
          </a:xfrm>
        </p:spPr>
        <p:txBody>
          <a:bodyPr/>
          <a:lstStyle/>
          <a:p>
            <a:r>
              <a:rPr lang="pl-PL" dirty="0" smtClean="0"/>
              <a:t>Strona „Informacje o Konferencji”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294519" y="4307807"/>
            <a:ext cx="11019031" cy="3311524"/>
          </a:xfrm>
        </p:spPr>
        <p:txBody>
          <a:bodyPr/>
          <a:lstStyle/>
          <a:p>
            <a:pPr marL="457200" indent="-4572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3400" dirty="0">
                <a:sym typeface="Barlow"/>
              </a:rPr>
              <a:t>Strona </a:t>
            </a:r>
            <a:r>
              <a:rPr lang="pl-PL" sz="3400" dirty="0" smtClean="0">
                <a:sym typeface="Barlow"/>
              </a:rPr>
              <a:t>obejmuje</a:t>
            </a:r>
            <a:r>
              <a:rPr lang="pl-PL" sz="3400" dirty="0">
                <a:sym typeface="Barlow"/>
              </a:rPr>
              <a:t>: </a:t>
            </a:r>
          </a:p>
          <a:p>
            <a:pPr marL="1219215" indent="-863611" algn="just">
              <a:lnSpc>
                <a:spcPct val="115000"/>
              </a:lnSpc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pl-PL" sz="3400" dirty="0">
                <a:sym typeface="Barlow"/>
              </a:rPr>
              <a:t>Informacje o Konferencji, jej ramach czasowych i zarządzie</a:t>
            </a:r>
          </a:p>
          <a:p>
            <a:pPr marL="1219215" indent="-863611" algn="just">
              <a:lnSpc>
                <a:spcPct val="115000"/>
              </a:lnSpc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pl-PL" sz="3400" dirty="0">
                <a:sym typeface="Barlow"/>
              </a:rPr>
              <a:t>Zasady </a:t>
            </a:r>
            <a:r>
              <a:rPr lang="pl-PL" sz="3400" dirty="0" smtClean="0">
                <a:sym typeface="Barlow"/>
              </a:rPr>
              <a:t>uczestnictwa</a:t>
            </a:r>
            <a:endParaRPr lang="pl-PL" sz="3400" dirty="0">
              <a:sym typeface="Barlow"/>
            </a:endParaRPr>
          </a:p>
          <a:p>
            <a:pPr algn="just">
              <a:lnSpc>
                <a:spcPct val="115000"/>
              </a:lnSpc>
            </a:pPr>
            <a:r>
              <a:rPr lang="pl-PL" sz="3400" dirty="0">
                <a:sym typeface="Barlow"/>
              </a:rPr>
              <a:t>Inne statyczne strony w 24 </a:t>
            </a:r>
            <a:r>
              <a:rPr lang="pl-PL" sz="3400" dirty="0" smtClean="0">
                <a:sym typeface="Barlow"/>
              </a:rPr>
              <a:t>językach </a:t>
            </a:r>
            <a:r>
              <a:rPr lang="pl-PL" sz="3400" dirty="0">
                <a:sym typeface="Barlow"/>
              </a:rPr>
              <a:t>dostępne bezpośrednio na platformie:</a:t>
            </a:r>
          </a:p>
          <a:p>
            <a:pPr marL="1219215" indent="-863611" algn="just">
              <a:lnSpc>
                <a:spcPct val="115000"/>
              </a:lnSpc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pl-PL" sz="3400" dirty="0">
                <a:sym typeface="Barlow"/>
              </a:rPr>
              <a:t>Zestawy narzędzi dla zainteresowanych stron</a:t>
            </a:r>
          </a:p>
          <a:p>
            <a:pPr marL="1219215" indent="-863611" algn="just">
              <a:lnSpc>
                <a:spcPct val="115000"/>
              </a:lnSpc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pl-PL" sz="3400" dirty="0">
                <a:sym typeface="Barlow"/>
              </a:rPr>
              <a:t>Często zadawane pytania</a:t>
            </a:r>
          </a:p>
          <a:p>
            <a:pPr marL="1219215" indent="-863611" algn="just">
              <a:lnSpc>
                <a:spcPct val="115000"/>
              </a:lnSpc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pl-PL" sz="3400" dirty="0">
                <a:sym typeface="Barlow"/>
              </a:rPr>
              <a:t>Regulamin</a:t>
            </a:r>
          </a:p>
          <a:p>
            <a:endParaRPr lang="pl-PL" sz="3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5" y="4307807"/>
            <a:ext cx="11403786" cy="85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01839" y="-2804353"/>
            <a:ext cx="21352076" cy="4775200"/>
          </a:xfrm>
        </p:spPr>
        <p:txBody>
          <a:bodyPr/>
          <a:lstStyle/>
          <a:p>
            <a:r>
              <a:rPr lang="pl-PL" dirty="0" smtClean="0"/>
              <a:t>Weź udział w wydarzeniu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60865" y="2492928"/>
            <a:ext cx="9369135" cy="3311524"/>
          </a:xfrm>
        </p:spPr>
        <p:txBody>
          <a:bodyPr/>
          <a:lstStyle/>
          <a:p>
            <a:r>
              <a:rPr lang="pl-PL" sz="3000" dirty="0">
                <a:sym typeface="Barlow"/>
              </a:rPr>
              <a:t>Jako uczestnik możesz przeglądać mapę wszystkich zarejestrowanych wydarzeń, sprawdzić, czy są jakieś wydarzenia w pobliżu Twojego miejsca zamieszkania lub uzyskać informacje na temat wszystkich wydarzeń odbywających się w całej Europie. </a:t>
            </a:r>
          </a:p>
          <a:p>
            <a:r>
              <a:rPr lang="pl-PL" sz="3000" dirty="0">
                <a:sym typeface="Barlow"/>
              </a:rPr>
              <a:t>Wydarzenia oznaczone są różnymi kolorami w zależności od tego, czy ich gospodarzem są instytucje UE, osoba trzecia czy organizatorzy indywidualni, oraz tego, czy odbywają się na żywo, wirtualnie czy hybrydowo. </a:t>
            </a:r>
          </a:p>
          <a:p>
            <a:r>
              <a:rPr lang="pl-PL" sz="3000" dirty="0">
                <a:sym typeface="Barlow"/>
              </a:rPr>
              <a:t>Jeśli organizator wydarzenia korzysta z zewnętrznej strony internetowej do otwarcia rejestracji na wydarzenie, na stronie wydarzenia pojawi się przycisk „Spotkanie łączone”, który przekieruje uczestników do serwisu. </a:t>
            </a:r>
          </a:p>
          <a:p>
            <a:r>
              <a:rPr lang="pl-PL" sz="3000" dirty="0">
                <a:sym typeface="Barlow"/>
              </a:rPr>
              <a:t>Po wydarzeniu, możesz obejrzeć sprawozdanie i zobaczyć omawiane pomysły. </a:t>
            </a:r>
          </a:p>
          <a:p>
            <a:endParaRPr lang="pl-PL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554" y="2492928"/>
            <a:ext cx="12794446" cy="6869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916" y="10035857"/>
            <a:ext cx="10864941" cy="328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2621" y="7351028"/>
            <a:ext cx="8771379" cy="30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881961" y="-2943500"/>
            <a:ext cx="21352076" cy="4775200"/>
          </a:xfrm>
        </p:spPr>
        <p:txBody>
          <a:bodyPr/>
          <a:lstStyle/>
          <a:p>
            <a:r>
              <a:rPr lang="pl-PL" dirty="0" smtClean="0"/>
              <a:t>Podziel się pomysłem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109528" y="2791102"/>
            <a:ext cx="10124509" cy="3311524"/>
          </a:xfrm>
        </p:spPr>
        <p:txBody>
          <a:bodyPr/>
          <a:lstStyle/>
          <a:p>
            <a:r>
              <a:rPr lang="pl-PL" dirty="0" smtClean="0">
                <a:sym typeface="Barlow"/>
              </a:rPr>
              <a:t>Jeśli </a:t>
            </a:r>
            <a:r>
              <a:rPr lang="pl-PL" dirty="0">
                <a:sym typeface="Barlow"/>
              </a:rPr>
              <a:t>chcesz przedstawić swój </a:t>
            </a:r>
            <a:r>
              <a:rPr lang="pl-PL" dirty="0" smtClean="0">
                <a:sym typeface="Barlow"/>
              </a:rPr>
              <a:t>pomysł, najpierw wybierz odpowiedni </a:t>
            </a:r>
            <a:r>
              <a:rPr lang="pl-PL" dirty="0">
                <a:sym typeface="Barlow"/>
              </a:rPr>
              <a:t>temat na platformie</a:t>
            </a:r>
            <a:r>
              <a:rPr lang="pl-PL" dirty="0" smtClean="0">
                <a:sym typeface="Barlow"/>
              </a:rPr>
              <a:t>.</a:t>
            </a:r>
            <a:endParaRPr lang="pl-PL" dirty="0">
              <a:sym typeface="Barlow"/>
            </a:endParaRPr>
          </a:p>
          <a:p>
            <a:pPr algn="just">
              <a:lnSpc>
                <a:spcPct val="115000"/>
              </a:lnSpc>
              <a:spcAft>
                <a:spcPts val="2133"/>
              </a:spcAft>
            </a:pPr>
            <a:r>
              <a:rPr lang="pl-PL" dirty="0">
                <a:sym typeface="Barlow"/>
              </a:rPr>
              <a:t>Na stronie „</a:t>
            </a:r>
            <a:r>
              <a:rPr lang="pl-PL" dirty="0" smtClean="0">
                <a:sym typeface="Barlow"/>
              </a:rPr>
              <a:t>o temacie” </a:t>
            </a:r>
            <a:r>
              <a:rPr lang="pl-PL" dirty="0">
                <a:sym typeface="Barlow"/>
              </a:rPr>
              <a:t>znajduje się krótki opis każdego tematu, odesłanie do stron UE, powiązane dokumenty, nadchodzące wydarzenia, losowo wybrane pomysły i statystyki.</a:t>
            </a:r>
            <a:endParaRPr lang="pl-P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84" y="2640538"/>
            <a:ext cx="9933104" cy="592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51" y="8397813"/>
            <a:ext cx="7859783" cy="4781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498" y="6499364"/>
            <a:ext cx="7615319" cy="6971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5609" y="11032768"/>
            <a:ext cx="7048374" cy="26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2083" y="-2883865"/>
            <a:ext cx="21352076" cy="4775200"/>
          </a:xfrm>
        </p:spPr>
        <p:txBody>
          <a:bodyPr/>
          <a:lstStyle/>
          <a:p>
            <a:r>
              <a:rPr lang="pl-PL" dirty="0" smtClean="0"/>
              <a:t>Jak dodać pomysł?</a:t>
            </a:r>
            <a:endParaRPr lang="pl-PL" dirty="0"/>
          </a:p>
        </p:txBody>
      </p:sp>
      <p:sp>
        <p:nvSpPr>
          <p:cNvPr id="4" name="Google Shape;176;p26"/>
          <p:cNvSpPr txBox="1"/>
          <p:nvPr/>
        </p:nvSpPr>
        <p:spPr>
          <a:xfrm>
            <a:off x="3186117" y="3290983"/>
            <a:ext cx="31672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2800" dirty="0" smtClean="0">
                <a:solidFill>
                  <a:schemeClr val="bg1"/>
                </a:solidFill>
                <a:sym typeface="Barlow"/>
              </a:rPr>
              <a:t>1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: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Kliknij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 </a:t>
            </a:r>
            <a:r>
              <a:rPr lang="pl-PL" sz="2800" dirty="0">
                <a:solidFill>
                  <a:schemeClr val="bg1"/>
                </a:solidFill>
              </a:rPr>
              <a:t>„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N</a:t>
            </a:r>
            <a:r>
              <a:rPr lang="pl-PL" sz="2800" dirty="0" err="1">
                <a:solidFill>
                  <a:schemeClr val="bg1"/>
                </a:solidFill>
                <a:sym typeface="Barlow"/>
              </a:rPr>
              <a:t>owy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 pomysł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”</a:t>
            </a:r>
            <a:r>
              <a:rPr lang="pl-PL" sz="2800" dirty="0" smtClean="0">
                <a:solidFill>
                  <a:schemeClr val="bg1"/>
                </a:solidFill>
                <a:sym typeface="Barlow"/>
              </a:rPr>
              <a:t>.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90" y="4723888"/>
            <a:ext cx="7817840" cy="5901567"/>
          </a:xfrm>
          <a:prstGeom prst="rect">
            <a:avLst/>
          </a:prstGeom>
        </p:spPr>
      </p:pic>
      <p:sp>
        <p:nvSpPr>
          <p:cNvPr id="6" name="Google Shape;177;p26"/>
          <p:cNvSpPr txBox="1"/>
          <p:nvPr/>
        </p:nvSpPr>
        <p:spPr>
          <a:xfrm>
            <a:off x="8115530" y="3350775"/>
            <a:ext cx="4942400" cy="1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2800" dirty="0" smtClean="0">
                <a:solidFill>
                  <a:schemeClr val="bg1"/>
                </a:solidFill>
                <a:sym typeface="Barlow"/>
              </a:rPr>
              <a:t>2: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wpisz tytuł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 (150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znaków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)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i treść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 (1500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znaków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)</a:t>
            </a:r>
            <a:r>
              <a:rPr lang="pl-PL" sz="2800" dirty="0" smtClean="0">
                <a:solidFill>
                  <a:schemeClr val="bg1"/>
                </a:solidFill>
                <a:sym typeface="Barlow"/>
              </a:rPr>
              <a:t>.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4723888"/>
            <a:ext cx="7076660" cy="6847272"/>
          </a:xfrm>
          <a:prstGeom prst="rect">
            <a:avLst/>
          </a:prstGeom>
        </p:spPr>
      </p:pic>
      <p:sp>
        <p:nvSpPr>
          <p:cNvPr id="9" name="Google Shape;178;p26"/>
          <p:cNvSpPr txBox="1"/>
          <p:nvPr/>
        </p:nvSpPr>
        <p:spPr>
          <a:xfrm>
            <a:off x="13304241" y="3269038"/>
            <a:ext cx="6842400" cy="8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2800" dirty="0">
                <a:solidFill>
                  <a:schemeClr val="bg1"/>
                </a:solidFill>
                <a:sym typeface="Barlow"/>
              </a:rPr>
              <a:t>3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: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Twój pomysł zostanie porównany z innymi, żeby odnaleźć podobne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;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możesz kontynuować swój pomysł lub zaangażować się w </a:t>
            </a:r>
            <a:r>
              <a:rPr lang="pl-PL" sz="2800" dirty="0" smtClean="0">
                <a:solidFill>
                  <a:schemeClr val="bg1"/>
                </a:solidFill>
                <a:sym typeface="Barlow"/>
              </a:rPr>
              <a:t>inne.</a:t>
            </a:r>
            <a:endParaRPr sz="2800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endParaRPr sz="2800" dirty="0">
              <a:solidFill>
                <a:schemeClr val="bg1"/>
              </a:solidFill>
              <a:sym typeface="Barlow"/>
            </a:endParaRPr>
          </a:p>
        </p:txBody>
      </p:sp>
      <p:sp>
        <p:nvSpPr>
          <p:cNvPr id="10" name="Google Shape;179;p26"/>
          <p:cNvSpPr txBox="1"/>
          <p:nvPr/>
        </p:nvSpPr>
        <p:spPr>
          <a:xfrm>
            <a:off x="19824311" y="3350775"/>
            <a:ext cx="5189600" cy="8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2800" dirty="0" smtClean="0">
                <a:solidFill>
                  <a:schemeClr val="bg1"/>
                </a:solidFill>
                <a:sym typeface="Barlow"/>
              </a:rPr>
              <a:t>4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: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Dokończ wpisywanie pomysłu, określ kategorię i dodaj </a:t>
            </a:r>
            <a:r>
              <a:rPr lang="pl-PL" sz="2800" dirty="0" smtClean="0">
                <a:solidFill>
                  <a:schemeClr val="bg1"/>
                </a:solidFill>
                <a:sym typeface="Barlow"/>
              </a:rPr>
              <a:t>załącznik.</a:t>
            </a:r>
            <a:endParaRPr sz="2800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endParaRPr sz="2800" dirty="0">
              <a:solidFill>
                <a:schemeClr val="bg1"/>
              </a:solidFill>
              <a:sym typeface="Barlow"/>
            </a:endParaRPr>
          </a:p>
        </p:txBody>
      </p:sp>
      <p:sp>
        <p:nvSpPr>
          <p:cNvPr id="11" name="Google Shape;180;p26"/>
          <p:cNvSpPr txBox="1"/>
          <p:nvPr/>
        </p:nvSpPr>
        <p:spPr>
          <a:xfrm>
            <a:off x="13057929" y="6368901"/>
            <a:ext cx="10636957" cy="1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2800" dirty="0" smtClean="0">
                <a:solidFill>
                  <a:schemeClr val="bg1"/>
                </a:solidFill>
                <a:sym typeface="Barlow"/>
              </a:rPr>
              <a:t>5</a:t>
            </a:r>
            <a:r>
              <a:rPr lang="fr" sz="2800" dirty="0" smtClean="0">
                <a:solidFill>
                  <a:schemeClr val="bg1"/>
                </a:solidFill>
                <a:sym typeface="Barlow"/>
              </a:rPr>
              <a:t>: </a:t>
            </a:r>
            <a:r>
              <a:rPr lang="pl-PL" sz="2800" dirty="0" smtClean="0">
                <a:solidFill>
                  <a:schemeClr val="bg1"/>
                </a:solidFill>
                <a:sym typeface="Barlow"/>
              </a:rPr>
              <a:t>Publikujesz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pomysł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który pojawia się na platformie i jest automatycznie tłumaczony na wszystkie języki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.</a:t>
            </a:r>
            <a:endParaRPr sz="2800" dirty="0">
              <a:solidFill>
                <a:schemeClr val="bg1"/>
              </a:solidFill>
              <a:sym typeface="Barlow"/>
            </a:endParaRPr>
          </a:p>
          <a:p>
            <a:pPr>
              <a:lnSpc>
                <a:spcPct val="115000"/>
              </a:lnSpc>
            </a:pPr>
            <a:endParaRPr sz="2800" dirty="0">
              <a:solidFill>
                <a:schemeClr val="bg1"/>
              </a:solidFill>
              <a:sym typeface="Barlow"/>
            </a:endParaRPr>
          </a:p>
          <a:p>
            <a:pPr>
              <a:lnSpc>
                <a:spcPct val="115000"/>
              </a:lnSpc>
            </a:pPr>
            <a:r>
              <a:rPr lang="pl-PL" sz="2800" dirty="0">
                <a:solidFill>
                  <a:schemeClr val="bg1"/>
                </a:solidFill>
                <a:sym typeface="Barlow"/>
              </a:rPr>
              <a:t>Możesz go zmodyfikować w ciągu 30 minut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. </a:t>
            </a:r>
            <a:endParaRPr sz="2800" dirty="0">
              <a:solidFill>
                <a:schemeClr val="bg1"/>
              </a:solidFill>
              <a:sym typeface="Barlow"/>
            </a:endParaRPr>
          </a:p>
          <a:p>
            <a:pPr>
              <a:lnSpc>
                <a:spcPct val="115000"/>
              </a:lnSpc>
            </a:pPr>
            <a:r>
              <a:rPr lang="pl-PL" sz="2800" dirty="0">
                <a:solidFill>
                  <a:schemeClr val="bg1"/>
                </a:solidFill>
                <a:sym typeface="Barlow"/>
              </a:rPr>
              <a:t>Potem nadal możesz go wycofać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. </a:t>
            </a:r>
            <a:endParaRPr sz="2800" dirty="0">
              <a:solidFill>
                <a:schemeClr val="bg1"/>
              </a:solidFill>
              <a:sym typeface="Barlow"/>
            </a:endParaRPr>
          </a:p>
          <a:p>
            <a:pPr>
              <a:lnSpc>
                <a:spcPct val="115000"/>
              </a:lnSpc>
            </a:pPr>
            <a:endParaRPr sz="2800" dirty="0">
              <a:solidFill>
                <a:schemeClr val="bg1"/>
              </a:solidFill>
              <a:sym typeface="Barlow"/>
            </a:endParaRPr>
          </a:p>
          <a:p>
            <a:pPr>
              <a:lnSpc>
                <a:spcPct val="115000"/>
              </a:lnSpc>
            </a:pPr>
            <a:r>
              <a:rPr lang="pl-PL" sz="2800" dirty="0">
                <a:solidFill>
                  <a:schemeClr val="bg1"/>
                </a:solidFill>
                <a:sym typeface="Barlow"/>
              </a:rPr>
              <a:t>Jeśli postanowisz później usunąć swoje konto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Twój pomysł pozostanie widoczny na platformie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2800" dirty="0">
                <a:solidFill>
                  <a:schemeClr val="bg1"/>
                </a:solidFill>
                <a:sym typeface="Barlow"/>
              </a:rPr>
              <a:t>a Twoje nazwisko zostanie zastąpione etykietą wyjaśniającą, że nie jesteś już użytkownikiem</a:t>
            </a:r>
            <a:r>
              <a:rPr lang="fr" sz="2800" dirty="0">
                <a:solidFill>
                  <a:schemeClr val="bg1"/>
                </a:solidFill>
                <a:sym typeface="Barlow"/>
              </a:rPr>
              <a:t>. </a:t>
            </a:r>
            <a:endParaRPr sz="2800" dirty="0">
              <a:solidFill>
                <a:schemeClr val="bg1"/>
              </a:solidFill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6380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1961" y="-2804352"/>
            <a:ext cx="21352076" cy="4775200"/>
          </a:xfrm>
        </p:spPr>
        <p:txBody>
          <a:bodyPr/>
          <a:lstStyle/>
          <a:p>
            <a:r>
              <a:rPr lang="pl-PL" dirty="0" smtClean="0"/>
              <a:t>Poprzyj lub skomentuj pomysł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0378" y="2711589"/>
            <a:ext cx="9846213" cy="3311524"/>
          </a:xfrm>
        </p:spPr>
        <p:txBody>
          <a:bodyPr/>
          <a:lstStyle/>
          <a:p>
            <a:r>
              <a:rPr lang="pl-PL" sz="3600" dirty="0">
                <a:sym typeface="Barlow"/>
              </a:rPr>
              <a:t>Możesz </a:t>
            </a:r>
            <a:r>
              <a:rPr lang="pl-PL" sz="3600" dirty="0" smtClean="0">
                <a:sym typeface="Barlow"/>
              </a:rPr>
              <a:t>poprzeć </a:t>
            </a:r>
            <a:r>
              <a:rPr lang="pl-PL" sz="3600" dirty="0">
                <a:sym typeface="Barlow"/>
              </a:rPr>
              <a:t>pomysł (we własnym imieniu). </a:t>
            </a:r>
            <a:r>
              <a:rPr lang="pl-PL" sz="3600" dirty="0" smtClean="0">
                <a:sym typeface="Barlow"/>
              </a:rPr>
              <a:t>Poparcia </a:t>
            </a:r>
            <a:r>
              <a:rPr lang="pl-PL" sz="3600" dirty="0">
                <a:sym typeface="Barlow"/>
              </a:rPr>
              <a:t>są użyteczne, ponieważ od chwili otwarcia platformy są bardzo łatwym i dostępnym sposobem interakcji na platformie. Jeśli masz za mało czasu albo nie czujesz się na tyle pewnie, by zapisać swój wkład, możesz po prostu skorzystać z tej funkcji, która przypomina trochę funkcję „</a:t>
            </a:r>
            <a:r>
              <a:rPr lang="pl-PL" sz="3600" dirty="0" err="1">
                <a:sym typeface="Barlow"/>
              </a:rPr>
              <a:t>like</a:t>
            </a:r>
            <a:r>
              <a:rPr lang="pl-PL" sz="3600" dirty="0">
                <a:sym typeface="Barlow"/>
              </a:rPr>
              <a:t>” w mediach społecznościowych.</a:t>
            </a:r>
          </a:p>
          <a:p>
            <a:endParaRPr lang="pl-PL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42" y="8001611"/>
            <a:ext cx="10005239" cy="5145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395" y="7161469"/>
            <a:ext cx="3586825" cy="2549672"/>
          </a:xfrm>
          <a:prstGeom prst="rect">
            <a:avLst/>
          </a:prstGeom>
        </p:spPr>
      </p:pic>
      <p:sp>
        <p:nvSpPr>
          <p:cNvPr id="6" name="Google Shape;164;p25"/>
          <p:cNvSpPr txBox="1"/>
          <p:nvPr/>
        </p:nvSpPr>
        <p:spPr>
          <a:xfrm>
            <a:off x="12557999" y="7489101"/>
            <a:ext cx="11144000" cy="3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l-PL" sz="3600" dirty="0">
                <a:solidFill>
                  <a:schemeClr val="bg1"/>
                </a:solidFill>
                <a:sym typeface="Barlow"/>
              </a:rPr>
              <a:t>Możesz skomentować pomysł</a:t>
            </a:r>
            <a:r>
              <a:rPr lang="fr" sz="3600" dirty="0">
                <a:solidFill>
                  <a:schemeClr val="bg1"/>
                </a:solidFill>
                <a:sym typeface="Barlow"/>
              </a:rPr>
              <a:t> (</a:t>
            </a:r>
            <a:r>
              <a:rPr lang="pl-PL" sz="3600" dirty="0">
                <a:solidFill>
                  <a:schemeClr val="bg1"/>
                </a:solidFill>
                <a:sym typeface="Barlow"/>
              </a:rPr>
              <a:t>w tym przypadku też pojawi się Twoje nazwisko</a:t>
            </a:r>
            <a:r>
              <a:rPr lang="fr" sz="3600" dirty="0">
                <a:solidFill>
                  <a:schemeClr val="bg1"/>
                </a:solidFill>
                <a:sym typeface="Barlow"/>
              </a:rPr>
              <a:t>). </a:t>
            </a:r>
            <a:r>
              <a:rPr lang="pl-PL" sz="3600" dirty="0">
                <a:solidFill>
                  <a:schemeClr val="bg1"/>
                </a:solidFill>
                <a:sym typeface="Barlow"/>
              </a:rPr>
              <a:t>Pozwala to na prawdziwie horyzontalny, ponadnarodowy dialog między obywatelami</a:t>
            </a:r>
            <a:r>
              <a:rPr lang="fr" sz="3600" dirty="0">
                <a:solidFill>
                  <a:schemeClr val="bg1"/>
                </a:solidFill>
                <a:sym typeface="Barlow"/>
              </a:rPr>
              <a:t>. O</a:t>
            </a:r>
            <a:r>
              <a:rPr lang="pl-PL" sz="3600" dirty="0" err="1">
                <a:solidFill>
                  <a:schemeClr val="bg1"/>
                </a:solidFill>
                <a:sym typeface="Barlow"/>
              </a:rPr>
              <a:t>czywiście</a:t>
            </a:r>
            <a:r>
              <a:rPr lang="pl-PL" sz="3600" dirty="0">
                <a:solidFill>
                  <a:schemeClr val="bg1"/>
                </a:solidFill>
                <a:sym typeface="Barlow"/>
              </a:rPr>
              <a:t> taki dialog będzie musiał być również w większym stopniu moderowany</a:t>
            </a:r>
            <a:r>
              <a:rPr lang="fr" sz="3600" dirty="0">
                <a:solidFill>
                  <a:schemeClr val="bg1"/>
                </a:solidFill>
                <a:sym typeface="Barlow"/>
              </a:rPr>
              <a:t>. </a:t>
            </a:r>
            <a:r>
              <a:rPr lang="pl-PL" sz="3600" dirty="0">
                <a:solidFill>
                  <a:schemeClr val="bg1"/>
                </a:solidFill>
                <a:sym typeface="Barlow"/>
              </a:rPr>
              <a:t>Od pierwszego dnia funkcjonowania platformy </a:t>
            </a:r>
            <a:r>
              <a:rPr lang="pl-PL" sz="3600" dirty="0" smtClean="0">
                <a:solidFill>
                  <a:schemeClr val="bg1"/>
                </a:solidFill>
                <a:sym typeface="Barlow"/>
              </a:rPr>
              <a:t>pracuje zespół </a:t>
            </a:r>
            <a:r>
              <a:rPr lang="pl-PL" sz="3600" dirty="0">
                <a:solidFill>
                  <a:schemeClr val="bg1"/>
                </a:solidFill>
                <a:sym typeface="Barlow"/>
              </a:rPr>
              <a:t>moderatorów działających w imieniu sekretariatu Konferencji</a:t>
            </a:r>
            <a:r>
              <a:rPr lang="fr" sz="3600" dirty="0">
                <a:solidFill>
                  <a:schemeClr val="bg1"/>
                </a:solidFill>
                <a:sym typeface="Barlow"/>
              </a:rPr>
              <a:t>.</a:t>
            </a:r>
            <a:endParaRPr sz="3600" dirty="0">
              <a:solidFill>
                <a:schemeClr val="bg1"/>
              </a:solidFill>
              <a:sym typeface="Barlow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endParaRPr sz="3600" dirty="0">
              <a:solidFill>
                <a:schemeClr val="bg1"/>
              </a:solidFill>
              <a:sym typeface="Barlow"/>
            </a:endParaRPr>
          </a:p>
          <a:p>
            <a:pPr algn="just">
              <a:lnSpc>
                <a:spcPct val="115000"/>
              </a:lnSpc>
            </a:pPr>
            <a:endParaRPr sz="3600" dirty="0">
              <a:solidFill>
                <a:schemeClr val="bg1"/>
              </a:solidFill>
              <a:sym typeface="Barl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6712" y="1970848"/>
            <a:ext cx="9920468" cy="5761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5847" y="5889260"/>
            <a:ext cx="12682665" cy="14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1839" y="-2883866"/>
            <a:ext cx="21352076" cy="4775200"/>
          </a:xfrm>
        </p:spPr>
        <p:txBody>
          <a:bodyPr/>
          <a:lstStyle/>
          <a:p>
            <a:r>
              <a:rPr lang="pl-PL" dirty="0" smtClean="0"/>
              <a:t>Zorganizuj wydarzenie</a:t>
            </a:r>
            <a:endParaRPr lang="pl-PL" dirty="0"/>
          </a:p>
        </p:txBody>
      </p:sp>
      <p:sp>
        <p:nvSpPr>
          <p:cNvPr id="4" name="Google Shape;192;p27"/>
          <p:cNvSpPr txBox="1"/>
          <p:nvPr/>
        </p:nvSpPr>
        <p:spPr>
          <a:xfrm>
            <a:off x="14439900" y="1956667"/>
            <a:ext cx="1028325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Aby zorganizować wydarzenie należy:</a:t>
            </a:r>
          </a:p>
          <a:p>
            <a:pPr marL="742950" indent="-742950">
              <a:lnSpc>
                <a:spcPct val="115000"/>
              </a:lnSpc>
              <a:buFont typeface="+mj-lt"/>
              <a:buAutoNum type="arabicPeriod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Wybrać temat</a:t>
            </a:r>
          </a:p>
          <a:p>
            <a:pPr marL="742950" indent="-742950">
              <a:lnSpc>
                <a:spcPct val="115000"/>
              </a:lnSpc>
              <a:buFont typeface="+mj-lt"/>
              <a:buAutoNum type="arabicPeriod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Wypełnij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formularz, wpisując adres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link do wideokonferencji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datę rozpoczęcia i zakończenia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typ </a:t>
            </a:r>
            <a:r>
              <a:rPr lang="pl-PL" sz="4000" dirty="0" smtClean="0">
                <a:solidFill>
                  <a:schemeClr val="bg1"/>
                </a:solidFill>
                <a:sym typeface="Barlow"/>
              </a:rPr>
              <a:t>rejestracji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.</a:t>
            </a:r>
            <a:r>
              <a:rPr lang="fr" sz="4000" dirty="0" smtClean="0">
                <a:solidFill>
                  <a:schemeClr val="bg1"/>
                </a:solidFill>
                <a:sym typeface="Barlow"/>
              </a:rPr>
              <a:t> </a:t>
            </a:r>
            <a:endParaRPr lang="pl-PL" sz="4000" dirty="0" smtClean="0">
              <a:solidFill>
                <a:schemeClr val="bg1"/>
              </a:solidFill>
              <a:sym typeface="Barlow"/>
            </a:endParaRPr>
          </a:p>
          <a:p>
            <a:pPr marL="742950" indent="-742950">
              <a:lnSpc>
                <a:spcPct val="115000"/>
              </a:lnSpc>
              <a:buFont typeface="+mj-lt"/>
              <a:buAutoNum type="arabicPeriod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Potwierdź,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że akceptujesz </a:t>
            </a:r>
            <a:r>
              <a:rPr lang="pl-PL" sz="4000" dirty="0" smtClean="0">
                <a:solidFill>
                  <a:schemeClr val="bg1"/>
                </a:solidFill>
                <a:sym typeface="Barlow"/>
              </a:rPr>
              <a:t>Kartę Konferencji</a:t>
            </a:r>
            <a:r>
              <a:rPr lang="fr" sz="4000" dirty="0" smtClean="0">
                <a:solidFill>
                  <a:schemeClr val="bg1"/>
                </a:solidFill>
                <a:sym typeface="Barlow"/>
              </a:rPr>
              <a:t>. </a:t>
            </a:r>
            <a:endParaRPr lang="pl-PL" sz="4000" dirty="0" smtClean="0">
              <a:solidFill>
                <a:schemeClr val="bg1"/>
              </a:solidFill>
              <a:sym typeface="Barlow"/>
            </a:endParaRPr>
          </a:p>
          <a:p>
            <a:pPr>
              <a:lnSpc>
                <a:spcPct val="115000"/>
              </a:lnSpc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Po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utworzeniu 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twoje wydarzenie pojawia się na mapie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. 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0" y="2137185"/>
            <a:ext cx="6111520" cy="11061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40" y="9519851"/>
            <a:ext cx="14625610" cy="39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596" y="-2963378"/>
            <a:ext cx="21352076" cy="4775200"/>
          </a:xfrm>
        </p:spPr>
        <p:txBody>
          <a:bodyPr/>
          <a:lstStyle/>
          <a:p>
            <a:r>
              <a:rPr lang="pl-PL" dirty="0" smtClean="0"/>
              <a:t>Sprawozdanie z wydarzenia</a:t>
            </a:r>
            <a:endParaRPr lang="pl-PL" dirty="0"/>
          </a:p>
        </p:txBody>
      </p:sp>
      <p:sp>
        <p:nvSpPr>
          <p:cNvPr id="4" name="Google Shape;202;p28"/>
          <p:cNvSpPr txBox="1"/>
          <p:nvPr/>
        </p:nvSpPr>
        <p:spPr>
          <a:xfrm>
            <a:off x="2459524" y="2870832"/>
            <a:ext cx="2024145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l-PL" sz="3800" dirty="0">
                <a:solidFill>
                  <a:schemeClr val="bg1"/>
                </a:solidFill>
              </a:rPr>
              <a:t>Po zakończeniu wydarzenia decydujące znaczenie ma sporządzenie z niego sprawozdania, tak aby cele konferencji zostały w pełni zrealizowane. </a:t>
            </a:r>
            <a:endParaRPr lang="pl-PL" sz="3800" dirty="0" smtClean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endParaRPr lang="pl-PL" sz="3800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r>
              <a:rPr lang="pl-PL" sz="3800" dirty="0" smtClean="0">
                <a:solidFill>
                  <a:schemeClr val="bg1"/>
                </a:solidFill>
              </a:rPr>
              <a:t>W </a:t>
            </a:r>
            <a:r>
              <a:rPr lang="pl-PL" sz="3800" dirty="0">
                <a:solidFill>
                  <a:schemeClr val="bg1"/>
                </a:solidFill>
              </a:rPr>
              <a:t>sprawozdaniu organizator wydarzenia może udokumentować wnioski z dyskusji, które następnie zostaną uwzględnione w analizie, co pozwoli na uzyskanie informacji zwrotnych i podjęcie działań następczych. </a:t>
            </a:r>
            <a:endParaRPr lang="pl-PL" sz="3800" dirty="0" smtClean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endParaRPr lang="pl-PL" sz="3800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r>
              <a:rPr lang="pl-PL" sz="3800" dirty="0" smtClean="0">
                <a:solidFill>
                  <a:schemeClr val="bg1"/>
                </a:solidFill>
              </a:rPr>
              <a:t>Dzięki </a:t>
            </a:r>
            <a:r>
              <a:rPr lang="pl-PL" sz="3800" dirty="0">
                <a:solidFill>
                  <a:schemeClr val="bg1"/>
                </a:solidFill>
              </a:rPr>
              <a:t>temu zachowana zostanie pełna przejrzystość procesu, a uczestnicy będą mogli zobaczyć, jakie efekty przyniosło wydarzenie, w którym wzięli udział. W szczególności, sprawozdanie umożliwia ustanowienie związku pomiędzy wydarzeniem a uczestnictwem na platformie cyfrowej, stanowiąc pewnego rodzaju podsumowanie dyskusji i zebranie pomysłów, jakie pojawiły się w trakcie wydarzenia. </a:t>
            </a:r>
            <a:endParaRPr lang="pl-PL" sz="3800" dirty="0" smtClean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endParaRPr lang="pl-PL" sz="3800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r>
              <a:rPr lang="pl-PL" sz="3800" b="1" dirty="0" smtClean="0">
                <a:solidFill>
                  <a:schemeClr val="bg1"/>
                </a:solidFill>
              </a:rPr>
              <a:t>Powiązanie </a:t>
            </a:r>
            <a:r>
              <a:rPr lang="pl-PL" sz="3800" b="1" dirty="0">
                <a:solidFill>
                  <a:schemeClr val="bg1"/>
                </a:solidFill>
              </a:rPr>
              <a:t>sprawozdania i pomysłów z wydarzeniem to istotny krok. </a:t>
            </a:r>
            <a:endParaRPr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1473" y="-1412874"/>
            <a:ext cx="21352076" cy="4775200"/>
          </a:xfrm>
        </p:spPr>
        <p:txBody>
          <a:bodyPr/>
          <a:lstStyle/>
          <a:p>
            <a:r>
              <a:rPr lang="pl-PL" dirty="0" smtClean="0"/>
              <a:t>Jak dodać sprawozdanie i pomysły z wydarzenia?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0378" y="3518452"/>
            <a:ext cx="21352076" cy="6997148"/>
          </a:xfrm>
        </p:spPr>
        <p:txBody>
          <a:bodyPr/>
          <a:lstStyle/>
          <a:p>
            <a:r>
              <a:rPr lang="pl-PL" sz="3000" dirty="0"/>
              <a:t>KROK </a:t>
            </a:r>
            <a:r>
              <a:rPr lang="pl-PL" sz="3000" dirty="0" smtClean="0"/>
              <a:t>1: Na </a:t>
            </a:r>
            <a:r>
              <a:rPr lang="pl-PL" sz="3000" dirty="0"/>
              <a:t>stronie wydarzenia kliknij przycisk „Zamknij wydarzenie”.</a:t>
            </a:r>
          </a:p>
          <a:p>
            <a:r>
              <a:rPr lang="pl-PL" sz="3000" dirty="0"/>
              <a:t>KROK </a:t>
            </a:r>
            <a:r>
              <a:rPr lang="pl-PL" sz="3000" dirty="0" smtClean="0"/>
              <a:t>2: Kliknięcie </a:t>
            </a:r>
            <a:r>
              <a:rPr lang="pl-PL" sz="3000" dirty="0"/>
              <a:t>tego przycisku spowoduje wyświetlenie formularza zawierającego dwa pola:</a:t>
            </a:r>
          </a:p>
          <a:p>
            <a:r>
              <a:rPr lang="pl-PL" sz="3000" dirty="0"/>
              <a:t>„Sprawozdanie” z wydarzenia (tutaj piszemy sprawozdanie z wydarzenia) oraz „Pomysły”.</a:t>
            </a:r>
          </a:p>
          <a:p>
            <a:r>
              <a:rPr lang="pl-PL" sz="3000" dirty="0"/>
              <a:t>KROK </a:t>
            </a:r>
            <a:r>
              <a:rPr lang="pl-PL" sz="3000" dirty="0" smtClean="0"/>
              <a:t>3: W </a:t>
            </a:r>
            <a:r>
              <a:rPr lang="pl-PL" sz="3000" dirty="0"/>
              <a:t>polu „Pomysły” wybierz opublikowane wcześniej pomysły, jakie pojawiły się na spotkaniu –</a:t>
            </a:r>
          </a:p>
          <a:p>
            <a:r>
              <a:rPr lang="pl-PL" sz="3000" dirty="0"/>
              <a:t>wyboru dokonuje się kliknięciem. Pozwoli to na powiązanie pomysłów z wydarzeniem i sprawi, że</a:t>
            </a:r>
          </a:p>
          <a:p>
            <a:r>
              <a:rPr lang="pl-PL" sz="3000" dirty="0"/>
              <a:t>pomysły będą wyświetlane jako propozycje opracowane w trakcie wydarzenia.</a:t>
            </a:r>
          </a:p>
          <a:p>
            <a:r>
              <a:rPr lang="pl-PL" sz="3000" dirty="0"/>
              <a:t>KROK </a:t>
            </a:r>
            <a:r>
              <a:rPr lang="pl-PL" sz="3000" dirty="0" smtClean="0"/>
              <a:t>4: Okno </a:t>
            </a:r>
            <a:r>
              <a:rPr lang="pl-PL" sz="3000" dirty="0"/>
              <a:t>„Wybierz pomysły” umożliwia wyszukiwanie pomysłów według słów, identyfikatorów lub</a:t>
            </a:r>
          </a:p>
          <a:p>
            <a:r>
              <a:rPr lang="pl-PL" sz="3000" dirty="0"/>
              <a:t>tytułów. Przewiń i wybierz pomysły związane z Twoim wydarzeniem.</a:t>
            </a:r>
          </a:p>
          <a:p>
            <a:r>
              <a:rPr lang="pl-PL" sz="3000" dirty="0"/>
              <a:t>KROK </a:t>
            </a:r>
            <a:r>
              <a:rPr lang="pl-PL" sz="3000" dirty="0" smtClean="0"/>
              <a:t>5: Gdy </a:t>
            </a:r>
            <a:r>
              <a:rPr lang="pl-PL" sz="3000" dirty="0"/>
              <a:t>skończysz wybierać pomysły, pamiętaj, aby kliknąć przycisk „Zamknij wydarzenie”.</a:t>
            </a:r>
          </a:p>
          <a:p>
            <a:r>
              <a:rPr lang="pl-PL" sz="3000" dirty="0"/>
              <a:t>6. </a:t>
            </a:r>
            <a:r>
              <a:rPr lang="pl-PL" sz="3000" dirty="0" smtClean="0"/>
              <a:t>KROK: Kliknij </a:t>
            </a:r>
            <a:r>
              <a:rPr lang="pl-PL" sz="3000" dirty="0"/>
              <a:t>przycisk „Publikuj!”. Sprawozdanie będzie dostępne bezpośrednio na stronie wydarzenia.</a:t>
            </a:r>
          </a:p>
        </p:txBody>
      </p:sp>
    </p:spTree>
    <p:extLst>
      <p:ext uri="{BB962C8B-B14F-4D97-AF65-F5344CB8AC3E}">
        <p14:creationId xmlns:p14="http://schemas.microsoft.com/office/powerpoint/2010/main" val="5058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7178" y="-2657474"/>
            <a:ext cx="21352076" cy="4775200"/>
          </a:xfrm>
        </p:spPr>
        <p:txBody>
          <a:bodyPr/>
          <a:lstStyle/>
          <a:p>
            <a:r>
              <a:rPr lang="pl-PL" dirty="0" smtClean="0"/>
              <a:t>Zarejestrujmy się razem!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378" y="2522539"/>
            <a:ext cx="17705321" cy="93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Dziękujemy!</a:t>
            </a:r>
            <a:endParaRPr lang="pl-P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543800" y="6872448"/>
            <a:ext cx="16379827" cy="1057996"/>
          </a:xfrm>
        </p:spPr>
        <p:txBody>
          <a:bodyPr/>
          <a:lstStyle/>
          <a:p>
            <a:r>
              <a:rPr lang="pl-PL" dirty="0"/>
              <a:t>COMM-REP-WAW-COFE@ec.europa.eu</a:t>
            </a:r>
          </a:p>
        </p:txBody>
      </p:sp>
    </p:spTree>
    <p:extLst>
      <p:ext uri="{BB962C8B-B14F-4D97-AF65-F5344CB8AC3E}">
        <p14:creationId xmlns:p14="http://schemas.microsoft.com/office/powerpoint/2010/main" val="23481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8" y="30493"/>
            <a:ext cx="24400058" cy="138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0978" y="-1412874"/>
            <a:ext cx="21352076" cy="4775200"/>
          </a:xfrm>
        </p:spPr>
        <p:txBody>
          <a:bodyPr/>
          <a:lstStyle/>
          <a:p>
            <a:r>
              <a:rPr lang="pl-PL" dirty="0" smtClean="0"/>
              <a:t>Czym jest Konferencja w sprawie przyszłości Europy?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4632" y="4816476"/>
            <a:ext cx="21352076" cy="3311524"/>
          </a:xfrm>
        </p:spPr>
        <p:txBody>
          <a:bodyPr/>
          <a:lstStyle/>
          <a:p>
            <a:r>
              <a:rPr lang="pl-PL" sz="4600" dirty="0"/>
              <a:t>Konferencja w sprawie przyszłości Europy to wyjątkowa i aktualna okazja dla obywateli UE, by </a:t>
            </a:r>
            <a:r>
              <a:rPr lang="pl-PL" sz="4600" b="1" dirty="0"/>
              <a:t>włączyć się w debatę na temat wyzwań i priorytetów Europy</a:t>
            </a:r>
            <a:r>
              <a:rPr lang="pl-PL" sz="4600" dirty="0"/>
              <a:t>. Bez względu na to, gdzie mieszkasz i co robisz, możesz powiedzieć, jakiej przyszłości chcesz dla Unii Europejskiej.</a:t>
            </a:r>
          </a:p>
          <a:p>
            <a:r>
              <a:rPr lang="pl-PL" sz="4600" b="1" dirty="0"/>
              <a:t>Parlament Europejski, Rada i Komisja Europejska zobowiązały się wysłuchać Europejczyków i w ramach swoich kompetencji zastosować się do otrzymanych </a:t>
            </a:r>
            <a:r>
              <a:rPr lang="pl-PL" sz="4600" b="1" dirty="0" smtClean="0"/>
              <a:t>zaleceń.</a:t>
            </a:r>
            <a:r>
              <a:rPr lang="pl-PL" sz="4600" dirty="0" smtClean="0"/>
              <a:t> Wnioski </a:t>
            </a:r>
            <a:r>
              <a:rPr lang="pl-PL" sz="4600" dirty="0"/>
              <a:t>z Konferencji i wskazówki w sprawie przyszłości Europy mają być gotowe wiosną 2022 r</a:t>
            </a:r>
            <a:r>
              <a:rPr lang="pl-PL" sz="4600" dirty="0" smtClean="0"/>
              <a:t>.</a:t>
            </a:r>
            <a:endParaRPr lang="pl-PL" sz="4600" dirty="0"/>
          </a:p>
        </p:txBody>
      </p:sp>
    </p:spTree>
    <p:extLst>
      <p:ext uri="{BB962C8B-B14F-4D97-AF65-F5344CB8AC3E}">
        <p14:creationId xmlns:p14="http://schemas.microsoft.com/office/powerpoint/2010/main" val="82716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40378" y="556591"/>
            <a:ext cx="21352076" cy="1990726"/>
          </a:xfrm>
        </p:spPr>
        <p:txBody>
          <a:bodyPr/>
          <a:lstStyle/>
          <a:p>
            <a:r>
              <a:rPr lang="pl-PL" dirty="0" smtClean="0"/>
              <a:t>Platforma </a:t>
            </a:r>
            <a:r>
              <a:rPr lang="pl-PL" dirty="0" err="1" smtClean="0"/>
              <a:t>CoFE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140378" y="2989884"/>
            <a:ext cx="21352076" cy="3311524"/>
          </a:xfrm>
        </p:spPr>
        <p:txBody>
          <a:bodyPr/>
          <a:lstStyle/>
          <a:p>
            <a:r>
              <a:rPr lang="pl-PL" dirty="0">
                <a:sym typeface="Barlow"/>
              </a:rPr>
              <a:t>Platforma </a:t>
            </a:r>
            <a:r>
              <a:rPr lang="pl-PL" dirty="0" smtClean="0">
                <a:sym typeface="Barlow"/>
              </a:rPr>
              <a:t>ma zainicjować </a:t>
            </a:r>
            <a:r>
              <a:rPr lang="pl-PL" b="1" dirty="0" smtClean="0">
                <a:sym typeface="Barlow"/>
              </a:rPr>
              <a:t>działalność</a:t>
            </a:r>
            <a:r>
              <a:rPr lang="pl-PL" dirty="0" smtClean="0">
                <a:sym typeface="Barlow"/>
              </a:rPr>
              <a:t> </a:t>
            </a:r>
            <a:r>
              <a:rPr lang="pl-PL" b="1" dirty="0" smtClean="0">
                <a:sym typeface="Barlow"/>
              </a:rPr>
              <a:t>oddolną</a:t>
            </a:r>
            <a:r>
              <a:rPr lang="pl-PL" b="1" dirty="0">
                <a:sym typeface="Barlow"/>
              </a:rPr>
              <a:t>, skupioną na obywatelach</a:t>
            </a:r>
            <a:r>
              <a:rPr lang="pl-PL" dirty="0">
                <a:sym typeface="Barlow"/>
              </a:rPr>
              <a:t>. To miejsce, w którym obywatele mogą </a:t>
            </a:r>
            <a:r>
              <a:rPr lang="pl-PL" b="1" dirty="0">
                <a:sym typeface="Barlow"/>
              </a:rPr>
              <a:t>dzielić się pomysłami</a:t>
            </a:r>
            <a:r>
              <a:rPr lang="pl-PL" dirty="0">
                <a:sym typeface="Barlow"/>
              </a:rPr>
              <a:t> i w którym będą zbierane, analizowane, monitorowane i publikowane rezultaty </a:t>
            </a:r>
            <a:r>
              <a:rPr lang="pl-PL" b="1" dirty="0">
                <a:sym typeface="Barlow"/>
              </a:rPr>
              <a:t>bardzo wielu wydarzeń</a:t>
            </a:r>
            <a:r>
              <a:rPr lang="pl-PL" dirty="0">
                <a:sym typeface="Barlow"/>
              </a:rPr>
              <a:t>. </a:t>
            </a:r>
          </a:p>
          <a:p>
            <a:pPr>
              <a:buClr>
                <a:schemeClr val="dk1"/>
              </a:buClr>
              <a:buSzPts val="1100"/>
            </a:pPr>
            <a:endParaRPr lang="pl-PL" dirty="0">
              <a:sym typeface="Barlow"/>
            </a:endParaRPr>
          </a:p>
          <a:p>
            <a:r>
              <a:rPr lang="pl-PL" dirty="0">
                <a:sym typeface="Barlow"/>
              </a:rPr>
              <a:t>Jest </a:t>
            </a:r>
            <a:r>
              <a:rPr lang="pl-PL" b="1" dirty="0">
                <a:sym typeface="Barlow"/>
              </a:rPr>
              <a:t>wielojęzyczna</a:t>
            </a:r>
            <a:r>
              <a:rPr lang="pl-PL" dirty="0">
                <a:sym typeface="Barlow"/>
              </a:rPr>
              <a:t> (wszystkie 24 języki urzędowe UE), </a:t>
            </a:r>
            <a:r>
              <a:rPr lang="pl-PL" b="1" dirty="0">
                <a:sym typeface="Barlow"/>
              </a:rPr>
              <a:t>włączająca</a:t>
            </a:r>
            <a:r>
              <a:rPr lang="pl-PL" dirty="0">
                <a:sym typeface="Barlow"/>
              </a:rPr>
              <a:t> (dostępność dla wszystkich, łatwość korzystania z urządzeń mobilnych i prosty język), </a:t>
            </a:r>
            <a:r>
              <a:rPr lang="pl-PL" b="1" dirty="0">
                <a:sym typeface="Barlow"/>
              </a:rPr>
              <a:t>otwarta i przejrzysta </a:t>
            </a:r>
            <a:r>
              <a:rPr lang="pl-PL" dirty="0">
                <a:sym typeface="Barlow"/>
              </a:rPr>
              <a:t>(wszystko jest widoczne na platformie w całej Europie bez względu na język), </a:t>
            </a:r>
            <a:r>
              <a:rPr lang="pl-PL" b="1" dirty="0">
                <a:sym typeface="Barlow"/>
              </a:rPr>
              <a:t>respektując przy tym prywatność użytkowników</a:t>
            </a:r>
            <a:r>
              <a:rPr lang="pl-PL" dirty="0">
                <a:sym typeface="Barlow"/>
              </a:rPr>
              <a:t> oraz unijne zasady ochrony danych. Co równie ważne jest także bardzo </a:t>
            </a:r>
            <a:r>
              <a:rPr lang="pl-PL" b="1" dirty="0">
                <a:sym typeface="Barlow"/>
              </a:rPr>
              <a:t>innowacyjna</a:t>
            </a:r>
            <a:r>
              <a:rPr lang="pl-PL" dirty="0">
                <a:sym typeface="Barlow"/>
              </a:rPr>
              <a:t> (pierwsza na taką skalę).</a:t>
            </a:r>
          </a:p>
        </p:txBody>
      </p:sp>
    </p:spTree>
    <p:extLst>
      <p:ext uri="{BB962C8B-B14F-4D97-AF65-F5344CB8AC3E}">
        <p14:creationId xmlns:p14="http://schemas.microsoft.com/office/powerpoint/2010/main" val="27534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086"/>
            <a:ext cx="22654254" cy="129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82569" y="1451112"/>
            <a:ext cx="21352076" cy="2209387"/>
          </a:xfrm>
        </p:spPr>
        <p:txBody>
          <a:bodyPr/>
          <a:lstStyle/>
          <a:p>
            <a:r>
              <a:rPr lang="pl-PL" dirty="0">
                <a:sym typeface="Barlow"/>
              </a:rPr>
              <a:t>Jak wziąć udział?</a:t>
            </a:r>
            <a:r>
              <a:rPr lang="pl-PL" sz="9600" b="1" dirty="0">
                <a:highlight>
                  <a:srgbClr val="C9DAF8"/>
                </a:highlight>
                <a:latin typeface="Barlow"/>
                <a:ea typeface="Barlow"/>
                <a:cs typeface="Barlow"/>
                <a:sym typeface="Barlow"/>
              </a:rPr>
              <a:t/>
            </a:r>
            <a:br>
              <a:rPr lang="pl-PL" sz="9600" b="1" dirty="0">
                <a:highlight>
                  <a:srgbClr val="C9DAF8"/>
                </a:highlight>
                <a:latin typeface="Barlow"/>
                <a:ea typeface="Barlow"/>
                <a:cs typeface="Barlow"/>
                <a:sym typeface="Barlow"/>
              </a:rPr>
            </a:br>
            <a:endParaRPr lang="pl-PL" dirty="0"/>
          </a:p>
        </p:txBody>
      </p:sp>
      <p:sp>
        <p:nvSpPr>
          <p:cNvPr id="4" name="Google Shape;71;p15"/>
          <p:cNvSpPr txBox="1"/>
          <p:nvPr/>
        </p:nvSpPr>
        <p:spPr>
          <a:xfrm>
            <a:off x="1804539" y="2765104"/>
            <a:ext cx="10667350" cy="8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pl-PL" sz="4000" b="1" dirty="0" smtClean="0">
                <a:solidFill>
                  <a:srgbClr val="FFC000"/>
                </a:solidFill>
                <a:sym typeface="Barlow"/>
              </a:rPr>
              <a:t>Bez rejestracji</a:t>
            </a:r>
          </a:p>
          <a:p>
            <a:endParaRPr lang="pl-PL" sz="4000" b="1" dirty="0" smtClean="0">
              <a:solidFill>
                <a:srgbClr val="FFC000"/>
              </a:solidFill>
              <a:sym typeface="Barlow"/>
            </a:endParaRPr>
          </a:p>
          <a:p>
            <a:r>
              <a:rPr lang="pl-PL" sz="4000" dirty="0" smtClean="0">
                <a:solidFill>
                  <a:schemeClr val="bg1"/>
                </a:solidFill>
                <a:sym typeface="Barlow"/>
              </a:rPr>
              <a:t>Na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platformę może wejść każdy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 -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obywatele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organizacje pozarządowe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organy publiczne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endParaRPr sz="4000" dirty="0">
              <a:solidFill>
                <a:schemeClr val="bg1"/>
              </a:solidFill>
              <a:sym typeface="Barlow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chemeClr val="bg1"/>
                </a:solidFill>
                <a:sym typeface="Barlow"/>
              </a:rPr>
              <a:t>Przeczytaj opisy dotyczące Konferencji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jej tematów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zarządu i ram czasowych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endParaRPr sz="4000" dirty="0">
              <a:solidFill>
                <a:schemeClr val="bg1"/>
              </a:solidFill>
              <a:sym typeface="Barlow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chemeClr val="bg1"/>
                </a:solidFill>
                <a:sym typeface="Barlow"/>
              </a:rPr>
              <a:t>Przejrzyj mapę wszystkich zarejestrowanych wydarzeń i weź udział w jednym z </a:t>
            </a:r>
            <a:r>
              <a:rPr lang="pl-PL" sz="4000" dirty="0" smtClean="0">
                <a:solidFill>
                  <a:schemeClr val="bg1"/>
                </a:solidFill>
                <a:sym typeface="Barlow"/>
              </a:rPr>
              <a:t>nich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endParaRPr sz="4000" dirty="0">
              <a:solidFill>
                <a:schemeClr val="bg1"/>
              </a:solidFill>
              <a:sym typeface="Barlow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chemeClr val="bg1"/>
                </a:solidFill>
                <a:sym typeface="Barlow"/>
              </a:rPr>
              <a:t>lub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zapoznaj się z pomysłami i uwagami innych ludzi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. 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endParaRPr sz="4000" dirty="0">
              <a:solidFill>
                <a:schemeClr val="bg1"/>
              </a:solidFill>
              <a:sym typeface="Barlow"/>
            </a:endParaRPr>
          </a:p>
        </p:txBody>
      </p:sp>
      <p:sp>
        <p:nvSpPr>
          <p:cNvPr id="7" name="Google Shape;72;p15"/>
          <p:cNvSpPr txBox="1"/>
          <p:nvPr/>
        </p:nvSpPr>
        <p:spPr>
          <a:xfrm>
            <a:off x="12811267" y="2765104"/>
            <a:ext cx="9984000" cy="8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l-PL" sz="4000" b="1" dirty="0">
                <a:solidFill>
                  <a:srgbClr val="FFC000"/>
                </a:solidFill>
                <a:sym typeface="Barlow"/>
              </a:rPr>
              <a:t>Rejestracja za pośrednictwem</a:t>
            </a:r>
            <a:r>
              <a:rPr lang="fr" sz="4000" b="1" dirty="0">
                <a:solidFill>
                  <a:srgbClr val="FFC000"/>
                </a:solidFill>
                <a:sym typeface="Barlow"/>
              </a:rPr>
              <a:t> </a:t>
            </a:r>
            <a:r>
              <a:rPr lang="pl-PL" sz="4000" b="1" smtClean="0">
                <a:solidFill>
                  <a:srgbClr val="FFC000"/>
                </a:solidFill>
                <a:sym typeface="Barlow"/>
              </a:rPr>
              <a:t>EU Login</a:t>
            </a:r>
            <a:endParaRPr lang="pl-PL" sz="4000" b="1" dirty="0" smtClean="0">
              <a:solidFill>
                <a:srgbClr val="FFC000"/>
              </a:solidFill>
              <a:sym typeface="Barlow"/>
            </a:endParaRPr>
          </a:p>
          <a:p>
            <a:pPr>
              <a:buClr>
                <a:schemeClr val="dk1"/>
              </a:buClr>
              <a:buSzPts val="1100"/>
            </a:pPr>
            <a:endParaRPr lang="pl-PL" sz="4000" b="1" dirty="0">
              <a:solidFill>
                <a:srgbClr val="FFC000"/>
              </a:solidFill>
              <a:sym typeface="Barlo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Możesz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też wybrać aktywny udział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. 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pPr>
              <a:buClr>
                <a:schemeClr val="dk1"/>
              </a:buClr>
              <a:buSzPts val="1100"/>
            </a:pPr>
            <a:endParaRPr sz="4000" dirty="0">
              <a:solidFill>
                <a:schemeClr val="bg1"/>
              </a:solidFill>
              <a:sym typeface="Barlo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Rejestracja jest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wymagana, jeśli chcesz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: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endParaRPr lang="pl-PL" sz="4000" dirty="0">
              <a:solidFill>
                <a:schemeClr val="bg1"/>
              </a:solidFill>
              <a:sym typeface="Barlow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podzielić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się swoimi pomysłami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, </a:t>
            </a:r>
            <a:r>
              <a:rPr lang="pl-PL" sz="4000" dirty="0" smtClean="0">
                <a:solidFill>
                  <a:schemeClr val="bg1"/>
                </a:solidFill>
                <a:sym typeface="Barlow"/>
              </a:rPr>
              <a:t>zamieścić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komentarz na </a:t>
            </a:r>
            <a:r>
              <a:rPr lang="pl-PL" sz="4000" dirty="0" smtClean="0">
                <a:solidFill>
                  <a:schemeClr val="bg1"/>
                </a:solidFill>
                <a:sym typeface="Barlow"/>
              </a:rPr>
              <a:t>temat    pomysłów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innych osób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;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  <a:sym typeface="Barlow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solidFill>
                  <a:schemeClr val="bg1"/>
                </a:solidFill>
                <a:sym typeface="Barlow"/>
              </a:rPr>
              <a:t>z</a:t>
            </a:r>
            <a:r>
              <a:rPr lang="fr" sz="4000" dirty="0" smtClean="0">
                <a:solidFill>
                  <a:schemeClr val="bg1"/>
                </a:solidFill>
                <a:sym typeface="Barlow"/>
              </a:rPr>
              <a:t>organi</a:t>
            </a:r>
            <a:r>
              <a:rPr lang="pl-PL" sz="4000" dirty="0" err="1">
                <a:solidFill>
                  <a:schemeClr val="bg1"/>
                </a:solidFill>
                <a:sym typeface="Barlow"/>
              </a:rPr>
              <a:t>zować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 wydarzenie i opisać</a:t>
            </a:r>
            <a:r>
              <a:rPr lang="fr" sz="4000" dirty="0">
                <a:solidFill>
                  <a:schemeClr val="bg1"/>
                </a:solidFill>
                <a:sym typeface="Barlow"/>
              </a:rPr>
              <a:t> </a:t>
            </a:r>
            <a:r>
              <a:rPr lang="pl-PL" sz="4000" dirty="0">
                <a:solidFill>
                  <a:schemeClr val="bg1"/>
                </a:solidFill>
                <a:sym typeface="Barlow"/>
              </a:rPr>
              <a:t>pomysły, które pojawiły się </a:t>
            </a:r>
            <a:r>
              <a:rPr lang="pl-PL" sz="4000" dirty="0" smtClean="0">
                <a:solidFill>
                  <a:schemeClr val="bg1"/>
                </a:solidFill>
                <a:sym typeface="Barlow"/>
              </a:rPr>
              <a:t>w czasie wydarzenia</a:t>
            </a:r>
            <a:r>
              <a:rPr lang="fr" sz="4000" dirty="0" smtClean="0">
                <a:solidFill>
                  <a:schemeClr val="bg1"/>
                </a:solidFill>
                <a:sym typeface="Barlow"/>
              </a:rPr>
              <a:t>. </a:t>
            </a:r>
            <a:endParaRPr sz="4000" dirty="0">
              <a:solidFill>
                <a:schemeClr val="bg1"/>
              </a:solidFill>
              <a:sym typeface="Barlow"/>
            </a:endParaRPr>
          </a:p>
          <a:p>
            <a:endParaRPr sz="4000" dirty="0"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312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862082" y="-2387600"/>
            <a:ext cx="21352076" cy="4775200"/>
          </a:xfrm>
        </p:spPr>
        <p:txBody>
          <a:bodyPr/>
          <a:lstStyle/>
          <a:p>
            <a:r>
              <a:rPr lang="pl-PL" dirty="0" smtClean="0"/>
              <a:t>Tłumaczenie maszynowe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140378" y="2981739"/>
            <a:ext cx="11376839" cy="7533861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pl-PL" dirty="0">
                <a:sym typeface="Barlow"/>
              </a:rPr>
              <a:t>Zakładka u góry ekranu pozwala w każdej chwili na zmianę języka przeglądarki. </a:t>
            </a:r>
          </a:p>
          <a:p>
            <a:pPr>
              <a:lnSpc>
                <a:spcPct val="115000"/>
              </a:lnSpc>
            </a:pPr>
            <a:r>
              <a:rPr lang="pl-PL" dirty="0">
                <a:sym typeface="Barlow"/>
              </a:rPr>
              <a:t>Można wówczas czytać wszystkie treści w języku osoby, </a:t>
            </a:r>
            <a:r>
              <a:rPr lang="pl-PL" dirty="0" smtClean="0">
                <a:sym typeface="Barlow"/>
              </a:rPr>
              <a:t>która je </a:t>
            </a:r>
            <a:r>
              <a:rPr lang="pl-PL" dirty="0">
                <a:sym typeface="Barlow"/>
              </a:rPr>
              <a:t>zamieściła </a:t>
            </a:r>
            <a:r>
              <a:rPr lang="pl-PL" dirty="0" smtClean="0">
                <a:sym typeface="Barlow"/>
              </a:rPr>
              <a:t>lub </a:t>
            </a:r>
            <a:r>
              <a:rPr lang="pl-PL" dirty="0">
                <a:sym typeface="Barlow"/>
              </a:rPr>
              <a:t>swoim </a:t>
            </a:r>
            <a:r>
              <a:rPr lang="pl-PL" dirty="0" smtClean="0">
                <a:sym typeface="Barlow"/>
              </a:rPr>
              <a:t>własnym.</a:t>
            </a:r>
            <a:endParaRPr lang="pl-PL" dirty="0"/>
          </a:p>
          <a:p>
            <a:endParaRPr lang="pl-PL" dirty="0"/>
          </a:p>
        </p:txBody>
      </p:sp>
      <p:pic>
        <p:nvPicPr>
          <p:cNvPr id="4" name="Google Shape;142;p23"/>
          <p:cNvPicPr preferRelativeResize="0"/>
          <p:nvPr/>
        </p:nvPicPr>
        <p:blipFill rotWithShape="1">
          <a:blip r:embed="rId3">
            <a:alphaModFix/>
          </a:blip>
          <a:srcRect r="25711"/>
          <a:stretch/>
        </p:blipFill>
        <p:spPr>
          <a:xfrm>
            <a:off x="13724388" y="2403877"/>
            <a:ext cx="10401195" cy="86895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493" y="7716466"/>
            <a:ext cx="10965448" cy="5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001230" y="-2387600"/>
            <a:ext cx="21352076" cy="4775200"/>
          </a:xfrm>
        </p:spPr>
        <p:txBody>
          <a:bodyPr/>
          <a:lstStyle/>
          <a:p>
            <a:r>
              <a:rPr lang="pl-PL" dirty="0" smtClean="0"/>
              <a:t>Rejestracja przez EU Login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841356" y="3387450"/>
            <a:ext cx="10969150" cy="3311524"/>
          </a:xfrm>
        </p:spPr>
        <p:txBody>
          <a:bodyPr/>
          <a:lstStyle/>
          <a:p>
            <a:r>
              <a:rPr lang="pl-PL" dirty="0">
                <a:sym typeface="Barlow"/>
              </a:rPr>
              <a:t>Po założeniu konta EU login lub zalogowaniu się na wcześniej założone konto, odpowiesz na listę nieobowiązkowych pytań dotyczących kwestii społeczno-demograficznych. Dane osobowe  zostaną zanimizowane przed </a:t>
            </a:r>
            <a:r>
              <a:rPr lang="pl-PL" dirty="0" smtClean="0">
                <a:sym typeface="Barlow"/>
              </a:rPr>
              <a:t>przekazaniem ich do </a:t>
            </a:r>
            <a:r>
              <a:rPr lang="pl-PL" dirty="0">
                <a:sym typeface="Barlow"/>
              </a:rPr>
              <a:t>analityków.</a:t>
            </a:r>
            <a:endParaRPr lang="pl-PL" dirty="0"/>
          </a:p>
          <a:p>
            <a:endParaRPr lang="pl-P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0" y="2910538"/>
            <a:ext cx="5530796" cy="7576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774" y="2910538"/>
            <a:ext cx="4858000" cy="7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56" y="8650110"/>
            <a:ext cx="10766072" cy="4997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1812" y="8718859"/>
            <a:ext cx="8436729" cy="49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01839" y="-2565814"/>
            <a:ext cx="21352076" cy="4775200"/>
          </a:xfrm>
        </p:spPr>
        <p:txBody>
          <a:bodyPr/>
          <a:lstStyle/>
          <a:p>
            <a:r>
              <a:rPr lang="pl-PL" dirty="0" smtClean="0"/>
              <a:t>10 tematów</a:t>
            </a:r>
            <a:endParaRPr lang="pl-P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1839" y="2651954"/>
            <a:ext cx="7487365" cy="3311524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pl-PL" sz="4000" dirty="0">
                <a:sym typeface="Barlow"/>
              </a:rPr>
              <a:t>Tematy są oparte na wspólnej deklaracji</a:t>
            </a:r>
            <a:r>
              <a:rPr lang="pl-PL" sz="4000" dirty="0" smtClean="0">
                <a:sym typeface="Barlow"/>
              </a:rPr>
              <a:t>.</a:t>
            </a:r>
            <a:endParaRPr lang="pl-PL" sz="4000" dirty="0">
              <a:sym typeface="Barlow"/>
            </a:endParaRPr>
          </a:p>
          <a:p>
            <a:pPr>
              <a:lnSpc>
                <a:spcPct val="115000"/>
              </a:lnSpc>
            </a:pPr>
            <a:r>
              <a:rPr lang="pl-PL" sz="4000" dirty="0">
                <a:sym typeface="Barlow"/>
              </a:rPr>
              <a:t>Kategoria „Inne” obejmuje wszystkie zagadnienia przekrojowe.</a:t>
            </a:r>
          </a:p>
          <a:p>
            <a:endParaRPr lang="pl-PL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204" y="2243938"/>
            <a:ext cx="9892709" cy="111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14047</TotalTime>
  <Words>1167</Words>
  <Application>Microsoft Office PowerPoint</Application>
  <PresentationFormat>Custom</PresentationFormat>
  <Paragraphs>97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Barlow</vt:lpstr>
      <vt:lpstr>Calibri</vt:lpstr>
      <vt:lpstr>DejaVu Sans</vt:lpstr>
      <vt:lpstr>GTZirkon-Black</vt:lpstr>
      <vt:lpstr>GTZirkon-Regular</vt:lpstr>
      <vt:lpstr>Office Theme</vt:lpstr>
      <vt:lpstr>1_Office Theme</vt:lpstr>
      <vt:lpstr>PowerPoint Presentation</vt:lpstr>
      <vt:lpstr>PowerPoint Presentation</vt:lpstr>
      <vt:lpstr>Czym jest Konferencja w sprawie przyszłości Europy?</vt:lpstr>
      <vt:lpstr>Platforma CoFE</vt:lpstr>
      <vt:lpstr>PowerPoint Presentation</vt:lpstr>
      <vt:lpstr>Jak wziąć udział? </vt:lpstr>
      <vt:lpstr>Tłumaczenie maszynowe</vt:lpstr>
      <vt:lpstr>Rejestracja przez EU Login</vt:lpstr>
      <vt:lpstr>10 tematów</vt:lpstr>
      <vt:lpstr>Strona „Informacje o Konferencji”</vt:lpstr>
      <vt:lpstr>Weź udział w wydarzeniu</vt:lpstr>
      <vt:lpstr>Podziel się pomysłem</vt:lpstr>
      <vt:lpstr>Jak dodać pomysł?</vt:lpstr>
      <vt:lpstr>Poprzyj lub skomentuj pomysł</vt:lpstr>
      <vt:lpstr>Zorganizuj wydarzenie</vt:lpstr>
      <vt:lpstr>Sprawozdanie z wydarzenia</vt:lpstr>
      <vt:lpstr>Jak dodać sprawozdanie i pomysły z wydarzenia?</vt:lpstr>
      <vt:lpstr>Zarejestrujmy się razem!</vt:lpstr>
      <vt:lpstr>Dziękujemy!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SUROWIEC Magdalena (COMM-WARSAW-EXT)</dc:creator>
  <dc:description/>
  <cp:lastModifiedBy>SUROWIEC Magdalena (COMM-WARSAW)</cp:lastModifiedBy>
  <cp:revision>66</cp:revision>
  <dcterms:modified xsi:type="dcterms:W3CDTF">2021-09-02T10:42:26Z</dcterms:modified>
  <dc:language>en-US</dc:language>
</cp:coreProperties>
</file>