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7"/>
  </p:normalViewPr>
  <p:slideViewPr>
    <p:cSldViewPr>
      <p:cViewPr>
        <p:scale>
          <a:sx n="60" d="100"/>
          <a:sy n="60" d="100"/>
        </p:scale>
        <p:origin x="640" y="1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GB"/>
              <a:t>Title</a:t>
            </a:r>
          </a:p>
        </c:rich>
      </c:tx>
      <c:layout>
        <c:manualLayout>
          <c:xMode val="edge"/>
          <c:yMode val="edge"/>
          <c:x val="1.9933830420602194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0330682207516"/>
          <c:y val="3.8230261400392471E-2"/>
          <c:w val="0.75054783592143026"/>
          <c:h val="0.769423037607885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Bardzo zadowolony(a)</c:v>
                </c:pt>
              </c:strCache>
            </c:strRef>
          </c:tx>
          <c:spPr>
            <a:solidFill>
              <a:srgbClr val="1586AE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8EB-4572-94BE-4B23FB7E20E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8EB-4572-94BE-4B23FB7E20E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8EB-4572-94BE-4B23FB7E20E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8EB-4572-94BE-4B23FB7E20E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EB-4572-94BE-4B23FB7E20E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EB-4572-94BE-4B23FB7E20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EB-4572-94BE-4B23FB7E20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EB-4572-94BE-4B23FB7E20E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Polski rząd</c:v>
                </c:pt>
                <c:pt idx="1">
                  <c:v>Władze regionalne i lokalne w Polsce</c:v>
                </c:pt>
                <c:pt idx="2">
                  <c:v>Unię Europejską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EB-4572-94BE-4B23FB7E20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Raczej zadowolony(a)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EB-4572-94BE-4B23FB7E20E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8EB-4572-94BE-4B23FB7E20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EB-4572-94BE-4B23FB7E20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8EB-4572-94BE-4B23FB7E20E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Polski rząd</c:v>
                </c:pt>
                <c:pt idx="1">
                  <c:v>Władze regionalne i lokalne w Polsce</c:v>
                </c:pt>
                <c:pt idx="2">
                  <c:v>Unię Europejską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31</c:v>
                </c:pt>
                <c:pt idx="1">
                  <c:v>42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EB-4572-94BE-4B23FB7E20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Raczej niezadowolony(a)</c:v>
                </c:pt>
              </c:strCache>
            </c:strRef>
          </c:tx>
          <c:spPr>
            <a:solidFill>
              <a:srgbClr val="FA0028">
                <a:lumMod val="40000"/>
                <a:lumOff val="6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EB-4572-94BE-4B23FB7E20E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8EB-4572-94BE-4B23FB7E20E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8EB-4572-94BE-4B23FB7E20E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8EB-4572-94BE-4B23FB7E20E6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Polski rząd</c:v>
                </c:pt>
                <c:pt idx="1">
                  <c:v>Władze regionalne i lokalne w Polsce</c:v>
                </c:pt>
                <c:pt idx="2">
                  <c:v>Unię Europejską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38</c:v>
                </c:pt>
                <c:pt idx="1">
                  <c:v>31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8EB-4572-94BE-4B23FB7E20E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 ogóle niezadowolony(a)</c:v>
                </c:pt>
              </c:strCache>
            </c:strRef>
          </c:tx>
          <c:spPr>
            <a:solidFill>
              <a:srgbClr val="FA002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Polski rząd</c:v>
                </c:pt>
                <c:pt idx="1">
                  <c:v>Władze regionalne i lokalne w Polsce</c:v>
                </c:pt>
                <c:pt idx="2">
                  <c:v>Unię Europejską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23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8EB-4572-94BE-4B23FB7E20E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Polski rząd</c:v>
                </c:pt>
                <c:pt idx="1">
                  <c:v>Władze regionalne i lokalne w Polsce</c:v>
                </c:pt>
                <c:pt idx="2">
                  <c:v>Unię Europejską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8EB-4572-94BE-4B23FB7E2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7.2256557718214709E-2"/>
          <c:y val="0.813916518363339"/>
          <c:w val="0.92774344228178529"/>
          <c:h val="0.1518097437660372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ctr">
        <a:defRPr lang="pl-PL" sz="12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GB"/>
              <a:t>Title</a:t>
            </a:r>
          </a:p>
        </c:rich>
      </c:tx>
      <c:layout>
        <c:manualLayout>
          <c:xMode val="edge"/>
          <c:yMode val="edge"/>
          <c:x val="1.9933830420602194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70330682207516"/>
          <c:y val="3.8230261400392471E-2"/>
          <c:w val="0.75054783592143026"/>
          <c:h val="0.725322811843073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Całkowicie się zgadzam</c:v>
                </c:pt>
              </c:strCache>
            </c:strRef>
          </c:tx>
          <c:spPr>
            <a:solidFill>
              <a:srgbClr val="1586AE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329-40AA-B5B9-9E432C27E3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329-40AA-B5B9-9E432C27E3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329-40AA-B5B9-9E432C27E3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329-40AA-B5B9-9E432C27E309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Pandemia koronawirusa ma dla Pana(i) osobiście poważne skutki finansowe</c:v>
                </c:pt>
                <c:pt idx="1">
                  <c:v>Pandemia koronawirusa ma poważne skutki gospodarcze dla Polski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29-40AA-B5B9-9E432C27E3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Raczej się zgadzam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Pandemia koronawirusa ma dla Pana(i) osobiście poważne skutki finansowe</c:v>
                </c:pt>
                <c:pt idx="1">
                  <c:v>Pandemia koronawirusa ma poważne skutki gospodarcze dla Polski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29-40AA-B5B9-9E432C27E3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Raczej się nie zgadzam</c:v>
                </c:pt>
              </c:strCache>
            </c:strRef>
          </c:tx>
          <c:spPr>
            <a:solidFill>
              <a:srgbClr val="FA0028">
                <a:lumMod val="40000"/>
                <a:lumOff val="6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Pandemia koronawirusa ma dla Pana(i) osobiście poważne skutki finansowe</c:v>
                </c:pt>
                <c:pt idx="1">
                  <c:v>Pandemia koronawirusa ma poważne skutki gospodarcze dla Polski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30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329-40AA-B5B9-9E432C27E3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Całkowicie się nie zgadzam</c:v>
                </c:pt>
              </c:strCache>
            </c:strRef>
          </c:tx>
          <c:spPr>
            <a:solidFill>
              <a:srgbClr val="FA002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Pandemia koronawirusa ma dla Pana(i) osobiście poważne skutki finansowe</c:v>
                </c:pt>
                <c:pt idx="1">
                  <c:v>Pandemia koronawirusa ma poważne skutki gospodarcze dla Polski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29-40AA-B5B9-9E432C27E3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Pandemia koronawirusa ma dla Pana(i) osobiście poważne skutki finansowe</c:v>
                </c:pt>
                <c:pt idx="1">
                  <c:v>Pandemia koronawirusa ma poważne skutki gospodarcze dla Polski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29-40AA-B5B9-9E432C27E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7.2256557718214709E-2"/>
          <c:y val="0.79068912078294773"/>
          <c:w val="0.92774344228178529"/>
          <c:h val="0.17503728945631536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ctr">
        <a:defRPr lang="pl-PL" sz="12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079129902427301"/>
          <c:y val="3.3023116479121366E-2"/>
          <c:w val="0.36697369678427344"/>
          <c:h val="0.868471320496213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586AE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F4E-425B-8EC3-DEF1EF3B9B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1717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Zapewnienie wszystkim obywatelom UE szybkiego dostępu do bezpiecznych i skutecznych szczepionek</c:v>
                </c:pt>
                <c:pt idx="1">
                  <c:v>Wspieranie ogólnoświatowych działań podejmowanych w reakcji na pandemię koronawirusa, aby zapewnić powszechny dostęp do szczepionek lub leków</c:v>
                </c:pt>
                <c:pt idx="2">
                  <c:v>Inwestowanie większych środków finansowych w zrównoważoną i sprawiedliwą odbudowę gospodarki we wszystkich państwach członkowskich UE</c:v>
                </c:pt>
                <c:pt idx="3">
                  <c:v>Umożliwienie państwom członkowskim UE wspierania firm i pracowników dotkniętych przez pandemię</c:v>
                </c:pt>
                <c:pt idx="4">
                  <c:v>Inwestowanie większych środków finansowych w opracowanie leków lub szczepionek</c:v>
                </c:pt>
                <c:pt idx="5">
                  <c:v>Stworzenie europejskiej polityki zdrowotnej</c:v>
                </c:pt>
                <c:pt idx="6">
                  <c:v>Opracowanie europejskiej strategii działania na wypadek podobnego kryzysu w przyszłości</c:v>
                </c:pt>
                <c:pt idx="7">
                  <c:v>Zapewnienie zarządzania oraz koordynacji rezerw strategicznego sprzętu medycznego wspólnych dla państw członkowskich UE</c:v>
                </c:pt>
                <c:pt idx="8">
                  <c:v>Zachęcanie do koordynacji i solidarności, zarówno między państwami członkowskimi UE, jak i z sąsiadami UE</c:v>
                </c:pt>
                <c:pt idx="9">
                  <c:v>Koordynowanie ewentualnych ograniczeń w swobodnym przepływie osób między państwami członkowskimi UE</c:v>
                </c:pt>
                <c:pt idx="10">
                  <c:v>Zachęcanie do przenoszenia przemysłu z zagranicy z powrotem do UE</c:v>
                </c:pt>
                <c:pt idx="11">
                  <c:v>Wprowadzenie surowszych kontroli na zewnętrznych granicach UE</c:v>
                </c:pt>
                <c:pt idx="12">
                  <c:v>Trudno powiedzieć</c:v>
                </c:pt>
                <c:pt idx="13">
                  <c:v>Żadne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31</c:v>
                </c:pt>
                <c:pt idx="1">
                  <c:v>28</c:v>
                </c:pt>
                <c:pt idx="2">
                  <c:v>27</c:v>
                </c:pt>
                <c:pt idx="3">
                  <c:v>26</c:v>
                </c:pt>
                <c:pt idx="4">
                  <c:v>23</c:v>
                </c:pt>
                <c:pt idx="5">
                  <c:v>23</c:v>
                </c:pt>
                <c:pt idx="6">
                  <c:v>21</c:v>
                </c:pt>
                <c:pt idx="7">
                  <c:v>13</c:v>
                </c:pt>
                <c:pt idx="8">
                  <c:v>13</c:v>
                </c:pt>
                <c:pt idx="9">
                  <c:v>12</c:v>
                </c:pt>
                <c:pt idx="10">
                  <c:v>10</c:v>
                </c:pt>
                <c:pt idx="11">
                  <c:v>10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4E-425B-8EC3-DEF1EF3B9B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0"/>
        <c:axId val="468207184"/>
        <c:axId val="468207576"/>
      </c:barChart>
      <c:catAx>
        <c:axId val="46820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717171"/>
            </a:solidFill>
          </a:ln>
        </c:spPr>
        <c:txPr>
          <a:bodyPr/>
          <a:lstStyle/>
          <a:p>
            <a:pPr>
              <a:defRPr sz="1100">
                <a:solidFill>
                  <a:srgbClr val="717171"/>
                </a:solidFill>
              </a:defRPr>
            </a:pPr>
            <a:endParaRPr lang="pl-PL"/>
          </a:p>
        </c:txPr>
        <c:crossAx val="468207576"/>
        <c:crosses val="autoZero"/>
        <c:auto val="1"/>
        <c:lblAlgn val="ctr"/>
        <c:lblOffset val="100"/>
        <c:noMultiLvlLbl val="0"/>
      </c:catAx>
      <c:valAx>
        <c:axId val="4682075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6820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GB"/>
              <a:t>Title</a:t>
            </a:r>
          </a:p>
        </c:rich>
      </c:tx>
      <c:layout>
        <c:manualLayout>
          <c:xMode val="edge"/>
          <c:yMode val="edge"/>
          <c:x val="1.9933830420602194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869832197557782"/>
          <c:y val="4.3371593363449257E-2"/>
          <c:w val="0.59130167802442213"/>
          <c:h val="0.789366624047422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Zdecydowanie się zgadzam</c:v>
                </c:pt>
              </c:strCache>
            </c:strRef>
          </c:tx>
          <c:spPr>
            <a:solidFill>
              <a:srgbClr val="1586AE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E30-4003-936A-79C157D3934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30-4003-936A-79C157D3934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E30-4003-936A-79C157D3934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E30-4003-936A-79C157D39347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Często trafia Pan(i) na wiadomości lub informacje, które w Pana(i) ocenie przedstawiają rzeczywistość w nieprawdziwym świetle czy nawet są fałszywe</c:v>
                </c:pt>
                <c:pt idx="1">
                  <c:v>Łatwo jest Panu(i) zidentyfikować wiadomości czy informacje, które w Pana(i) ocenie przedstawiają rzeczywistość w nieprawdziwym świetle czy nawet są fałszywe</c:v>
                </c:pt>
                <c:pt idx="2">
                  <c:v>Istnienie wiadomości i informacji, które przedstawiają rzeczywistość w nieprawdziwym świetle czy nawet są fałszywe jest problemem w Polsce</c:v>
                </c:pt>
                <c:pt idx="3">
                  <c:v>Istnienie wiadomości i informacji, które przedstawiają rzeczywistość w nieprawdziwym świetle czy nawet są fałszywe jest problemem dla demokracji w ogóle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23</c:v>
                </c:pt>
                <c:pt idx="2">
                  <c:v>30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30-4003-936A-79C157D393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Raczej się zgadzam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Często trafia Pan(i) na wiadomości lub informacje, które w Pana(i) ocenie przedstawiają rzeczywistość w nieprawdziwym świetle czy nawet są fałszywe</c:v>
                </c:pt>
                <c:pt idx="1">
                  <c:v>Łatwo jest Panu(i) zidentyfikować wiadomości czy informacje, które w Pana(i) ocenie przedstawiają rzeczywistość w nieprawdziwym świetle czy nawet są fałszywe</c:v>
                </c:pt>
                <c:pt idx="2">
                  <c:v>Istnienie wiadomości i informacji, które przedstawiają rzeczywistość w nieprawdziwym świetle czy nawet są fałszywe jest problemem w Polsce</c:v>
                </c:pt>
                <c:pt idx="3">
                  <c:v>Istnienie wiadomości i informacji, które przedstawiają rzeczywistość w nieprawdziwym świetle czy nawet są fałszywe jest problemem dla demokracji w ogóle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53</c:v>
                </c:pt>
                <c:pt idx="1">
                  <c:v>51</c:v>
                </c:pt>
                <c:pt idx="2">
                  <c:v>48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30-4003-936A-79C157D393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Raczej się nie zgadzam</c:v>
                </c:pt>
              </c:strCache>
            </c:strRef>
          </c:tx>
          <c:spPr>
            <a:solidFill>
              <a:srgbClr val="FA0028">
                <a:lumMod val="40000"/>
                <a:lumOff val="6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Często trafia Pan(i) na wiadomości lub informacje, które w Pana(i) ocenie przedstawiają rzeczywistość w nieprawdziwym świetle czy nawet są fałszywe</c:v>
                </c:pt>
                <c:pt idx="1">
                  <c:v>Łatwo jest Panu(i) zidentyfikować wiadomości czy informacje, które w Pana(i) ocenie przedstawiają rzeczywistość w nieprawdziwym świetle czy nawet są fałszywe</c:v>
                </c:pt>
                <c:pt idx="2">
                  <c:v>Istnienie wiadomości i informacji, które przedstawiają rzeczywistość w nieprawdziwym świetle czy nawet są fałszywe jest problemem w Polsce</c:v>
                </c:pt>
                <c:pt idx="3">
                  <c:v>Istnienie wiadomości i informacji, które przedstawiają rzeczywistość w nieprawdziwym świetle czy nawet są fałszywe jest problemem dla demokracji w ogóle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13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0-4003-936A-79C157D393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Zdecydowanie się nie zgadzam</c:v>
                </c:pt>
              </c:strCache>
            </c:strRef>
          </c:tx>
          <c:spPr>
            <a:solidFill>
              <a:srgbClr val="FA002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Często trafia Pan(i) na wiadomości lub informacje, które w Pana(i) ocenie przedstawiają rzeczywistość w nieprawdziwym świetle czy nawet są fałszywe</c:v>
                </c:pt>
                <c:pt idx="1">
                  <c:v>Łatwo jest Panu(i) zidentyfikować wiadomości czy informacje, które w Pana(i) ocenie przedstawiają rzeczywistość w nieprawdziwym świetle czy nawet są fałszywe</c:v>
                </c:pt>
                <c:pt idx="2">
                  <c:v>Istnienie wiadomości i informacji, które przedstawiają rzeczywistość w nieprawdziwym świetle czy nawet są fałszywe jest problemem w Polsce</c:v>
                </c:pt>
                <c:pt idx="3">
                  <c:v>Istnienie wiadomości i informacji, które przedstawiają rzeczywistość w nieprawdziwym świetle czy nawet są fałszywe jest problemem dla demokracji w ogóle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30-4003-936A-79C157D3934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Często trafia Pan(i) na wiadomości lub informacje, które w Pana(i) ocenie przedstawiają rzeczywistość w nieprawdziwym świetle czy nawet są fałszywe</c:v>
                </c:pt>
                <c:pt idx="1">
                  <c:v>Łatwo jest Panu(i) zidentyfikować wiadomości czy informacje, które w Pana(i) ocenie przedstawiają rzeczywistość w nieprawdziwym świetle czy nawet są fałszywe</c:v>
                </c:pt>
                <c:pt idx="2">
                  <c:v>Istnienie wiadomości i informacji, które przedstawiają rzeczywistość w nieprawdziwym świetle czy nawet są fałszywe jest problemem w Polsce</c:v>
                </c:pt>
                <c:pt idx="3">
                  <c:v>Istnienie wiadomości i informacji, które przedstawiają rzeczywistość w nieprawdziwym świetle czy nawet są fałszywe jest problemem dla demokracji w ogóle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30-4003-936A-79C157D39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</c:legendEntry>
      <c:layout>
        <c:manualLayout>
          <c:xMode val="edge"/>
          <c:yMode val="edge"/>
          <c:x val="7.2256556410094264E-2"/>
          <c:y val="0.88551860527737969"/>
          <c:w val="0.92774344228178529"/>
          <c:h val="0.11347373832286055"/>
        </c:manualLayout>
      </c:layout>
      <c:overlay val="0"/>
      <c:txPr>
        <a:bodyPr/>
        <a:lstStyle/>
        <a:p>
          <a:pPr>
            <a:defRPr>
              <a:solidFill>
                <a:schemeClr val="bg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ctr">
        <a:defRPr lang="pl-PL" sz="12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GB"/>
              <a:t>Title</a:t>
            </a:r>
          </a:p>
        </c:rich>
      </c:tx>
      <c:layout>
        <c:manualLayout>
          <c:xMode val="edge"/>
          <c:yMode val="edge"/>
          <c:x val="1.9933830420602194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897206090614495"/>
          <c:y val="6.8449693869552727E-2"/>
          <c:w val="0.61102793909385522"/>
          <c:h val="0.7662802658839944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1586AE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DE-4A2F-A721-6E750894664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DE-4A2F-A721-6E750894664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DE-4A2F-A721-6E750894664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DE-4A2F-A721-6E750894664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polskie media zapewniają różnorodność poglądów i opinii</c:v>
                </c:pt>
                <c:pt idx="1">
                  <c:v>polskie media podają wiarygodne informacje</c:v>
                </c:pt>
                <c:pt idx="2">
                  <c:v>polskie media podają informacje wolne od nacisków politycznych i handlowych</c:v>
                </c:pt>
                <c:pt idx="3">
                  <c:v>polskie media publiczne są wolne od nacisków politycznych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E-4A2F-A721-6E75089466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rgbClr val="1DB3E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polskie media zapewniają różnorodność poglądów i opinii</c:v>
                </c:pt>
                <c:pt idx="1">
                  <c:v>polskie media podają wiarygodne informacje</c:v>
                </c:pt>
                <c:pt idx="2">
                  <c:v>polskie media podają informacje wolne od nacisków politycznych i handlowych</c:v>
                </c:pt>
                <c:pt idx="3">
                  <c:v>polskie media publiczne są wolne od nacisków politycznych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28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DE-4A2F-A721-6E75089466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A0028">
                <a:lumMod val="40000"/>
                <a:lumOff val="6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polskie media zapewniają różnorodność poglądów i opinii</c:v>
                </c:pt>
                <c:pt idx="1">
                  <c:v>polskie media podają wiarygodne informacje</c:v>
                </c:pt>
                <c:pt idx="2">
                  <c:v>polskie media podają informacje wolne od nacisków politycznych i handlowych</c:v>
                </c:pt>
                <c:pt idx="3">
                  <c:v>polskie media publiczne są wolne od nacisków politycznych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19</c:v>
                </c:pt>
                <c:pt idx="1">
                  <c:v>24</c:v>
                </c:pt>
                <c:pt idx="2">
                  <c:v>30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DE-4A2F-A721-6E750894664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FA002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polskie media zapewniają różnorodność poglądów i opinii</c:v>
                </c:pt>
                <c:pt idx="1">
                  <c:v>polskie media podają wiarygodne informacje</c:v>
                </c:pt>
                <c:pt idx="2">
                  <c:v>polskie media podają informacje wolne od nacisków politycznych i handlowych</c:v>
                </c:pt>
                <c:pt idx="3">
                  <c:v>polskie media publiczne są wolne od nacisków politycznych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26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DE-4A2F-A721-6E750894664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To zależy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polskie media zapewniają różnorodność poglądów i opinii</c:v>
                </c:pt>
                <c:pt idx="1">
                  <c:v>polskie media podają wiarygodne informacje</c:v>
                </c:pt>
                <c:pt idx="2">
                  <c:v>polskie media podają informacje wolne od nacisków politycznych i handlowych</c:v>
                </c:pt>
                <c:pt idx="3">
                  <c:v>polskie media publiczne są wolne od nacisków politycznych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DE-4A2F-A721-6E750894664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85DE-4A2F-A721-6E750894664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85DE-4A2F-A721-6E750894664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85DE-4A2F-A721-6E750894664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85DE-4A2F-A721-6E750894664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polskie media zapewniają różnorodność poglądów i opinii</c:v>
                </c:pt>
                <c:pt idx="1">
                  <c:v>polskie media podają wiarygodne informacje</c:v>
                </c:pt>
                <c:pt idx="2">
                  <c:v>polskie media podają informacje wolne od nacisków politycznych i handlowych</c:v>
                </c:pt>
                <c:pt idx="3">
                  <c:v>polskie media publiczne są wolne od nacisków politycznych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5DE-4A2F-A721-6E75089466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3294395186145574E-2"/>
          <c:y val="0.86965771645169321"/>
          <c:w val="0.92774344228178529"/>
          <c:h val="0.11397250583762267"/>
        </c:manualLayout>
      </c:layout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ctr">
        <a:defRPr lang="pl-PL" sz="12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GB"/>
              <a:t>Title</a:t>
            </a:r>
          </a:p>
        </c:rich>
      </c:tx>
      <c:layout>
        <c:manualLayout>
          <c:xMode val="edge"/>
          <c:yMode val="edge"/>
          <c:x val="1.9933830420602194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130811043557835"/>
          <c:y val="2.543571611772619E-2"/>
          <c:w val="0.59869188956442165"/>
          <c:h val="0.771043186559518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Zbyt pozytywnie</c:v>
                </c:pt>
              </c:strCache>
            </c:strRef>
          </c:tx>
          <c:spPr>
            <a:solidFill>
              <a:srgbClr val="1586AE"/>
            </a:solidFill>
            <a:ln>
              <a:solidFill>
                <a:srgbClr val="FFFFFF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11C-4950-9DCB-D9828B7C9DB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1C-4950-9DCB-D9828B7C9DB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11C-4950-9DCB-D9828B7C9DB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11C-4950-9DCB-D9828B7C9DB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Stacje telewizyjne</c:v>
                </c:pt>
                <c:pt idx="1">
                  <c:v>Stacje radiowe</c:v>
                </c:pt>
                <c:pt idx="2">
                  <c:v>Prasa drukowana</c:v>
                </c:pt>
                <c:pt idx="3">
                  <c:v>Strony internetowe</c:v>
                </c:pt>
                <c:pt idx="4">
                  <c:v>Serwisy społecznościowe w internecie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16</c:v>
                </c:pt>
                <c:pt idx="2">
                  <c:v>13</c:v>
                </c:pt>
                <c:pt idx="3">
                  <c:v>11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C-4950-9DCB-D9828B7C9D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Obiektywnie</c:v>
                </c:pt>
              </c:strCache>
            </c:strRef>
          </c:tx>
          <c:spPr>
            <a:solidFill>
              <a:srgbClr val="AEAE9F">
                <a:lumMod val="60000"/>
                <a:lumOff val="4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Stacje telewizyjne</c:v>
                </c:pt>
                <c:pt idx="1">
                  <c:v>Stacje radiowe</c:v>
                </c:pt>
                <c:pt idx="2">
                  <c:v>Prasa drukowana</c:v>
                </c:pt>
                <c:pt idx="3">
                  <c:v>Strony internetowe</c:v>
                </c:pt>
                <c:pt idx="4">
                  <c:v>Serwisy społecznościowe w internecie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</c:v>
                </c:pt>
                <c:pt idx="1">
                  <c:v>60</c:v>
                </c:pt>
                <c:pt idx="2">
                  <c:v>53</c:v>
                </c:pt>
                <c:pt idx="3">
                  <c:v>61</c:v>
                </c:pt>
                <c:pt idx="4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1C-4950-9DCB-D9828B7C9D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Zbyt negatywnie</c:v>
                </c:pt>
              </c:strCache>
            </c:strRef>
          </c:tx>
          <c:spPr>
            <a:solidFill>
              <a:srgbClr val="FA0028"/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Stacje telewizyjne</c:v>
                </c:pt>
                <c:pt idx="1">
                  <c:v>Stacje radiowe</c:v>
                </c:pt>
                <c:pt idx="2">
                  <c:v>Prasa drukowana</c:v>
                </c:pt>
                <c:pt idx="3">
                  <c:v>Strony internetowe</c:v>
                </c:pt>
                <c:pt idx="4">
                  <c:v>Serwisy społecznościowe w internecie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</c:v>
                </c:pt>
                <c:pt idx="1">
                  <c:v>9</c:v>
                </c:pt>
                <c:pt idx="2">
                  <c:v>12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1C-4950-9DCB-D9828B7C9DB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Nie wiem/trudno powiedzieć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solidFill>
                <a:srgbClr val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Stacje telewizyjne</c:v>
                </c:pt>
                <c:pt idx="1">
                  <c:v>Stacje radiowe</c:v>
                </c:pt>
                <c:pt idx="2">
                  <c:v>Prasa drukowana</c:v>
                </c:pt>
                <c:pt idx="3">
                  <c:v>Strony internetowe</c:v>
                </c:pt>
                <c:pt idx="4">
                  <c:v>Serwisy społecznościowe w internecie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22</c:v>
                </c:pt>
                <c:pt idx="3">
                  <c:v>21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11C-4950-9DCB-D9828B7C9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352431512"/>
        <c:axId val="364961024"/>
      </c:barChart>
      <c:catAx>
        <c:axId val="3524315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pl-PL"/>
          </a:p>
        </c:txPr>
        <c:crossAx val="364961024"/>
        <c:crosses val="autoZero"/>
        <c:auto val="1"/>
        <c:lblAlgn val="ctr"/>
        <c:lblOffset val="100"/>
        <c:noMultiLvlLbl val="0"/>
      </c:catAx>
      <c:valAx>
        <c:axId val="3649610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3524315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8256862855543887E-2"/>
          <c:y val="0.84967314952426687"/>
          <c:w val="0.92774344228178529"/>
          <c:h val="9.553791722641744E-2"/>
        </c:manualLayout>
      </c:layout>
      <c:overlay val="0"/>
      <c:txPr>
        <a:bodyPr/>
        <a:lstStyle/>
        <a:p>
          <a:pPr>
            <a:defRPr sz="1400">
              <a:solidFill>
                <a:schemeClr val="bg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 algn="ctr">
        <a:defRPr lang="pl-PL" sz="1200" b="0" i="0" u="none" strike="noStrike" kern="1200" baseline="0">
          <a:solidFill>
            <a:schemeClr val="bg1"/>
          </a:solidFill>
          <a:latin typeface="+mn-lt"/>
          <a:ea typeface="+mn-ea"/>
          <a:cs typeface="+mn-cs"/>
        </a:defRPr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2929402251846924"/>
          <c:y val="1.5810717459689164E-2"/>
          <c:w val="0.27915257392298576"/>
          <c:h val="0.957815902360855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586AE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A2-453B-807C-3F3B95C0CA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717171"/>
                    </a:solidFill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Rozwijanie energii ze źródeł odnawialnych</c:v>
                </c:pt>
                <c:pt idx="1">
                  <c:v>Walka z odpadami plastikowymi i osiągnięcie wiodącej pozycji w walce z problemem jednorazowych wyrobów z plastiku</c:v>
                </c:pt>
                <c:pt idx="2">
                  <c:v>Wspieranie rolników w UE, aby otrzymywali sprawiedliwe wynagrodzenie za dostarczanie Europejczykom bezpiecznej żywności w przystępnych cenach</c:v>
                </c:pt>
                <c:pt idx="3">
                  <c:v>Promowanie gospodarki o obiegu zamkniętym, tj. systemu ochrony zasobów naturalnych i ograniczania odpadów</c:v>
                </c:pt>
                <c:pt idx="4">
                  <c:v>Działania zmierzające do osiągnięcia do 2050 roku neutralności klimatycznej UE poprzez zmniejszenie emisji gazów cieplarnianych</c:v>
                </c:pt>
                <c:pt idx="5">
                  <c:v>Działania zmierzające do zerowej emisji zanieczyszczeń</c:v>
                </c:pt>
                <c:pt idx="6">
                  <c:v>Zmniejszenie zużycia energii</c:v>
                </c:pt>
                <c:pt idx="7">
                  <c:v>Wprowadzenie podatku na towary importowane z państw trzecich, w których stosowane są niższe standardy w zakresie ochrony klimatu niż w UE</c:v>
                </c:pt>
                <c:pt idx="8">
                  <c:v>Ochrona bioróżnorodności</c:v>
                </c:pt>
                <c:pt idx="9">
                  <c:v>Trudno powiedzieć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47</c:v>
                </c:pt>
                <c:pt idx="1">
                  <c:v>45</c:v>
                </c:pt>
                <c:pt idx="2">
                  <c:v>32</c:v>
                </c:pt>
                <c:pt idx="3">
                  <c:v>31</c:v>
                </c:pt>
                <c:pt idx="4">
                  <c:v>30</c:v>
                </c:pt>
                <c:pt idx="5">
                  <c:v>29</c:v>
                </c:pt>
                <c:pt idx="6">
                  <c:v>26</c:v>
                </c:pt>
                <c:pt idx="7">
                  <c:v>18</c:v>
                </c:pt>
                <c:pt idx="8">
                  <c:v>17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2-453B-807C-3F3B95C0CA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-20"/>
        <c:axId val="468207184"/>
        <c:axId val="468207576"/>
      </c:barChart>
      <c:catAx>
        <c:axId val="468207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rgbClr val="717171"/>
            </a:solidFill>
          </a:ln>
        </c:spPr>
        <c:txPr>
          <a:bodyPr/>
          <a:lstStyle/>
          <a:p>
            <a:pPr>
              <a:defRPr sz="1200">
                <a:solidFill>
                  <a:srgbClr val="717171"/>
                </a:solidFill>
              </a:defRPr>
            </a:pPr>
            <a:endParaRPr lang="pl-PL"/>
          </a:p>
        </c:txPr>
        <c:crossAx val="468207576"/>
        <c:crosses val="autoZero"/>
        <c:auto val="1"/>
        <c:lblAlgn val="ctr"/>
        <c:lblOffset val="100"/>
        <c:noMultiLvlLbl val="0"/>
      </c:catAx>
      <c:valAx>
        <c:axId val="46820757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6820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6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75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64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98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38270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297439"/>
            <a:ext cx="2895600" cy="47625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370" y="6179689"/>
            <a:ext cx="2053543" cy="59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BE">
                <a:latin typeface="EC Square Sans Pro" charset="0"/>
                <a:ea typeface="EC Square Sans Pro" charset="0"/>
                <a:cs typeface="EC Square Sans Pro" charset="0"/>
              </a:rPr>
              <a:t>Nationaler Bericht - Österreich</a:t>
            </a:r>
          </a:p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700808"/>
            <a:ext cx="4896544" cy="2016224"/>
          </a:xfrm>
        </p:spPr>
        <p:txBody>
          <a:bodyPr/>
          <a:lstStyle/>
          <a:p>
            <a: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  <a:t>Standardowy Eurobarometr 94</a:t>
            </a:r>
            <a:b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</a:br>
            <a: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  <a:t> </a:t>
            </a:r>
            <a:b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</a:br>
            <a: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  <a:t>OPINIA PUBLICZNA W UNII EUROPEJSKIEJ</a:t>
            </a:r>
            <a:b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</a:br>
            <a:b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</a:br>
            <a:r>
              <a:rPr lang="pl-PL" sz="2400" dirty="0">
                <a:latin typeface="EC Square Sans Pro" charset="0"/>
                <a:ea typeface="EC Square Sans Pro" charset="0"/>
                <a:cs typeface="EC Square Sans Pro" charset="0"/>
              </a:rPr>
              <a:t>ZIMA 2020-2021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93096"/>
            <a:ext cx="5688632" cy="936104"/>
          </a:xfrm>
        </p:spPr>
        <p:txBody>
          <a:bodyPr anchor="t"/>
          <a:lstStyle/>
          <a:p>
            <a:r>
              <a:rPr lang="pl-PL" sz="4000" b="0" dirty="0">
                <a:latin typeface="EC Square Sans Pro" charset="0"/>
                <a:ea typeface="EC Square Sans Pro" charset="0"/>
                <a:cs typeface="EC Square Sans Pro" charset="0"/>
              </a:rPr>
              <a:t>RAPORT KRAJOWY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15816" y="5085184"/>
            <a:ext cx="568863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4000" b="0" dirty="0">
                <a:solidFill>
                  <a:srgbClr val="FFD624"/>
                </a:solidFill>
                <a:latin typeface="EC Square Sans Pro" charset="0"/>
                <a:ea typeface="EC Square Sans Pro" charset="0"/>
                <a:cs typeface="EC Square Sans Pro" charset="0"/>
              </a:rPr>
              <a:t>POLSKA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51620" y="5984602"/>
            <a:ext cx="6840760" cy="68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3000" b="1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l-PL" sz="1200" kern="0" dirty="0">
                <a:latin typeface="EC Square Sans Pro" charset="0"/>
                <a:ea typeface="EC Square Sans Pro" charset="0"/>
                <a:cs typeface="EC Square Sans Pro" charset="0"/>
              </a:rPr>
              <a:t>Przedstawicielstwa Komisji Europejskiej w Polsce</a:t>
            </a:r>
          </a:p>
          <a:p>
            <a:pPr algn="ctr"/>
            <a:r>
              <a:rPr lang="pl-PL" sz="1200" kern="0" dirty="0">
                <a:latin typeface="EC Square Sans Pro" charset="0"/>
                <a:ea typeface="EC Square Sans Pro" charset="0"/>
                <a:cs typeface="EC Square Sans Pro" charset="0"/>
              </a:rPr>
              <a:t>Standardowy Eurobarometr 94 – Zima 2020-2021 – Kantar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76" y="5229200"/>
            <a:ext cx="612000" cy="42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Sposoby prezentowania UE w polskich mediach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755" y="141277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QD6 A czy myśli Pan(i), że polska(</a:t>
            </a:r>
            <a:r>
              <a:rPr lang="pl-PL" sz="1600" dirty="0" err="1"/>
              <a:t>ie</a:t>
            </a:r>
            <a:r>
              <a:rPr lang="pl-PL" sz="1600" dirty="0"/>
              <a:t>) ... przedstawia(ją) Unię Europejską zbyt pozytywnie, obiektywnie czy zbyt negatywnie? (N=1036)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9</a:t>
            </a:fld>
            <a:endParaRPr lang="pl-PL" dirty="0"/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106916F9-C742-4651-AFE6-1FF7309219C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3057761"/>
              </p:ext>
            </p:extLst>
          </p:nvPr>
        </p:nvGraphicFramePr>
        <p:xfrm>
          <a:off x="-108520" y="2420888"/>
          <a:ext cx="88056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979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Europejski Zielony Ład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10</a:t>
            </a:fld>
            <a:endParaRPr lang="pl-PL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5725B3-1B9E-4BD0-8C00-0851D0DBB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/>
              <a:t>QB5 Które z następujących celów powinny być, Pana(i) zdaniem, głównym priorytetem Europejskiego Zielonego Ładu, tj. zestawu środków mających na celu ochronę środowiska i walkę ze zmianą klimatu? (N=1036)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BDBE6BE-B6EA-4183-B1C3-154338D8479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0387762"/>
              </p:ext>
            </p:extLst>
          </p:nvPr>
        </p:nvGraphicFramePr>
        <p:xfrm>
          <a:off x="0" y="1800200"/>
          <a:ext cx="10873208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704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Poziom zadowolenia ze sposobu funkcjonowania demokracji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11</a:t>
            </a:fld>
            <a:endParaRPr lang="pl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3A2D-17FD-408E-99D1-D534B05B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3B9AB92-EC3A-4358-98A7-6DE8A202E767}"/>
              </a:ext>
            </a:extLst>
          </p:cNvPr>
          <p:cNvSpPr txBox="1">
            <a:spLocks/>
          </p:cNvSpPr>
          <p:nvPr/>
        </p:nvSpPr>
        <p:spPr bwMode="auto">
          <a:xfrm>
            <a:off x="527755" y="1412776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0" kern="0"/>
              <a:t>(dla Polski N=1036)</a:t>
            </a:r>
            <a:endParaRPr lang="pl-PL" sz="1600" b="0" kern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7CEE3B-5AF2-467C-A5BB-94382ABD83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6645" y="1998128"/>
            <a:ext cx="8370710" cy="40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5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>
                <a:latin typeface="EC Square Sans Pro" charset="0"/>
                <a:ea typeface="EC Square Sans Pro" charset="0"/>
                <a:cs typeface="EC Square Sans Pro" charset="0"/>
              </a:rPr>
              <a:t>Informacje o badaniu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Standardowy Eurobarometr jest badaniem cyklicznym, realizowanym we wszystkich państwach Unii Europejskiej oraz w krajach kandydujących: Czarnogórze, Północnej Macedonii, Albanii, Serbii i Turcji.</a:t>
            </a:r>
          </a:p>
          <a:p>
            <a:endParaRPr lang="pl-PL" sz="2000" dirty="0"/>
          </a:p>
          <a:p>
            <a:r>
              <a:rPr lang="pl-PL" sz="2000" dirty="0"/>
              <a:t>W Polsce badanie to zostało przeprowadzone w dniach </a:t>
            </a:r>
            <a:br>
              <a:rPr lang="pl-PL" sz="2000" dirty="0"/>
            </a:br>
            <a:r>
              <a:rPr lang="pl-PL" sz="2000" dirty="0"/>
              <a:t>12 lutego – 18 marca 2021 r. na losowej, reprezentatywnej próbie 1036 mieszkańców Polski w wieku 15 lub więcej lat, metodą wywiadu bezpośredniego w domu respondenta.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Ocena podjętych działań w związku z pandemią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755" y="141277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QA10 Ogólnie rzecz biorąc, na ile jest Pan(i) zadowolony(a) ze środków podjętych w celu zwalczania pandemii koronawirusa przez...? Polski rząd; Władze regionalne i lokalne w Polsce, Unię Europejską (N=1036)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2</a:t>
            </a:fld>
            <a:endParaRPr lang="pl-PL" dirty="0"/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230BE144-199C-46E8-8EAC-71570098430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8993153"/>
              </p:ext>
            </p:extLst>
          </p:nvPr>
        </p:nvGraphicFramePr>
        <p:xfrm>
          <a:off x="107504" y="2718206"/>
          <a:ext cx="8589640" cy="337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098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Ocena poszczególnych skutków pandemii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755" y="141277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QA13 Proszę teraz pomyśleć o konsekwencjach pandemii koronawirusa. </a:t>
            </a:r>
            <a:br>
              <a:rPr lang="pl-PL" sz="1600" dirty="0"/>
            </a:br>
            <a:r>
              <a:rPr lang="pl-PL" sz="1600" dirty="0"/>
              <a:t>W jakim stopniu zgadza się Pan(i) lub nie zgadza z następującymi stwierdzeniami? (N=1036)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3</a:t>
            </a:fld>
            <a:endParaRPr lang="pl-PL" dirty="0"/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49BBFC76-145E-4E17-9A5A-3CA45D0B6802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653514"/>
              </p:ext>
            </p:extLst>
          </p:nvPr>
        </p:nvGraphicFramePr>
        <p:xfrm>
          <a:off x="358413" y="2837792"/>
          <a:ext cx="8338731" cy="2751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44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Priorytety na najbliższy czas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4</a:t>
            </a:fld>
            <a:endParaRPr lang="pl-PL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3E4DF34-C3DE-4748-A1E7-703691D380D0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5618721"/>
              </p:ext>
            </p:extLst>
          </p:nvPr>
        </p:nvGraphicFramePr>
        <p:xfrm>
          <a:off x="0" y="1628800"/>
          <a:ext cx="10297144" cy="5685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85725B3-1B9E-4BD0-8C00-0851D0DBB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400" dirty="0"/>
              <a:t>QA11 A jakie działania podejmowane w reakcji na pandemię koronawirusa powinny być teraz priorytetowe dla Unii Europejskiej? (N=1036)</a:t>
            </a:r>
          </a:p>
        </p:txBody>
      </p:sp>
    </p:spTree>
    <p:extLst>
      <p:ext uri="{BB962C8B-B14F-4D97-AF65-F5344CB8AC3E}">
        <p14:creationId xmlns:p14="http://schemas.microsoft.com/office/powerpoint/2010/main" val="3135272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Zaufanie do podejmowanych przez UE decyzji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5</a:t>
            </a:fld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D8B225-1B53-44B3-A3C3-040F0ED395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1916832"/>
            <a:ext cx="8363272" cy="4176464"/>
          </a:xfrm>
          <a:prstGeom prst="rect">
            <a:avLst/>
          </a:prstGeom>
        </p:spPr>
      </p:pic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94FA9B2E-95BB-40A2-B181-EFE2D6B5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55" y="141277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(dla Polski N=1036)</a:t>
            </a:r>
          </a:p>
        </p:txBody>
      </p:sp>
    </p:spTree>
    <p:extLst>
      <p:ext uri="{BB962C8B-B14F-4D97-AF65-F5344CB8AC3E}">
        <p14:creationId xmlns:p14="http://schemas.microsoft.com/office/powerpoint/2010/main" val="2409893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Dostrzeganie fałszywych informacji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6</a:t>
            </a:fld>
            <a:endParaRPr lang="pl-PL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94FA9B2E-95BB-40A2-B181-EFE2D6B5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55" y="141277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QD8 Czy zdecydowanie Pan(i) się z nim zgadza, raczej się zgadza, raczej się nie zgadza czy zdecydowanie się nie zgadza z każdym z następujących stwierdzeń (N=1036)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2D776E27-BFF8-4D25-99D0-DE53219CD3D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5427640"/>
              </p:ext>
            </p:extLst>
          </p:nvPr>
        </p:nvGraphicFramePr>
        <p:xfrm>
          <a:off x="254895" y="2348880"/>
          <a:ext cx="844224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085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Wizerunek polskich mediów 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7</a:t>
            </a:fld>
            <a:endParaRPr lang="pl-PL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94FA9B2E-95BB-40A2-B181-EFE2D6B54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755" y="1412776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/>
              <a:t>QD7 W odniesieniu do każdego z poniższych stwierdzeń proszę powiedzieć, </a:t>
            </a:r>
            <a:br>
              <a:rPr lang="pl-PL" sz="1600" dirty="0"/>
            </a:br>
            <a:r>
              <a:rPr lang="pl-PL" sz="1600" dirty="0"/>
              <a:t>w jakim stopniu odzwierciedla ono sytuację polskich mediów (N=1036)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56B50CF-174D-408D-855D-8BFB707AE9F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0185030"/>
              </p:ext>
            </p:extLst>
          </p:nvPr>
        </p:nvGraphicFramePr>
        <p:xfrm>
          <a:off x="254896" y="2064093"/>
          <a:ext cx="8502459" cy="413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600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818"/>
            <a:ext cx="8229600" cy="936625"/>
          </a:xfrm>
        </p:spPr>
        <p:txBody>
          <a:bodyPr/>
          <a:lstStyle/>
          <a:p>
            <a:r>
              <a:rPr lang="pl-PL" sz="3200" dirty="0">
                <a:latin typeface="EC Square Sans Pro" charset="0"/>
                <a:ea typeface="EC Square Sans Pro" charset="0"/>
                <a:cs typeface="EC Square Sans Pro" charset="0"/>
              </a:rPr>
              <a:t>Sposób przedstawiania UE w telewizji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4755" y="6525344"/>
            <a:ext cx="2895600" cy="32035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 dirty="0">
                <a:latin typeface="EC Square Sans Pro" charset="0"/>
                <a:ea typeface="EC Square Sans Pro" charset="0"/>
                <a:cs typeface="EC Square Sans Pro" charset="0"/>
              </a:rPr>
              <a:t>Raport krajowy - Polska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381328"/>
            <a:ext cx="2133600" cy="476250"/>
          </a:xfrm>
        </p:spPr>
        <p:txBody>
          <a:bodyPr anchor="b"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pPr>
              <a:defRPr/>
            </a:pPr>
            <a:fld id="{976CE35A-21B8-F444-A3E1-0B4FF9CB9F9C}" type="slidenum">
              <a:rPr lang="pl-PL" smtClean="0"/>
              <a:t>8</a:t>
            </a:fld>
            <a:endParaRPr lang="pl-P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63A2D-17FD-408E-99D1-D534B05B1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53B9AB92-EC3A-4358-98A7-6DE8A202E767}"/>
              </a:ext>
            </a:extLst>
          </p:cNvPr>
          <p:cNvSpPr txBox="1">
            <a:spLocks/>
          </p:cNvSpPr>
          <p:nvPr/>
        </p:nvSpPr>
        <p:spPr bwMode="auto">
          <a:xfrm>
            <a:off x="527755" y="1412776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sz="1600" b="0" kern="0"/>
              <a:t>(dla Polski N=1036)</a:t>
            </a:r>
            <a:endParaRPr lang="pl-PL" sz="1600" b="0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0A5168-4C7A-4DB8-9C8B-BADC28C41D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3596" y="1992452"/>
            <a:ext cx="8377496" cy="408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864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9,179,2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9,179,23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9,179,2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9,179,23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9,179,23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9,179,2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" val="29,179,23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29">
    <a:dk1>
      <a:srgbClr val="717171"/>
    </a:dk1>
    <a:lt1>
      <a:srgbClr val="FFFFFF"/>
    </a:lt1>
    <a:dk2>
      <a:srgbClr val="1DB3E8"/>
    </a:dk2>
    <a:lt2>
      <a:srgbClr val="96C11D"/>
    </a:lt2>
    <a:accent1>
      <a:srgbClr val="BD9B08"/>
    </a:accent1>
    <a:accent2>
      <a:srgbClr val="E60D7F"/>
    </a:accent2>
    <a:accent3>
      <a:srgbClr val="A84E97"/>
    </a:accent3>
    <a:accent4>
      <a:srgbClr val="0EADC3"/>
    </a:accent4>
    <a:accent5>
      <a:srgbClr val="F29107"/>
    </a:accent5>
    <a:accent6>
      <a:srgbClr val="FFD81D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03">
    <a:dk1>
      <a:sysClr val="windowText" lastClr="000000"/>
    </a:dk1>
    <a:lt1>
      <a:sysClr val="window" lastClr="FFFFFF"/>
    </a:lt1>
    <a:dk2>
      <a:srgbClr val="BD9B08"/>
    </a:dk2>
    <a:lt2>
      <a:srgbClr val="E7E7E7"/>
    </a:lt2>
    <a:accent1>
      <a:srgbClr val="C0C0C0"/>
    </a:accent1>
    <a:accent2>
      <a:srgbClr val="989898"/>
    </a:accent2>
    <a:accent3>
      <a:srgbClr val="717171"/>
    </a:accent3>
    <a:accent4>
      <a:srgbClr val="93C021"/>
    </a:accent4>
    <a:accent5>
      <a:srgbClr val="00B6ED"/>
    </a:accent5>
    <a:accent6>
      <a:srgbClr val="E5007E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(4:3)</PresentationFormat>
  <Paragraphs>69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EC Square Sans Pro</vt:lpstr>
      <vt:lpstr>Arial</vt:lpstr>
      <vt:lpstr>Verdana</vt:lpstr>
      <vt:lpstr>Default Design</vt:lpstr>
      <vt:lpstr>Standardowy Eurobarometr 94   OPINIA PUBLICZNA W UNII EUROPEJSKIEJ  ZIMA 2020-2021</vt:lpstr>
      <vt:lpstr>Informacje o badaniu</vt:lpstr>
      <vt:lpstr>Ocena podjętych działań w związku z pandemią</vt:lpstr>
      <vt:lpstr>Ocena poszczególnych skutków pandemii</vt:lpstr>
      <vt:lpstr>Priorytety na najbliższy czas</vt:lpstr>
      <vt:lpstr>Zaufanie do podejmowanych przez UE decyzji</vt:lpstr>
      <vt:lpstr>Dostrzeganie fałszywych informacji</vt:lpstr>
      <vt:lpstr>Wizerunek polskich mediów </vt:lpstr>
      <vt:lpstr>Sposób przedstawiania UE w telewizji</vt:lpstr>
      <vt:lpstr>Sposoby prezentowania UE w polskich mediach </vt:lpstr>
      <vt:lpstr>Europejski Zielony Ład </vt:lpstr>
      <vt:lpstr>Poziom zadowolenia ze sposobu funkcjonowania demokracji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Bąba, Sylwia (KTPLK)</cp:lastModifiedBy>
  <cp:revision>135</cp:revision>
  <cp:lastPrinted>2016-01-12T11:26:52Z</cp:lastPrinted>
  <dcterms:created xsi:type="dcterms:W3CDTF">2011-10-28T10:25:18Z</dcterms:created>
  <dcterms:modified xsi:type="dcterms:W3CDTF">2021-04-23T07:24:22Z</dcterms:modified>
</cp:coreProperties>
</file>