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418" r:id="rId2"/>
    <p:sldId id="379" r:id="rId3"/>
    <p:sldId id="391" r:id="rId4"/>
    <p:sldId id="392" r:id="rId5"/>
    <p:sldId id="394" r:id="rId6"/>
    <p:sldId id="395" r:id="rId7"/>
    <p:sldId id="385" r:id="rId8"/>
    <p:sldId id="38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F29D79D-9091-48A5-BA5F-50C37D1FA23F}">
          <p14:sldIdLst>
            <p14:sldId id="418"/>
            <p14:sldId id="379"/>
            <p14:sldId id="391"/>
            <p14:sldId id="392"/>
            <p14:sldId id="394"/>
            <p14:sldId id="395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C12"/>
    <a:srgbClr val="FEDB9C"/>
    <a:srgbClr val="97CC00"/>
    <a:srgbClr val="9AD000"/>
    <a:srgbClr val="FBF5D1"/>
    <a:srgbClr val="FFFFA3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77544" autoAdjust="0"/>
  </p:normalViewPr>
  <p:slideViewPr>
    <p:cSldViewPr snapToGrid="0">
      <p:cViewPr varScale="1">
        <p:scale>
          <a:sx n="114" d="100"/>
          <a:sy n="114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D86BF-65C7-4FBA-98BE-2BE152EDB85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51A6-4043-4513-BAE1-A7D933A59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3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1FCC-B621-46B5-9FDA-C953A8FE1EDB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2A0A-ADD9-42EB-A017-EDD23B081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3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0" u="sng" dirty="0"/>
              <a:t>Porozumienia Partnerstwa </a:t>
            </a:r>
            <a:r>
              <a:rPr lang="pl-PL" sz="1000" b="1" u="sng" dirty="0"/>
              <a:t>19 gmin </a:t>
            </a:r>
            <a:r>
              <a:rPr lang="pl-PL" sz="1000" b="0" u="sng" dirty="0"/>
              <a:t>ZIT KKBOF – zostało podpisane w </a:t>
            </a:r>
            <a:r>
              <a:rPr lang="pl-PL" sz="1000" b="1" u="sng" dirty="0"/>
              <a:t>2014 roku </a:t>
            </a:r>
            <a:r>
              <a:rPr lang="pl-PL" sz="1000" b="0" u="sng" dirty="0"/>
              <a:t>przez:</a:t>
            </a:r>
            <a:r>
              <a:rPr lang="pl-PL" sz="1000" b="1" u="sng" dirty="0"/>
              <a:t> </a:t>
            </a:r>
          </a:p>
          <a:p>
            <a:r>
              <a:rPr lang="pl-PL" sz="1000" dirty="0"/>
              <a:t>1. Gmina Będzino	2. Gmina Białogard	3. Miasto Białogard</a:t>
            </a:r>
          </a:p>
          <a:p>
            <a:r>
              <a:rPr lang="pl-PL" sz="1000" dirty="0"/>
              <a:t>4. Gmina Biesiekierz	5. Gmina Bobolice	6. Gmina Dygowo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/>
              <a:t>7. Gmina Gościno	8. Gmina Karlino	9. Gmina Kołobrzeg</a:t>
            </a:r>
          </a:p>
          <a:p>
            <a:r>
              <a:rPr lang="pl-PL" sz="1000" dirty="0"/>
              <a:t>10. Gmina Miasto Kołobrzeg	11. Gmina Miasto Koszalin	12. Gmina Manowo</a:t>
            </a:r>
          </a:p>
          <a:p>
            <a:r>
              <a:rPr lang="pl-PL" sz="1000" dirty="0"/>
              <a:t>13. Gmina Mielno	14. Miasto i Gmina Polanów	15. Gmina i Miasto Sianów</a:t>
            </a:r>
          </a:p>
          <a:p>
            <a:r>
              <a:rPr lang="pl-PL" sz="1000" dirty="0"/>
              <a:t>16. Gmina Siemyśl	17. Gmina Świeszyno	18. Gmina Tychowo</a:t>
            </a:r>
          </a:p>
          <a:p>
            <a:r>
              <a:rPr lang="pl-PL" sz="1000" dirty="0"/>
              <a:t>19. Gmina Ustronie Morskie</a:t>
            </a:r>
          </a:p>
          <a:p>
            <a:endParaRPr lang="pl-PL" sz="1000" dirty="0"/>
          </a:p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81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>
                <a:solidFill>
                  <a:schemeClr val="tx1"/>
                </a:solidFill>
                <a:latin typeface="+mn-lt"/>
              </a:rPr>
              <a:t>Aktualnie trwają prace związane z wyłonieniem Wykonawcy Strategii Rozwoju Ponadlokalnego.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>
                <a:solidFill>
                  <a:schemeClr val="tx1"/>
                </a:solidFill>
                <a:latin typeface="+mn-lt"/>
              </a:rPr>
              <a:t>Strategia będzie zawierać: diagnozę, model struktury funkcjonalnej, SUMP, plan działań ZIT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>
                <a:solidFill>
                  <a:schemeClr val="tx1"/>
                </a:solidFill>
                <a:latin typeface="+mn-lt"/>
              </a:rPr>
              <a:t>Przy realizacji SRP będzie współpraca </a:t>
            </a:r>
            <a:r>
              <a:rPr lang="pl-PL" sz="1000" dirty="0">
                <a:latin typeface="+mn-lt"/>
              </a:rPr>
              <a:t>samorządów,</a:t>
            </a:r>
            <a:r>
              <a:rPr lang="pl-PL" sz="1000" baseline="0" dirty="0">
                <a:latin typeface="+mn-lt"/>
              </a:rPr>
              <a:t> </a:t>
            </a:r>
            <a:r>
              <a:rPr lang="pl-PL" sz="1000" baseline="0" dirty="0" err="1">
                <a:latin typeface="+mn-lt"/>
              </a:rPr>
              <a:t>NGOsów</a:t>
            </a:r>
            <a:r>
              <a:rPr lang="pl-PL" sz="1000" baseline="0" dirty="0">
                <a:latin typeface="+mn-lt"/>
              </a:rPr>
              <a:t> i </a:t>
            </a:r>
            <a:r>
              <a:rPr lang="pl-PL" sz="1000" baseline="0" dirty="0" err="1">
                <a:latin typeface="+mn-lt"/>
              </a:rPr>
              <a:t>Loklanych</a:t>
            </a:r>
            <a:r>
              <a:rPr lang="pl-PL" sz="1000" baseline="0" dirty="0">
                <a:latin typeface="+mn-lt"/>
              </a:rPr>
              <a:t> Grup Działania i innych aktorów lokalnych.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aseline="0" dirty="0">
                <a:latin typeface="+mn-lt"/>
              </a:rPr>
              <a:t>Współpraca będzie ukierunkowana na: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wzrost jakości życia mieszkańców sąsiadujących ze sobą samorządów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poprawę dostępności i jakości usług publicznych</a:t>
            </a:r>
          </a:p>
          <a:p>
            <a:pPr marL="171450" indent="-171450" algn="l">
              <a:spcBef>
                <a:spcPts val="300"/>
              </a:spcBef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tworzenie przyjaznych warunków do rozwoju przedsiębiorczości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rozwój mobilności miejskiej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tworzenie nowych produktów turystycznych,</a:t>
            </a:r>
            <a:r>
              <a:rPr lang="pl-PL" sz="100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szczególnie </a:t>
            </a: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poza pasem nadmorskim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wykorzystanie lokalnego potencjału kulturowego i przyrodniczego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1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Poprawę stanu środowiska przyrodniczego na obszarze funkcjonalnym miasta, szczególnie w zakresie jakości powietrza </a:t>
            </a:r>
            <a:r>
              <a:rPr lang="pl-PL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realizacja projektów w zakresie gospodarki odpadami i oczyszczania ścieków oraz działania służące ograniczeniu niskiej emisji, w tym wymiana źródeł ciepła na bardziej ekologiczne.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Zwiększenie efektywności energetycznej w obszarze funkcjonalnym </a:t>
            </a:r>
            <a:r>
              <a:rPr lang="pl-PL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realizacja projektów w zakresie inteligentnych systemów dystrybucji energii, wysokosprawnej kogeneracji, systemów ciepłowniczych, kompleksowej modernizacji energetycznej w budynkach mieszkaniowych, w tym termomodernizacja budynków. </a:t>
            </a:r>
          </a:p>
          <a:p>
            <a:endParaRPr lang="pl-PL" sz="1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Rozwój zrównoważonego transportu publicznego łączącego miasto i jego obszar funkcjonalny </a:t>
            </a:r>
            <a:r>
              <a:rPr lang="pl-PL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realizacja projektów dotyczących np. zakupu lub modernizacji taboru na potrzeby czystej komunikacji miejskiej wraz z budową i przebudową niezbędnej infrastruktury na jego potrzeby, rozwój e-usług w obszarze komunikacji miejskiej (np. wprowadzenie zintegrowanych kart miejskich), udogodnienia dla podróży multimodalnych i mobilności pracowników (m.in. budowa systemów „parkuj i jedź”, parkingów rowerowych), realizacja innowacyjnych transportowych systemów informacji i zarządzania ruchem, ograniczenie i uspokajanie ruchu samochodowego w centrach miast, budowa ścieżek rowerowych dla celów komunikacyjnych</a:t>
            </a:r>
          </a:p>
          <a:p>
            <a:pPr algn="l"/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42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45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0" i="0" u="none" strike="noStrike" baseline="0" dirty="0">
                <a:solidFill>
                  <a:srgbClr val="000000"/>
                </a:solidFill>
                <a:latin typeface="+mn-lt"/>
              </a:rPr>
              <a:t>Realizacja projektów z zakresu wsparcia infrastruktury na potrzeby kształcenia i szkolenia zawodowego oraz kształcenia osób dorosłych, w tym budowa i rozbudowa oraz wyposażenie w bazę dydaktyczną nowych obiektów, a także przebudowa, adaptacja, modernizacja, wyposażeniu w bazę dydaktyczną już istniejących obiektów, ukierunkowanej na tworzenie i rozwój kształcenia praktycznego w branżach zgodnych z potrzebami rynku pracy w miejskim obszarze funkcjonalnym </a:t>
            </a:r>
          </a:p>
          <a:p>
            <a:endParaRPr lang="pl-PL" sz="1100" b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Prowadzenie działań skutkujących zmniejszeniem „odpływu” wykształconych </a:t>
            </a:r>
            <a:r>
              <a:rPr lang="pl-PL" sz="11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absolwentów np. Politechniki Koszalińskiej z branży IT lub nauk ekonomicznych, dzięki której firmy będą mogły zatrudniać specjalistów w tym zakresie.</a:t>
            </a:r>
          </a:p>
          <a:p>
            <a:endParaRPr lang="pl-PL" sz="1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24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Zwiększenie spójności obszaru </a:t>
            </a:r>
            <a:r>
              <a:rPr lang="pl-P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w ramach ochrony dziedzictwa </a:t>
            </a:r>
            <a:r>
              <a:rPr lang="pl-P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kulturowego, rozwoju turystyki miejskiej i nadmorskiej </a:t>
            </a:r>
            <a:r>
              <a:rPr lang="pl-P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na terenie KKBOF znajduje się wiele cennych obszarów kulturowych m.in. Zrekonstruowana Zagroda </a:t>
            </a:r>
            <a:r>
              <a:rPr lang="pl-PL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Jamneńska</a:t>
            </a:r>
            <a:r>
              <a:rPr lang="pl-P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gdzie przedstawione jest codzienne życie mieszkańców Jamna i Łabusza jeszcze w pierwszej połowie XX wieku. W nadmorskiej miejscowości Chłopy, zachował się tradycyjny układ rybackiej osady z XIX 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Racjonalna gospodarka zasobami, zachowanie i ochrona wartości przyrodniczych - </a:t>
            </a:r>
            <a:r>
              <a:rPr lang="pl-PL" sz="1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terenie ZIT KKBOF znajduje się wiele miejsc chronionych NATURA 2000</a:t>
            </a:r>
            <a:r>
              <a:rPr lang="pl-PL" sz="1000" b="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K</a:t>
            </a:r>
            <a:r>
              <a:rPr lang="pl-PL" sz="1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onieczna jest ochrona siedlisk przyrodniczych, doskonalenie systemów ochrony przyrody</a:t>
            </a:r>
            <a:r>
              <a:rPr lang="pl-PL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l-PL" sz="1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utrzymanie istniejących i odbudowa zdegradowanych</a:t>
            </a:r>
            <a:r>
              <a:rPr lang="pl-PL" sz="1000" b="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1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ekosystemów. Na terenie KKBOF można zobaczyć np. rzadkie gatunki rosiczek, które znajdują się w rezerwacie na terenie gminy Sianów lub Mokradło Pyszka z licznymi gatunkami ptaków i roślinności.</a:t>
            </a:r>
          </a:p>
          <a:p>
            <a:endParaRPr lang="pl-PL" sz="1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69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Ujęcie</a:t>
            </a:r>
            <a:r>
              <a:rPr lang="pl-PL" sz="1000" b="1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i p</a:t>
            </a:r>
            <a:r>
              <a:rPr lang="pl-PL" sz="10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remiowanie obszarów</a:t>
            </a:r>
            <a:r>
              <a:rPr lang="pl-PL" sz="1000" b="1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funkcjonalnych</a:t>
            </a:r>
            <a:r>
              <a:rPr lang="pl-PL" sz="10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w krajowych i regionalnych programach operacyjnych: 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Zależy nam aby w nowej perspektywie na lata 2021-2027 KKBOF projekty były kompleksowe i komplementarne z projektami krajowymi.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0" dirty="0">
              <a:solidFill>
                <a:schemeClr val="tx1"/>
              </a:solidFill>
              <a:latin typeface="+mn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Partnerstwo Publiczno-Prywatne: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musimy pamiętać, że </a:t>
            </a:r>
            <a:r>
              <a:rPr lang="pl-PL" sz="1000" b="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powoli 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następuje</a:t>
            </a:r>
            <a:r>
              <a:rPr lang="pl-PL" sz="1000" b="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z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miana polityki w sprawie dużych inwestycji publicznych</a:t>
            </a:r>
            <a:r>
              <a:rPr lang="pl-PL" sz="1000" b="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– „idzie nowe” – 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samorządy </a:t>
            </a:r>
            <a:r>
              <a:rPr lang="pl-PL" sz="1000" b="0" baseline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wkrótce staną przed</a:t>
            </a:r>
            <a:r>
              <a:rPr lang="pl-PL" sz="10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 potrzebą stworzenia nowych struktur i mechanizmów dotyczących PPP.</a:t>
            </a:r>
            <a:endParaRPr lang="pl-PL" sz="1000" b="1" dirty="0">
              <a:solidFill>
                <a:schemeClr val="tx1"/>
              </a:solidFill>
              <a:latin typeface="+mn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1" dirty="0">
              <a:solidFill>
                <a:schemeClr val="tx1"/>
              </a:solidFill>
              <a:latin typeface="+mn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1" dirty="0">
              <a:solidFill>
                <a:schemeClr val="tx1"/>
              </a:solidFill>
              <a:latin typeface="+mn-lt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32A0A-ADD9-42EB-A017-EDD23B081D7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77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600" y="0"/>
            <a:ext cx="1743335" cy="10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23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22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02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32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16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22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99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60627" cy="1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5" y="5543641"/>
            <a:ext cx="5310076" cy="5791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677335" y="6223924"/>
            <a:ext cx="4990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dirty="0">
                <a:latin typeface="Calibri" panose="020F0502020204030204" pitchFamily="34" charset="0"/>
              </a:rPr>
              <a:t>Projekt jest współfinansowany ze środków Europejskiego Funduszu Społecznego w ramach Regionalnego Programu </a:t>
            </a:r>
          </a:p>
          <a:p>
            <a:pPr algn="ctr"/>
            <a:r>
              <a:rPr lang="pl-PL" sz="800" dirty="0">
                <a:latin typeface="Calibri" panose="020F0502020204030204" pitchFamily="34" charset="0"/>
              </a:rPr>
              <a:t>Operacyjnego Województwa Zachodniopomorskiego 2014-2020</a:t>
            </a:r>
          </a:p>
          <a:p>
            <a:pPr algn="ctr"/>
            <a:r>
              <a:rPr lang="pl-PL" sz="800" b="1" dirty="0">
                <a:latin typeface="Calibri" panose="020F0502020204030204" pitchFamily="34" charset="0"/>
              </a:rPr>
              <a:t>Umowa Nr</a:t>
            </a:r>
            <a:r>
              <a:rPr lang="pl-PL" sz="800" b="1" baseline="0" dirty="0">
                <a:latin typeface="Calibri" panose="020F0502020204030204" pitchFamily="34" charset="0"/>
              </a:rPr>
              <a:t> RPZP.10.01.00-32-0006/16</a:t>
            </a:r>
            <a:endParaRPr lang="pl-PL" sz="800" b="1" dirty="0"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704109" cy="10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1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4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3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61804" cy="12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1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5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04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5BD5-03C0-4480-8896-60423C7BF2B7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F11401-208C-451A-BE4C-A0B8123BB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89959BFB-928A-4BBB-90D2-65F1F5C7B760}"/>
              </a:ext>
            </a:extLst>
          </p:cNvPr>
          <p:cNvSpPr txBox="1">
            <a:spLocks/>
          </p:cNvSpPr>
          <p:nvPr/>
        </p:nvSpPr>
        <p:spPr>
          <a:xfrm>
            <a:off x="5914103" y="47053"/>
            <a:ext cx="3457022" cy="4910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ZIT KKBOF 2014-2020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4247079-79F3-4018-8EE9-A26C4E0A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8" b="100000" l="418" r="998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0720" y="144173"/>
            <a:ext cx="5007844" cy="323626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301744D-B79A-47A1-BE2E-5CCCE9D34A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954"/>
          <a:stretch/>
        </p:blipFill>
        <p:spPr>
          <a:xfrm>
            <a:off x="887481" y="3477560"/>
            <a:ext cx="3505200" cy="3315304"/>
          </a:xfrm>
          <a:prstGeom prst="rect">
            <a:avLst/>
          </a:prstGeom>
        </p:spPr>
      </p:pic>
      <p:sp>
        <p:nvSpPr>
          <p:cNvPr id="11" name="Strzałka: zakrzywiona w górę 10">
            <a:extLst>
              <a:ext uri="{FF2B5EF4-FFF2-40B4-BE49-F238E27FC236}">
                <a16:creationId xmlns:a16="http://schemas.microsoft.com/office/drawing/2014/main" id="{7D8C7F3B-4B9D-43C5-82EA-2CFE7D795EC4}"/>
              </a:ext>
            </a:extLst>
          </p:cNvPr>
          <p:cNvSpPr/>
          <p:nvPr/>
        </p:nvSpPr>
        <p:spPr>
          <a:xfrm rot="17113394" flipV="1">
            <a:off x="343910" y="2178527"/>
            <a:ext cx="2428859" cy="947822"/>
          </a:xfrm>
          <a:prstGeom prst="curvedUpArrow">
            <a:avLst>
              <a:gd name="adj1" fmla="val 30790"/>
              <a:gd name="adj2" fmla="val 71460"/>
              <a:gd name="adj3" fmla="val 46326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6283290-3D8B-40CA-A907-3C626EFA330D}"/>
              </a:ext>
            </a:extLst>
          </p:cNvPr>
          <p:cNvSpPr txBox="1"/>
          <p:nvPr/>
        </p:nvSpPr>
        <p:spPr>
          <a:xfrm>
            <a:off x="4991737" y="3190448"/>
            <a:ext cx="5615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Obszar funkcjonalny ZIT</a:t>
            </a: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 gmin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miasta rdzenne: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Koszalin</a:t>
            </a: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Kołobrzeg </a:t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l-PL" sz="20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Białogard</a:t>
            </a:r>
            <a:endParaRPr lang="pl-P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Mieszkańcy: 298 740 osób =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17,4%</a:t>
            </a:r>
            <a:r>
              <a:rPr lang="pl-PL" sz="20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populacji województwa</a:t>
            </a: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(2014 rok)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l-PL" sz="8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Obszar: 3 175 km2 =</a:t>
            </a:r>
            <a:r>
              <a:rPr lang="pl-PL" sz="20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13,9%</a:t>
            </a:r>
            <a:r>
              <a:rPr lang="pl-PL" sz="20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powierzchni województwa</a:t>
            </a:r>
          </a:p>
        </p:txBody>
      </p:sp>
    </p:spTree>
    <p:extLst>
      <p:ext uri="{BB962C8B-B14F-4D97-AF65-F5344CB8AC3E}">
        <p14:creationId xmlns:p14="http://schemas.microsoft.com/office/powerpoint/2010/main" val="23559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5" y="0"/>
            <a:ext cx="2261812" cy="14265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C90BF661-49DB-49A0-9415-70AF01A07C22}"/>
              </a:ext>
            </a:extLst>
          </p:cNvPr>
          <p:cNvSpPr txBox="1">
            <a:spLocks/>
          </p:cNvSpPr>
          <p:nvPr/>
        </p:nvSpPr>
        <p:spPr>
          <a:xfrm>
            <a:off x="4131733" y="3435265"/>
            <a:ext cx="5838148" cy="1589027"/>
          </a:xfrm>
          <a:prstGeom prst="rect">
            <a:avLst/>
          </a:prstGeom>
          <a:ln w="28575" cmpd="dbl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gmin obszaru KKBOF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sz="1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powiaty: koszaliński, kołobrzeski i białogardzki </a:t>
            </a:r>
          </a:p>
          <a:p>
            <a:pPr algn="l"/>
            <a:endParaRPr lang="pl-PL" sz="1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C89E23-2847-4A50-90ED-776F37707A16}"/>
              </a:ext>
            </a:extLst>
          </p:cNvPr>
          <p:cNvSpPr txBox="1"/>
          <p:nvPr/>
        </p:nvSpPr>
        <p:spPr>
          <a:xfrm>
            <a:off x="4131733" y="118235"/>
            <a:ext cx="538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STRATEGIA ROZWOJU PONADLOKALNEGO KKBOF 2021-2027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AD38B7-BA8B-4DE9-878B-985BA4A56139}"/>
              </a:ext>
            </a:extLst>
          </p:cNvPr>
          <p:cNvSpPr txBox="1"/>
          <p:nvPr/>
        </p:nvSpPr>
        <p:spPr>
          <a:xfrm>
            <a:off x="1185333" y="1488832"/>
            <a:ext cx="8733125" cy="1552733"/>
          </a:xfrm>
          <a:prstGeom prst="rect">
            <a:avLst/>
          </a:prstGeom>
          <a:noFill/>
          <a:effectLst>
            <a:outerShdw blurRad="50800" dist="50800" dir="7200000" algn="ctr" rotWithShape="0">
              <a:srgbClr val="000000">
                <a:alpha val="0"/>
              </a:srgbClr>
            </a:outerShdw>
            <a:softEdge rad="6731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2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Współdziałanie w zakresie rozwiązywania zdiagnozowanych problemów gospodarczych, środowiskowych, klimatycznych, demograficznych i społecznych na terenie KKBOF</a:t>
            </a:r>
            <a:endParaRPr lang="pl-PL" sz="22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E1A01E2-FA5E-4B95-BDE7-F4B0CFB8C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1" y="3217274"/>
            <a:ext cx="3799931" cy="25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0164FC00-9ABD-4054-BFA6-A1622EEA9DD5}"/>
              </a:ext>
            </a:extLst>
          </p:cNvPr>
          <p:cNvSpPr txBox="1">
            <a:spLocks/>
          </p:cNvSpPr>
          <p:nvPr/>
        </p:nvSpPr>
        <p:spPr>
          <a:xfrm>
            <a:off x="2970342" y="2420665"/>
            <a:ext cx="6863255" cy="3105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efektywność energetyczna w budynkach użyteczności publicznej i sektorze mieszkaniowych (termomodernizacja),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promowanie energooszczędności,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poprawa jakości powietrza poprzez redukcję niskiej emisji  (nowe  tabory, drogi rowerowe, promocja zrównoważonego transportu miejskiego)</a:t>
            </a:r>
            <a:endParaRPr lang="pl-PL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514A7CA-02A9-4861-969E-CFD54224E039}"/>
              </a:ext>
            </a:extLst>
          </p:cNvPr>
          <p:cNvSpPr txBox="1"/>
          <p:nvPr/>
        </p:nvSpPr>
        <p:spPr>
          <a:xfrm>
            <a:off x="948657" y="1281249"/>
            <a:ext cx="8514126" cy="104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Wspieranie efektywności energetycznej i wdrażanie rozwiązań niskoemisyjnych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517DB94-CBD8-4858-84B5-667438D5D4BF}"/>
              </a:ext>
            </a:extLst>
          </p:cNvPr>
          <p:cNvSpPr txBox="1">
            <a:spLocks/>
          </p:cNvSpPr>
          <p:nvPr/>
        </p:nvSpPr>
        <p:spPr>
          <a:xfrm>
            <a:off x="5112104" y="0"/>
            <a:ext cx="4350678" cy="34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KIERUNKI ROZWOJU OBSZARU ZIT KKBOF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F2252D-BA0F-44A0-8B78-7759D886C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" y="2648870"/>
            <a:ext cx="2323473" cy="1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DE5E883-6EAE-434C-A94B-214F85C6985B}"/>
              </a:ext>
            </a:extLst>
          </p:cNvPr>
          <p:cNvSpPr txBox="1"/>
          <p:nvPr/>
        </p:nvSpPr>
        <p:spPr>
          <a:xfrm>
            <a:off x="1144783" y="2705849"/>
            <a:ext cx="831799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Zwiększenie przestrzennej konkurencyjności ZIT KKBOF: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dalsze działania w zakresie infrastruktury dla usług transportowych na drogach powiatowych i gminnych,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modernizacja infrastruktury dróg wodnych morskich i śródlądowych (kanały, śluzy, żegluga, przeładunki itp.),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ekoturystyki szczególnie na terenach poniżej pasa nadmorskiego </a:t>
            </a:r>
            <a:endParaRPr lang="pl-PL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FE0A16D9-16A8-427B-AF4D-F5B521DC7FE1}"/>
              </a:ext>
            </a:extLst>
          </p:cNvPr>
          <p:cNvSpPr/>
          <p:nvPr/>
        </p:nvSpPr>
        <p:spPr>
          <a:xfrm>
            <a:off x="508385" y="3431155"/>
            <a:ext cx="587828" cy="4133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5F353D56-CDEB-4E55-A824-F4173C178D14}"/>
              </a:ext>
            </a:extLst>
          </p:cNvPr>
          <p:cNvSpPr/>
          <p:nvPr/>
        </p:nvSpPr>
        <p:spPr>
          <a:xfrm>
            <a:off x="520463" y="4300044"/>
            <a:ext cx="587828" cy="4133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42E690A3-DF7E-4E1E-B0A1-7E91B30F3324}"/>
              </a:ext>
            </a:extLst>
          </p:cNvPr>
          <p:cNvSpPr/>
          <p:nvPr/>
        </p:nvSpPr>
        <p:spPr>
          <a:xfrm>
            <a:off x="508385" y="5276475"/>
            <a:ext cx="587828" cy="4133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BCBF01-387B-4F32-A015-CCD8489D3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" y="1022380"/>
            <a:ext cx="2406868" cy="160536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A409C7B-65C4-435B-98B1-C2D18A4E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1036258"/>
            <a:ext cx="2406868" cy="15975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25D27E8-0AF5-43A8-991E-484D47677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2" y="1022380"/>
            <a:ext cx="2406868" cy="1604729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4027FC4D-AE70-494B-BC41-192CC7DFB503}"/>
              </a:ext>
            </a:extLst>
          </p:cNvPr>
          <p:cNvSpPr txBox="1">
            <a:spLocks/>
          </p:cNvSpPr>
          <p:nvPr/>
        </p:nvSpPr>
        <p:spPr>
          <a:xfrm>
            <a:off x="5112104" y="0"/>
            <a:ext cx="4350678" cy="34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KIERUNKI ROZWOJU OBSZARU ZIT KKBOF</a:t>
            </a:r>
          </a:p>
        </p:txBody>
      </p:sp>
    </p:spTree>
    <p:extLst>
      <p:ext uri="{BB962C8B-B14F-4D97-AF65-F5344CB8AC3E}">
        <p14:creationId xmlns:p14="http://schemas.microsoft.com/office/powerpoint/2010/main" val="41535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50BE9A0-52D4-41E4-AB53-1E597082D683}"/>
              </a:ext>
            </a:extLst>
          </p:cNvPr>
          <p:cNvSpPr txBox="1">
            <a:spLocks/>
          </p:cNvSpPr>
          <p:nvPr/>
        </p:nvSpPr>
        <p:spPr>
          <a:xfrm>
            <a:off x="5112104" y="0"/>
            <a:ext cx="4350678" cy="34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KIERUNKI ROZWOJU OBSZARU ZIT KKBOF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22C342-610C-4CA4-AF05-4448EACE5B7A}"/>
              </a:ext>
            </a:extLst>
          </p:cNvPr>
          <p:cNvSpPr txBox="1"/>
          <p:nvPr/>
        </p:nvSpPr>
        <p:spPr>
          <a:xfrm>
            <a:off x="1264818" y="1147088"/>
            <a:ext cx="8348539" cy="438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miast KKBOF związanych z edukacją</a:t>
            </a:r>
          </a:p>
          <a:p>
            <a:pPr>
              <a:lnSpc>
                <a:spcPct val="150000"/>
              </a:lnSpc>
            </a:pPr>
            <a:endParaRPr lang="pl-P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Doskonalenie systemu edukacji w kierunku                                                pobudzania innowacyjności,  przedsiębiorczości                                                       i kreatywnego myślenia, </a:t>
            </a:r>
          </a:p>
          <a:p>
            <a:pPr algn="l">
              <a:lnSpc>
                <a:spcPct val="150000"/>
              </a:lnSpc>
            </a:pPr>
            <a:endParaRPr lang="pl-P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l-PL" b="0" dirty="0">
                <a:latin typeface="Segoe UI" panose="020B0502040204020203" pitchFamily="34" charset="0"/>
                <a:cs typeface="Segoe UI" panose="020B0502040204020203" pitchFamily="34" charset="0"/>
              </a:rPr>
              <a:t>Rozwój kompetencji i umiejętności uczniów szkolnictwa branżowego, „przebranżawianie” pracowników –</a:t>
            </a:r>
            <a:r>
              <a:rPr lang="pl-PL" b="1" dirty="0">
                <a:latin typeface="Segoe UI" panose="020B0502040204020203" pitchFamily="34" charset="0"/>
                <a:cs typeface="Segoe UI" panose="020B0502040204020203" pitchFamily="34" charset="0"/>
              </a:rPr>
              <a:t> współpraca z uczelniami wyższymi</a:t>
            </a:r>
            <a:r>
              <a:rPr lang="pl-PL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pl-PL" b="1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szkołami zawodowymi i przedsiębiorcami</a:t>
            </a:r>
            <a:r>
              <a:rPr lang="pl-PL" b="0" baseline="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pl-PL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pl-PL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9089C840-0056-4DAE-A2A2-C41785E2BE74}"/>
              </a:ext>
            </a:extLst>
          </p:cNvPr>
          <p:cNvSpPr/>
          <p:nvPr/>
        </p:nvSpPr>
        <p:spPr>
          <a:xfrm>
            <a:off x="676990" y="2061011"/>
            <a:ext cx="587828" cy="41338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4411F044-B446-4EDF-B51A-5612AF393179}"/>
              </a:ext>
            </a:extLst>
          </p:cNvPr>
          <p:cNvSpPr/>
          <p:nvPr/>
        </p:nvSpPr>
        <p:spPr>
          <a:xfrm>
            <a:off x="676990" y="3690886"/>
            <a:ext cx="587828" cy="41338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EEC3033-00B7-4C0F-B810-9893D791E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444" y="69557"/>
            <a:ext cx="4451825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A69FD60-826F-4B58-A64B-9045540A1E2E}"/>
              </a:ext>
            </a:extLst>
          </p:cNvPr>
          <p:cNvSpPr txBox="1"/>
          <p:nvPr/>
        </p:nvSpPr>
        <p:spPr>
          <a:xfrm>
            <a:off x="594486" y="1549860"/>
            <a:ext cx="6181936" cy="188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Zwiększenie spójności obszaru </a:t>
            </a:r>
            <a:r>
              <a:rPr lang="pl-PL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w ramach ochrony dziedzictwa </a:t>
            </a: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kulturowego, rozwoju turystyki miejskiej i nadmorskiej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24654E-9807-4B59-BA8E-0B9973AC5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6" y="3760011"/>
            <a:ext cx="2792181" cy="195345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A8F4A9E-DE2B-4AC3-9772-4F1ADF242D46}"/>
              </a:ext>
            </a:extLst>
          </p:cNvPr>
          <p:cNvSpPr txBox="1"/>
          <p:nvPr/>
        </p:nvSpPr>
        <p:spPr>
          <a:xfrm>
            <a:off x="3535669" y="3650042"/>
            <a:ext cx="6481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Racjonalna gospodarka zasobami, zachowanie i ochrona wartości przyrodniczych </a:t>
            </a:r>
          </a:p>
          <a:p>
            <a:r>
              <a:rPr lang="pl-PL" sz="2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2FE0ABA-AE06-40BD-BD09-DEF4C737B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22" y="1627958"/>
            <a:ext cx="2814782" cy="1877437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961EFB57-A342-41EB-851A-ABA332299F08}"/>
              </a:ext>
            </a:extLst>
          </p:cNvPr>
          <p:cNvSpPr txBox="1">
            <a:spLocks/>
          </p:cNvSpPr>
          <p:nvPr/>
        </p:nvSpPr>
        <p:spPr>
          <a:xfrm>
            <a:off x="5112104" y="0"/>
            <a:ext cx="4350678" cy="34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KIERUNKI ROZWOJU OBSZARU ZIT KKBOF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9F8436-C310-4FA2-B917-4FC4DF7CC754}"/>
              </a:ext>
            </a:extLst>
          </p:cNvPr>
          <p:cNvSpPr txBox="1"/>
          <p:nvPr/>
        </p:nvSpPr>
        <p:spPr>
          <a:xfrm>
            <a:off x="366097" y="4482587"/>
            <a:ext cx="307777" cy="12697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800" dirty="0"/>
              <a:t>Fot. Waldemar Kosowski</a:t>
            </a:r>
          </a:p>
        </p:txBody>
      </p:sp>
    </p:spTree>
    <p:extLst>
      <p:ext uri="{BB962C8B-B14F-4D97-AF65-F5344CB8AC3E}">
        <p14:creationId xmlns:p14="http://schemas.microsoft.com/office/powerpoint/2010/main" val="245647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5" y="0"/>
            <a:ext cx="2261812" cy="14265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86B8674-3008-40D2-BF2F-1EA00ED79C5A}"/>
              </a:ext>
            </a:extLst>
          </p:cNvPr>
          <p:cNvSpPr txBox="1">
            <a:spLocks/>
          </p:cNvSpPr>
          <p:nvPr/>
        </p:nvSpPr>
        <p:spPr>
          <a:xfrm>
            <a:off x="3141467" y="60515"/>
            <a:ext cx="6691911" cy="1120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pl-PL" sz="24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314B71F-1711-4B4E-88EF-E6A8B36FA3E1}"/>
              </a:ext>
            </a:extLst>
          </p:cNvPr>
          <p:cNvSpPr txBox="1">
            <a:spLocks/>
          </p:cNvSpPr>
          <p:nvPr/>
        </p:nvSpPr>
        <p:spPr>
          <a:xfrm>
            <a:off x="3502175" y="60515"/>
            <a:ext cx="5970493" cy="453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WYZWANIA NA NOWĄ PERSPEKTYWĘ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0CFF14D-0597-4E19-87B0-99242B0791BF}"/>
              </a:ext>
            </a:extLst>
          </p:cNvPr>
          <p:cNvSpPr txBox="1">
            <a:spLocks/>
          </p:cNvSpPr>
          <p:nvPr/>
        </p:nvSpPr>
        <p:spPr>
          <a:xfrm>
            <a:off x="1282466" y="2027895"/>
            <a:ext cx="8874034" cy="298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Partnerstwo Publiczno-Prywatne</a:t>
            </a:r>
          </a:p>
          <a:p>
            <a:pPr algn="l">
              <a:spcBef>
                <a:spcPts val="1800"/>
              </a:spcBef>
            </a:pPr>
            <a:endParaRPr lang="pl-P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Realizacja projektów w krajowych i regionalnych programach operacyjnych</a:t>
            </a:r>
          </a:p>
          <a:p>
            <a:pPr algn="l">
              <a:spcBef>
                <a:spcPts val="1800"/>
              </a:spcBef>
            </a:pPr>
            <a:endParaRPr lang="pl-P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endParaRPr lang="pl-P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Realizacja projektów partnerskich, które będą miały istotny wpływ na wzrost atrakcyjności regionu KKBOF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BDAC7296-D702-44AC-AE21-7F311326D638}"/>
              </a:ext>
            </a:extLst>
          </p:cNvPr>
          <p:cNvSpPr/>
          <p:nvPr/>
        </p:nvSpPr>
        <p:spPr>
          <a:xfrm>
            <a:off x="657288" y="2018335"/>
            <a:ext cx="413768" cy="4555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A4D67FDF-20D6-4FD0-AD37-86C8F7430A1D}"/>
              </a:ext>
            </a:extLst>
          </p:cNvPr>
          <p:cNvSpPr/>
          <p:nvPr/>
        </p:nvSpPr>
        <p:spPr>
          <a:xfrm>
            <a:off x="657288" y="2954264"/>
            <a:ext cx="413768" cy="4555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48B5AD24-171B-4598-8F58-8561ACC58187}"/>
              </a:ext>
            </a:extLst>
          </p:cNvPr>
          <p:cNvSpPr/>
          <p:nvPr/>
        </p:nvSpPr>
        <p:spPr>
          <a:xfrm>
            <a:off x="657288" y="4266560"/>
            <a:ext cx="413768" cy="4555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4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5" y="0"/>
            <a:ext cx="2261812" cy="14265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" y="6339655"/>
            <a:ext cx="64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latin typeface="Calibri" panose="020F0502020204030204" pitchFamily="34" charset="0"/>
              </a:rPr>
              <a:t>         Projekt jest współfinansowany ze środków Europejskiego Funduszu Społecznego w ramach Regionalnego Programu Operacyjnego Województwa Zachodniopomorskiego 2014-2020, </a:t>
            </a:r>
            <a:r>
              <a:rPr lang="pl-PL" sz="1000" b="1" dirty="0">
                <a:latin typeface="Calibri" panose="020F0502020204030204" pitchFamily="34" charset="0"/>
              </a:rPr>
              <a:t>Umowa Nr RPZP.10.01.00-32-0006/21-00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3642E8A-DE3A-4422-BCAC-991306D048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5926270"/>
            <a:ext cx="6031230" cy="413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86B8674-3008-40D2-BF2F-1EA00ED79C5A}"/>
              </a:ext>
            </a:extLst>
          </p:cNvPr>
          <p:cNvSpPr txBox="1">
            <a:spLocks/>
          </p:cNvSpPr>
          <p:nvPr/>
        </p:nvSpPr>
        <p:spPr>
          <a:xfrm>
            <a:off x="3141467" y="60515"/>
            <a:ext cx="6691911" cy="1120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pl-PL" sz="24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D0DCB08-0D06-4600-A1A7-4D73755963E4}"/>
              </a:ext>
            </a:extLst>
          </p:cNvPr>
          <p:cNvSpPr/>
          <p:nvPr/>
        </p:nvSpPr>
        <p:spPr>
          <a:xfrm>
            <a:off x="651606" y="1386565"/>
            <a:ext cx="903078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endParaRPr lang="pl-PL" sz="44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pl-PL" sz="4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Dziękuję za uwagę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pl-PL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Urszula Miller-Grzybowska</a:t>
            </a: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endParaRPr lang="pl-PL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Dyrektor Wydziału Rozwoju i Współpracy Terytorialnej</a:t>
            </a: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Urząd Miejski w Koszalinie </a:t>
            </a:r>
          </a:p>
          <a:p>
            <a:pPr lvl="0" algn="ctr">
              <a:spcBef>
                <a:spcPts val="600"/>
              </a:spcBef>
              <a:buClr>
                <a:srgbClr val="5FCBEF"/>
              </a:buClr>
              <a:buSzPct val="80000"/>
              <a:defRPr/>
            </a:pPr>
            <a:r>
              <a:rPr lang="pl-PL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endParaRPr lang="pl-PL" sz="9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0242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9185</TotalTime>
  <Words>1130</Words>
  <Application>Microsoft Office PowerPoint</Application>
  <PresentationFormat>Panoramiczny</PresentationFormat>
  <Paragraphs>110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SZCZEGÓŁOWY OPIS OSI PRIORYTETOWYCH REGIONALNEGO PROGRAMU OPERACYJNEGO WOJEWÓDZTWA ZACHODNIOPOMORSKIEGO 2014-2020   OŚ Priorytetowa: I GOSPODARKA, INNOWACJE, NOWOCZESNE TECHNOLOGIE</dc:title>
  <dc:creator>Office ZIT-UMK</dc:creator>
  <cp:lastModifiedBy>Aleksandra Kosowicz</cp:lastModifiedBy>
  <cp:revision>865</cp:revision>
  <cp:lastPrinted>2019-09-09T13:28:36Z</cp:lastPrinted>
  <dcterms:created xsi:type="dcterms:W3CDTF">2016-06-06T10:13:58Z</dcterms:created>
  <dcterms:modified xsi:type="dcterms:W3CDTF">2021-06-14T13:07:52Z</dcterms:modified>
</cp:coreProperties>
</file>