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4"/>
  </p:sldMasterIdLst>
  <p:notesMasterIdLst>
    <p:notesMasterId r:id="rId15"/>
  </p:notesMasterIdLst>
  <p:handoutMasterIdLst>
    <p:handoutMasterId r:id="rId16"/>
  </p:handoutMasterIdLst>
  <p:sldIdLst>
    <p:sldId id="380" r:id="rId5"/>
    <p:sldId id="457" r:id="rId6"/>
    <p:sldId id="466" r:id="rId7"/>
    <p:sldId id="467" r:id="rId8"/>
    <p:sldId id="468" r:id="rId9"/>
    <p:sldId id="469" r:id="rId10"/>
    <p:sldId id="470" r:id="rId11"/>
    <p:sldId id="360" r:id="rId12"/>
    <p:sldId id="462" r:id="rId13"/>
    <p:sldId id="387" r:id="rId14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E65000"/>
    <a:srgbClr val="333333"/>
    <a:srgbClr val="CCCCFF"/>
    <a:srgbClr val="2D5EC1"/>
    <a:srgbClr val="FFFF00"/>
    <a:srgbClr val="3166CF"/>
    <a:srgbClr val="FFD624"/>
    <a:srgbClr val="3E6FD2"/>
    <a:srgbClr val="BD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4767" autoAdjust="0"/>
  </p:normalViewPr>
  <p:slideViewPr>
    <p:cSldViewPr>
      <p:cViewPr varScale="1">
        <p:scale>
          <a:sx n="58" d="100"/>
          <a:sy n="58" d="100"/>
        </p:scale>
        <p:origin x="142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7"/>
        <p:guide pos="210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89066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4" tIns="44887" rIns="89774" bIns="4488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7" y="0"/>
            <a:ext cx="289066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4" tIns="44887" rIns="89774" bIns="4488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8166"/>
            <a:ext cx="2890664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4" tIns="44887" rIns="89774" bIns="4488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7" y="9428166"/>
            <a:ext cx="2890664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4" tIns="44887" rIns="89774" bIns="4488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89066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4" tIns="44887" rIns="89774" bIns="44887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7" y="0"/>
            <a:ext cx="2890664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4" tIns="44887" rIns="89774" bIns="44887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9" y="4714876"/>
            <a:ext cx="533589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4" tIns="44887" rIns="89774" bIns="448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166"/>
            <a:ext cx="2890664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4" tIns="44887" rIns="89774" bIns="44887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7" y="9428166"/>
            <a:ext cx="2890664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774" tIns="44887" rIns="89774" bIns="44887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85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  <a:p>
            <a:endParaRPr lang="es-ES" baseline="0" dirty="0" smtClean="0"/>
          </a:p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2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571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  <a:p>
            <a:endParaRPr lang="es-ES" baseline="0" dirty="0" smtClean="0"/>
          </a:p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2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935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  <a:p>
            <a:endParaRPr lang="es-ES" baseline="0" dirty="0" smtClean="0"/>
          </a:p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2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450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  <a:p>
            <a:endParaRPr lang="es-ES" baseline="0" dirty="0" smtClean="0"/>
          </a:p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2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217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81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  <a:p>
            <a:endParaRPr lang="es-ES" baseline="0" dirty="0" smtClean="0"/>
          </a:p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2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602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89">
              <a:defRPr/>
            </a:pPr>
            <a:fld id="{36441B25-C4D1-47DB-817D-B9C4FC5392FB}" type="slidenum">
              <a:rPr lang="en-GB">
                <a:solidFill>
                  <a:srgbClr val="000000"/>
                </a:solidFill>
              </a:rPr>
              <a:pPr defTabSz="914289">
                <a:defRPr/>
              </a:pPr>
              <a:t>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73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  <a:p>
            <a:endParaRPr lang="es-ES" baseline="0" dirty="0" smtClean="0"/>
          </a:p>
          <a:p>
            <a:endParaRPr lang="es-E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28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41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" y="1117154"/>
            <a:ext cx="9141578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5145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2697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2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754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" y="6286501"/>
            <a:ext cx="9137498" cy="571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/>
          <a:stretch/>
        </p:blipFill>
        <p:spPr>
          <a:xfrm>
            <a:off x="3609974" y="0"/>
            <a:ext cx="5534025" cy="6857999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5592996"/>
            <a:ext cx="2015901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634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8224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79109-3A7A-4047-AEEB-4D85F3477F5E}" type="datetime1">
              <a:rPr lang="en-US"/>
              <a:pPr>
                <a:defRPr/>
              </a:pPr>
              <a:t>6/14/2021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811EE-1D54-40CC-AA97-8AE5CEDDD6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042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A0FA5B-3FC0-49D7-9160-512378689B18}" type="datetime1">
              <a:rPr lang="en-GB" smtClean="0"/>
              <a:t>14/06/2021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2E7E8-4FCA-43A5-9E2B-B6F6F1A74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77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5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4680520" cy="4464496"/>
          </a:xfrm>
        </p:spPr>
        <p:txBody>
          <a:bodyPr/>
          <a:lstStyle/>
          <a:p>
            <a:pPr algn="ctr"/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SMART CITIES – </a:t>
            </a:r>
            <a:r>
              <a:rPr lang="en-GB" sz="3600" dirty="0" err="1" smtClean="0"/>
              <a:t>transformacja</a:t>
            </a:r>
            <a:r>
              <a:rPr lang="en-GB" sz="3600" dirty="0" smtClean="0"/>
              <a:t> </a:t>
            </a:r>
            <a:r>
              <a:rPr lang="en-GB" sz="3600" dirty="0" err="1" smtClean="0"/>
              <a:t>cyfrowa</a:t>
            </a:r>
            <a:r>
              <a:rPr lang="en-GB" sz="3600" dirty="0" smtClean="0"/>
              <a:t> </a:t>
            </a:r>
            <a:r>
              <a:rPr lang="en-GB" sz="3600" dirty="0" err="1" smtClean="0"/>
              <a:t>miast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pl-PL" sz="2400" dirty="0" smtClean="0"/>
              <a:t>Polityka </a:t>
            </a:r>
            <a:r>
              <a:rPr lang="pl-PL" sz="2400" dirty="0"/>
              <a:t>miejska i Europejski Zielony Ład a wieloletnie ramy finansowe UE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14 </a:t>
            </a:r>
            <a:r>
              <a:rPr lang="en-US" sz="2200" dirty="0" err="1" smtClean="0"/>
              <a:t>czerwca</a:t>
            </a:r>
            <a:r>
              <a:rPr lang="en-US" sz="2200" dirty="0" smtClean="0"/>
              <a:t> 2021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000" b="0" dirty="0"/>
              <a:t/>
            </a:r>
            <a:br>
              <a:rPr lang="en-US" sz="2000" b="0" dirty="0"/>
            </a:br>
            <a:endParaRPr lang="en-US" sz="24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1774088" y="6309320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F5494"/>
                </a:solidFill>
              </a:rPr>
              <a:t>DG REGIO</a:t>
            </a:r>
          </a:p>
        </p:txBody>
      </p:sp>
    </p:spTree>
    <p:extLst>
      <p:ext uri="{BB962C8B-B14F-4D97-AF65-F5344CB8AC3E}">
        <p14:creationId xmlns:p14="http://schemas.microsoft.com/office/powerpoint/2010/main" val="280095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4680520" cy="2448272"/>
          </a:xfrm>
        </p:spPr>
        <p:txBody>
          <a:bodyPr/>
          <a:lstStyle/>
          <a:p>
            <a:pPr algn="ctr"/>
            <a:r>
              <a:rPr lang="en-GB" sz="3600" dirty="0" err="1" smtClean="0">
                <a:solidFill>
                  <a:srgbClr val="0F5494"/>
                </a:solidFill>
              </a:rPr>
              <a:t>Dzi</a:t>
            </a:r>
            <a:r>
              <a:rPr lang="pl-PL" sz="3600" dirty="0" smtClean="0">
                <a:solidFill>
                  <a:srgbClr val="0F5494"/>
                </a:solidFill>
              </a:rPr>
              <a:t>ę</a:t>
            </a:r>
            <a:r>
              <a:rPr lang="en-GB" sz="3600" dirty="0" err="1" smtClean="0">
                <a:solidFill>
                  <a:srgbClr val="0F5494"/>
                </a:solidFill>
              </a:rPr>
              <a:t>kujemy</a:t>
            </a:r>
            <a:r>
              <a:rPr lang="en-GB" sz="3600" dirty="0" smtClean="0">
                <a:solidFill>
                  <a:srgbClr val="0F5494"/>
                </a:solidFill>
              </a:rPr>
              <a:t>!</a:t>
            </a:r>
            <a:br>
              <a:rPr lang="en-GB" sz="3600" dirty="0" smtClean="0">
                <a:solidFill>
                  <a:srgbClr val="0F5494"/>
                </a:solidFill>
              </a:rPr>
            </a:br>
            <a:r>
              <a:rPr lang="en-GB" sz="3600" dirty="0">
                <a:solidFill>
                  <a:srgbClr val="0F5494"/>
                </a:solidFill>
              </a:rPr>
              <a:t/>
            </a:r>
            <a:br>
              <a:rPr lang="en-GB" sz="3600" dirty="0">
                <a:solidFill>
                  <a:srgbClr val="0F5494"/>
                </a:solidFill>
              </a:rPr>
            </a:br>
            <a:r>
              <a:rPr lang="en-GB" sz="3600" dirty="0" smtClean="0">
                <a:solidFill>
                  <a:srgbClr val="0F5494"/>
                </a:solidFill>
              </a:rPr>
              <a:t/>
            </a:r>
            <a:br>
              <a:rPr lang="en-GB" sz="3600" dirty="0" smtClean="0">
                <a:solidFill>
                  <a:srgbClr val="0F5494"/>
                </a:solidFill>
              </a:rPr>
            </a:br>
            <a:r>
              <a:rPr lang="en-GB" sz="3600" dirty="0" smtClean="0">
                <a:solidFill>
                  <a:srgbClr val="0F5494"/>
                </a:solidFill>
              </a:rPr>
              <a:t/>
            </a:r>
            <a:br>
              <a:rPr lang="en-GB" sz="3600" dirty="0" smtClean="0">
                <a:solidFill>
                  <a:srgbClr val="0F5494"/>
                </a:solidFill>
              </a:rPr>
            </a:br>
            <a:r>
              <a:rPr lang="en-GB" sz="900" dirty="0" smtClean="0">
                <a:solidFill>
                  <a:srgbClr val="0F5494"/>
                </a:solidFill>
              </a:rPr>
              <a:t/>
            </a:r>
            <a:br>
              <a:rPr lang="en-GB" sz="900" dirty="0" smtClean="0">
                <a:solidFill>
                  <a:srgbClr val="0F5494"/>
                </a:solidFill>
              </a:rPr>
            </a:br>
            <a:r>
              <a:rPr lang="en-GB" sz="900" dirty="0" smtClean="0">
                <a:solidFill>
                  <a:srgbClr val="0F5494"/>
                </a:solidFill>
              </a:rPr>
              <a:t/>
            </a:r>
            <a:br>
              <a:rPr lang="en-GB" sz="900" dirty="0" smtClean="0">
                <a:solidFill>
                  <a:srgbClr val="0F5494"/>
                </a:solidFill>
              </a:rPr>
            </a:br>
            <a:r>
              <a:rPr lang="en-GB" sz="900" dirty="0">
                <a:solidFill>
                  <a:srgbClr val="0F5494"/>
                </a:solidFill>
              </a:rPr>
              <a:t/>
            </a:r>
            <a:br>
              <a:rPr lang="en-GB" sz="900" dirty="0">
                <a:solidFill>
                  <a:srgbClr val="0F5494"/>
                </a:solidFill>
              </a:rPr>
            </a:b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262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67062"/>
            <a:ext cx="8229600" cy="936625"/>
          </a:xfrm>
        </p:spPr>
        <p:txBody>
          <a:bodyPr/>
          <a:lstStyle/>
          <a:p>
            <a:pPr algn="ctr"/>
            <a:r>
              <a:rPr lang="en-GB" sz="3600" dirty="0" err="1" smtClean="0">
                <a:solidFill>
                  <a:srgbClr val="FFC000"/>
                </a:solidFill>
              </a:rPr>
              <a:t>Cyfrowa</a:t>
            </a:r>
            <a:r>
              <a:rPr lang="en-GB" sz="3600" dirty="0" smtClean="0">
                <a:solidFill>
                  <a:srgbClr val="FFC000"/>
                </a:solidFill>
              </a:rPr>
              <a:t> </a:t>
            </a:r>
            <a:r>
              <a:rPr lang="en-GB" sz="3600" dirty="0" err="1" smtClean="0">
                <a:solidFill>
                  <a:srgbClr val="FFC000"/>
                </a:solidFill>
              </a:rPr>
              <a:t>dekada</a:t>
            </a:r>
            <a:r>
              <a:rPr lang="en-GB" sz="3600" dirty="0" smtClean="0">
                <a:solidFill>
                  <a:srgbClr val="FFC000"/>
                </a:solidFill>
              </a:rPr>
              <a:t> </a:t>
            </a:r>
            <a:r>
              <a:rPr lang="pl-PL" sz="3600" dirty="0" err="1">
                <a:solidFill>
                  <a:srgbClr val="FFC000"/>
                </a:solidFill>
              </a:rPr>
              <a:t>E</a:t>
            </a:r>
            <a:r>
              <a:rPr lang="en-GB" sz="3600" dirty="0" err="1" smtClean="0">
                <a:solidFill>
                  <a:srgbClr val="FFC000"/>
                </a:solidFill>
              </a:rPr>
              <a:t>uropy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52527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200" i="0" dirty="0" err="1" smtClean="0">
                <a:solidFill>
                  <a:srgbClr val="0F5494"/>
                </a:solidFill>
              </a:rPr>
              <a:t>Komunikat</a:t>
            </a:r>
            <a:r>
              <a:rPr lang="en-GB" sz="2200" i="0" dirty="0" smtClean="0">
                <a:solidFill>
                  <a:srgbClr val="0F5494"/>
                </a:solidFill>
              </a:rPr>
              <a:t> </a:t>
            </a:r>
            <a:r>
              <a:rPr lang="en-GB" sz="2200" b="1" i="0" dirty="0" smtClean="0">
                <a:solidFill>
                  <a:srgbClr val="0F5494"/>
                </a:solidFill>
              </a:rPr>
              <a:t>C</a:t>
            </a:r>
            <a:r>
              <a:rPr lang="pl-PL" sz="2200" b="1" i="0" dirty="0" err="1" smtClean="0">
                <a:solidFill>
                  <a:srgbClr val="0F5494"/>
                </a:solidFill>
              </a:rPr>
              <a:t>yfrowy</a:t>
            </a:r>
            <a:r>
              <a:rPr lang="pl-PL" sz="2200" b="1" i="0" dirty="0" smtClean="0">
                <a:solidFill>
                  <a:srgbClr val="0F5494"/>
                </a:solidFill>
              </a:rPr>
              <a:t> kompas</a:t>
            </a:r>
            <a:r>
              <a:rPr lang="en-GB" sz="2200" b="1" i="0" dirty="0" smtClean="0">
                <a:solidFill>
                  <a:srgbClr val="0F5494"/>
                </a:solidFill>
              </a:rPr>
              <a:t> 2030</a:t>
            </a:r>
            <a:r>
              <a:rPr lang="en-GB" sz="2200" i="0" dirty="0" smtClean="0">
                <a:solidFill>
                  <a:srgbClr val="0F5494"/>
                </a:solidFill>
              </a:rPr>
              <a:t>: </a:t>
            </a:r>
            <a:r>
              <a:rPr lang="pl-PL" sz="2200" i="0" dirty="0" smtClean="0">
                <a:solidFill>
                  <a:srgbClr val="0F5494"/>
                </a:solidFill>
              </a:rPr>
              <a:t>ambicje </a:t>
            </a:r>
            <a:r>
              <a:rPr lang="pl-PL" sz="2200" i="0" dirty="0">
                <a:solidFill>
                  <a:srgbClr val="0F5494"/>
                </a:solidFill>
              </a:rPr>
              <a:t>cyfrowe UE </a:t>
            </a:r>
            <a:endParaRPr lang="en-GB" sz="2200" i="0" dirty="0">
              <a:solidFill>
                <a:srgbClr val="0F5494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200" b="1" i="0" dirty="0" smtClean="0">
              <a:solidFill>
                <a:srgbClr val="0F5494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200" b="1" i="0" dirty="0" err="1" smtClean="0">
                <a:solidFill>
                  <a:srgbClr val="0F5494"/>
                </a:solidFill>
              </a:rPr>
              <a:t>Tranformacja</a:t>
            </a:r>
            <a:r>
              <a:rPr lang="en-GB" sz="2200" b="1" i="0" dirty="0" smtClean="0">
                <a:solidFill>
                  <a:srgbClr val="0F5494"/>
                </a:solidFill>
              </a:rPr>
              <a:t> </a:t>
            </a:r>
            <a:r>
              <a:rPr lang="en-GB" sz="2200" b="1" i="0" dirty="0" err="1" smtClean="0">
                <a:solidFill>
                  <a:srgbClr val="0F5494"/>
                </a:solidFill>
              </a:rPr>
              <a:t>cyfrowa</a:t>
            </a:r>
            <a:r>
              <a:rPr lang="en-GB" sz="2200" b="1" i="0" dirty="0">
                <a:solidFill>
                  <a:srgbClr val="0F5494"/>
                </a:solidFill>
              </a:rPr>
              <a:t> </a:t>
            </a:r>
            <a:r>
              <a:rPr lang="en-GB" sz="2200" i="0" dirty="0" smtClean="0">
                <a:solidFill>
                  <a:srgbClr val="0F5494"/>
                </a:solidFill>
              </a:rPr>
              <a:t>ma </a:t>
            </a:r>
            <a:r>
              <a:rPr lang="en-GB" sz="2200" i="0" dirty="0" err="1" smtClean="0">
                <a:solidFill>
                  <a:srgbClr val="0F5494"/>
                </a:solidFill>
              </a:rPr>
              <a:t>kluczowe</a:t>
            </a:r>
            <a:r>
              <a:rPr lang="en-GB" sz="2200" i="0" dirty="0" smtClean="0">
                <a:solidFill>
                  <a:srgbClr val="0F5494"/>
                </a:solidFill>
              </a:rPr>
              <a:t> </a:t>
            </a:r>
            <a:r>
              <a:rPr lang="en-GB" sz="2200" i="0" dirty="0" err="1" smtClean="0">
                <a:solidFill>
                  <a:srgbClr val="0F5494"/>
                </a:solidFill>
              </a:rPr>
              <a:t>znaczenie</a:t>
            </a:r>
            <a:r>
              <a:rPr lang="en-GB" sz="2200" i="0" dirty="0" smtClean="0">
                <a:solidFill>
                  <a:srgbClr val="0F5494"/>
                </a:solidFill>
              </a:rPr>
              <a:t> </a:t>
            </a:r>
            <a:r>
              <a:rPr lang="en-GB" sz="2200" i="0" dirty="0" err="1" smtClean="0">
                <a:solidFill>
                  <a:srgbClr val="0F5494"/>
                </a:solidFill>
              </a:rPr>
              <a:t>dla</a:t>
            </a:r>
            <a:r>
              <a:rPr lang="en-GB" sz="2200" i="0" dirty="0">
                <a:solidFill>
                  <a:srgbClr val="0F5494"/>
                </a:solidFill>
              </a:rPr>
              <a:t> </a:t>
            </a:r>
            <a:r>
              <a:rPr lang="en-GB" sz="2200" i="0" dirty="0" err="1">
                <a:solidFill>
                  <a:srgbClr val="0F5494"/>
                </a:solidFill>
              </a:rPr>
              <a:t>przejścia</a:t>
            </a:r>
            <a:r>
              <a:rPr lang="en-GB" sz="2200" i="0" dirty="0">
                <a:solidFill>
                  <a:srgbClr val="0F5494"/>
                </a:solidFill>
              </a:rPr>
              <a:t> </a:t>
            </a:r>
            <a:r>
              <a:rPr lang="en-GB" sz="2200" i="0" dirty="0" err="1" smtClean="0">
                <a:solidFill>
                  <a:srgbClr val="0F5494"/>
                </a:solidFill>
              </a:rPr>
              <a:t>na</a:t>
            </a:r>
            <a:r>
              <a:rPr lang="en-GB" sz="2200" i="0" dirty="0">
                <a:solidFill>
                  <a:srgbClr val="0F5494"/>
                </a:solidFill>
              </a:rPr>
              <a:t> </a:t>
            </a:r>
            <a:r>
              <a:rPr lang="en-GB" sz="2200" i="0" dirty="0" err="1">
                <a:solidFill>
                  <a:srgbClr val="0F5494"/>
                </a:solidFill>
              </a:rPr>
              <a:t>neutralną</a:t>
            </a:r>
            <a:r>
              <a:rPr lang="en-GB" sz="2200" i="0" dirty="0">
                <a:solidFill>
                  <a:srgbClr val="0F5494"/>
                </a:solidFill>
              </a:rPr>
              <a:t> </a:t>
            </a:r>
            <a:r>
              <a:rPr lang="en-GB" sz="2200" i="0" dirty="0" err="1" smtClean="0">
                <a:solidFill>
                  <a:srgbClr val="0F5494"/>
                </a:solidFill>
              </a:rPr>
              <a:t>dla</a:t>
            </a:r>
            <a:r>
              <a:rPr lang="en-GB" sz="2200" i="0" dirty="0" smtClean="0">
                <a:solidFill>
                  <a:srgbClr val="0F5494"/>
                </a:solidFill>
              </a:rPr>
              <a:t> </a:t>
            </a:r>
            <a:r>
              <a:rPr lang="en-GB" sz="2200" i="0" dirty="0" err="1" smtClean="0">
                <a:solidFill>
                  <a:srgbClr val="0F5494"/>
                </a:solidFill>
              </a:rPr>
              <a:t>klimatu</a:t>
            </a:r>
            <a:r>
              <a:rPr lang="en-GB" sz="2200" i="0" dirty="0">
                <a:solidFill>
                  <a:srgbClr val="0F5494"/>
                </a:solidFill>
              </a:rPr>
              <a:t>, </a:t>
            </a:r>
            <a:r>
              <a:rPr lang="en-GB" sz="2200" i="0" dirty="0" err="1">
                <a:solidFill>
                  <a:srgbClr val="0F5494"/>
                </a:solidFill>
              </a:rPr>
              <a:t>odporną</a:t>
            </a:r>
            <a:r>
              <a:rPr lang="en-GB" sz="2200" i="0" dirty="0">
                <a:solidFill>
                  <a:srgbClr val="0F5494"/>
                </a:solidFill>
              </a:rPr>
              <a:t> </a:t>
            </a:r>
            <a:r>
              <a:rPr lang="en-GB" sz="2200" i="0" dirty="0" err="1">
                <a:solidFill>
                  <a:srgbClr val="0F5494"/>
                </a:solidFill>
              </a:rPr>
              <a:t>gospodarkę</a:t>
            </a:r>
            <a:r>
              <a:rPr lang="en-GB" sz="2200" i="0" dirty="0">
                <a:solidFill>
                  <a:srgbClr val="0F5494"/>
                </a:solidFill>
              </a:rPr>
              <a:t> </a:t>
            </a:r>
            <a:r>
              <a:rPr lang="en-GB" sz="2200" i="0" dirty="0" smtClean="0">
                <a:solidFill>
                  <a:srgbClr val="0F5494"/>
                </a:solidFill>
              </a:rPr>
              <a:t>o </a:t>
            </a:r>
            <a:r>
              <a:rPr lang="en-GB" sz="2200" i="0" dirty="0" err="1" smtClean="0">
                <a:solidFill>
                  <a:srgbClr val="0F5494"/>
                </a:solidFill>
              </a:rPr>
              <a:t>obiegu</a:t>
            </a:r>
            <a:r>
              <a:rPr lang="en-GB" sz="2200" i="0" dirty="0">
                <a:solidFill>
                  <a:srgbClr val="0F5494"/>
                </a:solidFill>
              </a:rPr>
              <a:t> </a:t>
            </a:r>
            <a:r>
              <a:rPr lang="en-GB" sz="2200" i="0" dirty="0" err="1">
                <a:solidFill>
                  <a:srgbClr val="0F5494"/>
                </a:solidFill>
              </a:rPr>
              <a:t>zamkniętym</a:t>
            </a:r>
            <a:r>
              <a:rPr lang="en-GB" sz="2200" i="0" dirty="0">
                <a:solidFill>
                  <a:srgbClr val="0F5494"/>
                </a:solidFill>
              </a:rPr>
              <a:t> </a:t>
            </a:r>
            <a:endParaRPr lang="en-GB" sz="2200" i="0" dirty="0" smtClean="0">
              <a:solidFill>
                <a:srgbClr val="0F5494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200" b="1" i="0" dirty="0" smtClean="0">
              <a:solidFill>
                <a:srgbClr val="0F5494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200" b="1" i="0" dirty="0" err="1" smtClean="0">
                <a:solidFill>
                  <a:srgbClr val="0F5494"/>
                </a:solidFill>
              </a:rPr>
              <a:t>Inteligentne</a:t>
            </a:r>
            <a:r>
              <a:rPr lang="en-GB" sz="2200" b="1" i="0" dirty="0" smtClean="0">
                <a:solidFill>
                  <a:srgbClr val="0F5494"/>
                </a:solidFill>
              </a:rPr>
              <a:t> </a:t>
            </a:r>
            <a:r>
              <a:rPr lang="en-GB" sz="2200" b="1" i="0" dirty="0" err="1" smtClean="0">
                <a:solidFill>
                  <a:srgbClr val="0F5494"/>
                </a:solidFill>
              </a:rPr>
              <a:t>miasta</a:t>
            </a:r>
            <a:r>
              <a:rPr lang="en-GB" sz="2200" b="1" i="0" dirty="0" smtClean="0">
                <a:solidFill>
                  <a:srgbClr val="0F5494"/>
                </a:solidFill>
              </a:rPr>
              <a:t> </a:t>
            </a:r>
            <a:r>
              <a:rPr lang="en-GB" sz="2200" i="0" dirty="0">
                <a:solidFill>
                  <a:srgbClr val="0F5494"/>
                </a:solidFill>
              </a:rPr>
              <a:t>– </a:t>
            </a:r>
            <a:r>
              <a:rPr lang="en-GB" sz="2200" i="0" dirty="0" err="1">
                <a:solidFill>
                  <a:srgbClr val="0F5494"/>
                </a:solidFill>
              </a:rPr>
              <a:t>użycie</a:t>
            </a:r>
            <a:r>
              <a:rPr lang="en-GB" sz="2200" i="0" dirty="0">
                <a:solidFill>
                  <a:srgbClr val="0F5494"/>
                </a:solidFill>
              </a:rPr>
              <a:t> </a:t>
            </a:r>
            <a:r>
              <a:rPr lang="en-GB" sz="2200" i="0" kern="1200" dirty="0" smtClean="0">
                <a:solidFill>
                  <a:srgbClr val="0F5494"/>
                </a:solidFill>
              </a:rPr>
              <a:t>TIK </a:t>
            </a:r>
            <a:r>
              <a:rPr lang="en-GB" sz="2200" i="0" kern="1200" dirty="0">
                <a:solidFill>
                  <a:srgbClr val="0F5494"/>
                </a:solidFill>
              </a:rPr>
              <a:t>aby </a:t>
            </a:r>
            <a:r>
              <a:rPr lang="en-GB" sz="2200" i="0" kern="1200" dirty="0" err="1">
                <a:solidFill>
                  <a:srgbClr val="0F5494"/>
                </a:solidFill>
              </a:rPr>
              <a:t>zbudować</a:t>
            </a:r>
            <a:r>
              <a:rPr lang="en-GB" sz="2200" i="0" kern="1200" dirty="0">
                <a:solidFill>
                  <a:srgbClr val="0F5494"/>
                </a:solidFill>
              </a:rPr>
              <a:t>:</a:t>
            </a:r>
            <a:endParaRPr lang="en-GB" sz="2200" i="0" kern="1200" dirty="0" smtClean="0">
              <a:solidFill>
                <a:srgbClr val="0F5494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b="0" kern="1200" dirty="0" smtClean="0">
                <a:solidFill>
                  <a:srgbClr val="0F5494"/>
                </a:solidFill>
              </a:rPr>
              <a:t>inteligentniejsze </a:t>
            </a:r>
            <a:r>
              <a:rPr lang="pl-PL" b="0" kern="1200" dirty="0">
                <a:solidFill>
                  <a:srgbClr val="0F5494"/>
                </a:solidFill>
              </a:rPr>
              <a:t>sieci transportowe i </a:t>
            </a:r>
            <a:r>
              <a:rPr lang="pl-PL" b="0" kern="1200" dirty="0" smtClean="0">
                <a:solidFill>
                  <a:srgbClr val="0F5494"/>
                </a:solidFill>
              </a:rPr>
              <a:t>energetyczne</a:t>
            </a:r>
            <a:r>
              <a:rPr lang="en-GB" b="0" kern="1200" dirty="0" smtClean="0">
                <a:solidFill>
                  <a:srgbClr val="0F5494"/>
                </a:solidFill>
              </a:rPr>
              <a:t>;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b="0" kern="1200" dirty="0">
                <a:solidFill>
                  <a:srgbClr val="0F5494"/>
                </a:solidFill>
              </a:rPr>
              <a:t>zmodernizowane systemy zaopatrzenia w wodę i utylizacji </a:t>
            </a:r>
            <a:r>
              <a:rPr lang="pl-PL" b="0" kern="1200" dirty="0" smtClean="0">
                <a:solidFill>
                  <a:srgbClr val="0F5494"/>
                </a:solidFill>
              </a:rPr>
              <a:t>odpadów</a:t>
            </a:r>
            <a:r>
              <a:rPr lang="en-GB" b="0" kern="1200" dirty="0" smtClean="0">
                <a:solidFill>
                  <a:srgbClr val="0F5494"/>
                </a:solidFill>
              </a:rPr>
              <a:t>;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b="0" kern="1200" dirty="0">
                <a:solidFill>
                  <a:srgbClr val="0F5494"/>
                </a:solidFill>
              </a:rPr>
              <a:t>bardziej wydajne sposoby oświetlania i ogrzewania </a:t>
            </a:r>
            <a:r>
              <a:rPr lang="pl-PL" b="0" kern="1200" dirty="0" smtClean="0">
                <a:solidFill>
                  <a:srgbClr val="0F5494"/>
                </a:solidFill>
              </a:rPr>
              <a:t>budynków</a:t>
            </a:r>
            <a:r>
              <a:rPr lang="en-GB" b="0" kern="1200" dirty="0" smtClean="0">
                <a:solidFill>
                  <a:srgbClr val="0F5494"/>
                </a:solidFill>
              </a:rPr>
              <a:t>;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b="0" kern="1200" dirty="0">
                <a:solidFill>
                  <a:srgbClr val="0F5494"/>
                </a:solidFill>
              </a:rPr>
              <a:t>bardziej interaktywną i elastyczną administrację </a:t>
            </a:r>
            <a:r>
              <a:rPr lang="pl-PL" b="0" kern="1200" dirty="0" smtClean="0">
                <a:solidFill>
                  <a:srgbClr val="0F5494"/>
                </a:solidFill>
              </a:rPr>
              <a:t>miejską</a:t>
            </a:r>
            <a:r>
              <a:rPr lang="en-GB" b="0" kern="1200" dirty="0" smtClean="0">
                <a:solidFill>
                  <a:srgbClr val="0F5494"/>
                </a:solidFill>
              </a:rPr>
              <a:t>.</a:t>
            </a:r>
            <a:endParaRPr lang="en-GB" b="0" i="0" dirty="0" smtClean="0">
              <a:solidFill>
                <a:srgbClr val="0F5494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2"/>
              </a:solidFill>
            </a:endParaRPr>
          </a:p>
          <a:p>
            <a:pPr lvl="1"/>
            <a:endParaRPr lang="fr-BE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fr-BE" dirty="0" smtClean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7062"/>
            <a:ext cx="8517632" cy="936625"/>
          </a:xfrm>
        </p:spPr>
        <p:txBody>
          <a:bodyPr/>
          <a:lstStyle/>
          <a:p>
            <a:pPr algn="just"/>
            <a:r>
              <a:rPr lang="en-GB" sz="3400" dirty="0" err="1">
                <a:solidFill>
                  <a:srgbClr val="FFC000"/>
                </a:solidFill>
              </a:rPr>
              <a:t>Inteligentne</a:t>
            </a:r>
            <a:r>
              <a:rPr lang="en-GB" sz="3400" dirty="0">
                <a:solidFill>
                  <a:srgbClr val="FFC000"/>
                </a:solidFill>
              </a:rPr>
              <a:t> </a:t>
            </a:r>
            <a:r>
              <a:rPr lang="en-GB" sz="3400" dirty="0" err="1">
                <a:solidFill>
                  <a:srgbClr val="FFC000"/>
                </a:solidFill>
              </a:rPr>
              <a:t>miasto</a:t>
            </a:r>
            <a:r>
              <a:rPr lang="en-GB" sz="3400" dirty="0">
                <a:solidFill>
                  <a:srgbClr val="FFC000"/>
                </a:solidFill>
              </a:rPr>
              <a:t> – od </a:t>
            </a:r>
            <a:r>
              <a:rPr lang="en-GB" sz="3400" dirty="0" err="1">
                <a:solidFill>
                  <a:srgbClr val="FFC000"/>
                </a:solidFill>
              </a:rPr>
              <a:t>czego</a:t>
            </a:r>
            <a:r>
              <a:rPr lang="en-GB" sz="3400" dirty="0">
                <a:solidFill>
                  <a:srgbClr val="FFC000"/>
                </a:solidFill>
              </a:rPr>
              <a:t> </a:t>
            </a:r>
            <a:r>
              <a:rPr lang="en-GB" sz="3400" dirty="0" err="1">
                <a:solidFill>
                  <a:srgbClr val="FFC000"/>
                </a:solidFill>
              </a:rPr>
              <a:t>zacząć</a:t>
            </a:r>
            <a:r>
              <a:rPr lang="en-GB" sz="3400" dirty="0">
                <a:solidFill>
                  <a:srgbClr val="FFC000"/>
                </a:solidFill>
              </a:rPr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0101" y="1196752"/>
            <a:ext cx="8157592" cy="4752528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200" i="0" dirty="0" smtClean="0">
              <a:solidFill>
                <a:srgbClr val="0F5494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200" b="1" i="0" dirty="0" err="1">
                <a:solidFill>
                  <a:srgbClr val="0F5494"/>
                </a:solidFill>
              </a:rPr>
              <a:t>Dołączenie</a:t>
            </a:r>
            <a:r>
              <a:rPr lang="en-GB" sz="2200" b="1" i="0" dirty="0">
                <a:solidFill>
                  <a:srgbClr val="0F5494"/>
                </a:solidFill>
              </a:rPr>
              <a:t> </a:t>
            </a:r>
            <a:r>
              <a:rPr lang="en-GB" sz="2200" b="1" i="0" dirty="0" smtClean="0">
                <a:solidFill>
                  <a:srgbClr val="0F5494"/>
                </a:solidFill>
              </a:rPr>
              <a:t>do </a:t>
            </a:r>
            <a:r>
              <a:rPr lang="en-GB" sz="2200" b="1" i="0" dirty="0" err="1" smtClean="0">
                <a:solidFill>
                  <a:srgbClr val="0F5494"/>
                </a:solidFill>
              </a:rPr>
              <a:t>ruchu</a:t>
            </a:r>
            <a:r>
              <a:rPr lang="en-GB" sz="2200" b="1" i="0" dirty="0" smtClean="0">
                <a:solidFill>
                  <a:srgbClr val="0F5494"/>
                </a:solidFill>
              </a:rPr>
              <a:t> Living-in.EU: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GB" sz="2200" b="1" i="0" dirty="0">
                <a:solidFill>
                  <a:srgbClr val="0F5494"/>
                </a:solidFill>
              </a:rPr>
              <a:t> </a:t>
            </a:r>
            <a:r>
              <a:rPr lang="en-GB" sz="2200" b="1" i="0" dirty="0" smtClean="0">
                <a:solidFill>
                  <a:srgbClr val="0F5494"/>
                </a:solidFill>
              </a:rPr>
              <a:t>    </a:t>
            </a:r>
            <a:r>
              <a:rPr lang="en-GB" sz="2200" i="0" dirty="0" err="1" smtClean="0">
                <a:solidFill>
                  <a:srgbClr val="0F5494"/>
                </a:solidFill>
              </a:rPr>
              <a:t>inspiracja</a:t>
            </a:r>
            <a:r>
              <a:rPr lang="en-GB" sz="2200" i="0" dirty="0" smtClean="0">
                <a:solidFill>
                  <a:srgbClr val="0F5494"/>
                </a:solidFill>
              </a:rPr>
              <a:t>, </a:t>
            </a:r>
            <a:r>
              <a:rPr lang="en-GB" sz="2200" i="0" dirty="0" err="1" smtClean="0">
                <a:solidFill>
                  <a:srgbClr val="0F5494"/>
                </a:solidFill>
              </a:rPr>
              <a:t>wizja</a:t>
            </a:r>
            <a:r>
              <a:rPr lang="en-GB" sz="2200" i="0" dirty="0" smtClean="0">
                <a:solidFill>
                  <a:srgbClr val="0F5494"/>
                </a:solidFill>
              </a:rPr>
              <a:t> </a:t>
            </a:r>
            <a:r>
              <a:rPr lang="en-GB" sz="2200" i="0" dirty="0" err="1" smtClean="0">
                <a:solidFill>
                  <a:srgbClr val="0F5494"/>
                </a:solidFill>
              </a:rPr>
              <a:t>i</a:t>
            </a:r>
            <a:r>
              <a:rPr lang="en-GB" sz="2200" i="0" dirty="0" smtClean="0">
                <a:solidFill>
                  <a:srgbClr val="0F5494"/>
                </a:solidFill>
              </a:rPr>
              <a:t> </a:t>
            </a:r>
            <a:r>
              <a:rPr lang="en-GB" sz="2200" i="0" dirty="0" err="1" smtClean="0">
                <a:solidFill>
                  <a:srgbClr val="0F5494"/>
                </a:solidFill>
              </a:rPr>
              <a:t>wiedza</a:t>
            </a:r>
            <a:endParaRPr lang="en-GB" sz="2200" b="1" i="0" dirty="0" smtClean="0">
              <a:solidFill>
                <a:srgbClr val="0F5494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200" b="1" i="0" dirty="0" smtClean="0">
              <a:solidFill>
                <a:srgbClr val="0F5494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200" b="1" i="0" dirty="0" err="1" smtClean="0">
                <a:solidFill>
                  <a:srgbClr val="0F5494"/>
                </a:solidFill>
              </a:rPr>
              <a:t>Stworzenie</a:t>
            </a:r>
            <a:r>
              <a:rPr lang="en-GB" sz="2200" b="1" i="0" dirty="0" smtClean="0">
                <a:solidFill>
                  <a:srgbClr val="0F5494"/>
                </a:solidFill>
              </a:rPr>
              <a:t> </a:t>
            </a:r>
            <a:r>
              <a:rPr lang="en-GB" sz="2200" b="1" i="0" dirty="0" err="1" smtClean="0">
                <a:solidFill>
                  <a:srgbClr val="0F5494"/>
                </a:solidFill>
              </a:rPr>
              <a:t>lokalnej</a:t>
            </a:r>
            <a:r>
              <a:rPr lang="en-GB" sz="2200" b="1" i="0" dirty="0" smtClean="0">
                <a:solidFill>
                  <a:srgbClr val="0F5494"/>
                </a:solidFill>
              </a:rPr>
              <a:t> </a:t>
            </a:r>
            <a:r>
              <a:rPr lang="en-GB" sz="2200" b="1" i="0" dirty="0" err="1" smtClean="0">
                <a:solidFill>
                  <a:srgbClr val="0F5494"/>
                </a:solidFill>
              </a:rPr>
              <a:t>platformy</a:t>
            </a:r>
            <a:r>
              <a:rPr lang="en-GB" sz="2200" b="1" i="0" dirty="0" smtClean="0">
                <a:solidFill>
                  <a:srgbClr val="0F5494"/>
                </a:solidFill>
              </a:rPr>
              <a:t> </a:t>
            </a:r>
            <a:r>
              <a:rPr lang="en-GB" sz="2200" b="1" i="0" dirty="0" err="1" smtClean="0">
                <a:solidFill>
                  <a:srgbClr val="0F5494"/>
                </a:solidFill>
              </a:rPr>
              <a:t>cyfrowej</a:t>
            </a:r>
            <a:r>
              <a:rPr lang="en-GB" sz="2200" b="1" i="0" dirty="0" smtClean="0">
                <a:solidFill>
                  <a:srgbClr val="0F5494"/>
                </a:solidFill>
              </a:rPr>
              <a:t>: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b="0" dirty="0" err="1" smtClean="0">
                <a:solidFill>
                  <a:srgbClr val="0F5494"/>
                </a:solidFill>
              </a:rPr>
              <a:t>Wykorzystuj</a:t>
            </a:r>
            <a:r>
              <a:rPr lang="pl-PL" b="0" dirty="0">
                <a:solidFill>
                  <a:srgbClr val="0F5494"/>
                </a:solidFill>
              </a:rPr>
              <a:t>ą</a:t>
            </a:r>
            <a:r>
              <a:rPr lang="en-GB" b="0" dirty="0" err="1" smtClean="0">
                <a:solidFill>
                  <a:srgbClr val="0F5494"/>
                </a:solidFill>
              </a:rPr>
              <a:t>cej</a:t>
            </a:r>
            <a:r>
              <a:rPr lang="en-GB" b="0" dirty="0" smtClean="0">
                <a:solidFill>
                  <a:srgbClr val="0F5494"/>
                </a:solidFill>
              </a:rPr>
              <a:t> </a:t>
            </a:r>
            <a:r>
              <a:rPr lang="en-GB" b="0" dirty="0" err="1" smtClean="0">
                <a:solidFill>
                  <a:srgbClr val="0F5494"/>
                </a:solidFill>
              </a:rPr>
              <a:t>lokalne</a:t>
            </a:r>
            <a:r>
              <a:rPr lang="en-GB" b="0" dirty="0" smtClean="0">
                <a:solidFill>
                  <a:srgbClr val="0F5494"/>
                </a:solidFill>
              </a:rPr>
              <a:t> </a:t>
            </a:r>
            <a:r>
              <a:rPr lang="en-GB" b="0" dirty="0" err="1" smtClean="0">
                <a:solidFill>
                  <a:srgbClr val="0F5494"/>
                </a:solidFill>
              </a:rPr>
              <a:t>dane</a:t>
            </a:r>
            <a:r>
              <a:rPr lang="en-GB" b="0" dirty="0" smtClean="0">
                <a:solidFill>
                  <a:srgbClr val="0F5494"/>
                </a:solidFill>
              </a:rPr>
              <a:t>;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b="0" dirty="0" err="1" smtClean="0">
                <a:solidFill>
                  <a:srgbClr val="0F5494"/>
                </a:solidFill>
              </a:rPr>
              <a:t>Interoperacyjnej</a:t>
            </a:r>
            <a:r>
              <a:rPr lang="en-GB" b="0" dirty="0" smtClean="0">
                <a:solidFill>
                  <a:srgbClr val="0F5494"/>
                </a:solidFill>
              </a:rPr>
              <a:t> </a:t>
            </a:r>
            <a:r>
              <a:rPr lang="en-GB" b="0" dirty="0" err="1" smtClean="0">
                <a:solidFill>
                  <a:srgbClr val="0F5494"/>
                </a:solidFill>
              </a:rPr>
              <a:t>oraz</a:t>
            </a:r>
            <a:r>
              <a:rPr lang="en-GB" b="0" dirty="0">
                <a:solidFill>
                  <a:srgbClr val="0F5494"/>
                </a:solidFill>
              </a:rPr>
              <a:t> </a:t>
            </a:r>
            <a:r>
              <a:rPr lang="en-GB" b="0" dirty="0" err="1">
                <a:solidFill>
                  <a:srgbClr val="0F5494"/>
                </a:solidFill>
              </a:rPr>
              <a:t>posługuj</a:t>
            </a:r>
            <a:r>
              <a:rPr lang="pl-PL" b="0" dirty="0">
                <a:solidFill>
                  <a:srgbClr val="0F5494"/>
                </a:solidFill>
              </a:rPr>
              <a:t>ą</a:t>
            </a:r>
            <a:r>
              <a:rPr lang="en-GB" b="0" dirty="0" err="1" smtClean="0">
                <a:solidFill>
                  <a:srgbClr val="0F5494"/>
                </a:solidFill>
              </a:rPr>
              <a:t>cej</a:t>
            </a:r>
            <a:r>
              <a:rPr lang="en-GB" b="0" dirty="0">
                <a:solidFill>
                  <a:srgbClr val="0F5494"/>
                </a:solidFill>
              </a:rPr>
              <a:t> </a:t>
            </a:r>
            <a:r>
              <a:rPr lang="en-GB" b="0" dirty="0" err="1">
                <a:solidFill>
                  <a:srgbClr val="0F5494"/>
                </a:solidFill>
              </a:rPr>
              <a:t>się</a:t>
            </a:r>
            <a:r>
              <a:rPr lang="en-GB" b="0" dirty="0">
                <a:solidFill>
                  <a:srgbClr val="0F5494"/>
                </a:solidFill>
              </a:rPr>
              <a:t> </a:t>
            </a:r>
            <a:r>
              <a:rPr lang="en-GB" b="0" dirty="0" err="1" smtClean="0">
                <a:solidFill>
                  <a:srgbClr val="0F5494"/>
                </a:solidFill>
              </a:rPr>
              <a:t>otwartymi</a:t>
            </a:r>
            <a:r>
              <a:rPr lang="en-GB" b="0" dirty="0" smtClean="0">
                <a:solidFill>
                  <a:srgbClr val="0F5494"/>
                </a:solidFill>
              </a:rPr>
              <a:t> </a:t>
            </a:r>
            <a:r>
              <a:rPr lang="en-GB" b="0" dirty="0" err="1" smtClean="0">
                <a:solidFill>
                  <a:srgbClr val="0F5494"/>
                </a:solidFill>
              </a:rPr>
              <a:t>standardami</a:t>
            </a:r>
            <a:r>
              <a:rPr lang="en-GB" b="0" dirty="0" smtClean="0">
                <a:solidFill>
                  <a:srgbClr val="0F5494"/>
                </a:solidFill>
              </a:rPr>
              <a:t> (Minimal Interoperability </a:t>
            </a:r>
            <a:r>
              <a:rPr lang="en-GB" b="0" dirty="0" err="1" smtClean="0">
                <a:solidFill>
                  <a:srgbClr val="0F5494"/>
                </a:solidFill>
              </a:rPr>
              <a:t>Mechnisms</a:t>
            </a:r>
            <a:r>
              <a:rPr lang="en-GB" b="0" dirty="0" smtClean="0">
                <a:solidFill>
                  <a:srgbClr val="0F5494"/>
                </a:solidFill>
              </a:rPr>
              <a:t>);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b="0" dirty="0" err="1" smtClean="0">
                <a:solidFill>
                  <a:srgbClr val="0F5494"/>
                </a:solidFill>
              </a:rPr>
              <a:t>Zapewniaj</a:t>
            </a:r>
            <a:r>
              <a:rPr lang="pl-PL" b="0" dirty="0">
                <a:solidFill>
                  <a:srgbClr val="0F5494"/>
                </a:solidFill>
              </a:rPr>
              <a:t>ą</a:t>
            </a:r>
            <a:r>
              <a:rPr lang="en-GB" b="0" dirty="0" err="1" smtClean="0">
                <a:solidFill>
                  <a:srgbClr val="0F5494"/>
                </a:solidFill>
              </a:rPr>
              <a:t>cej</a:t>
            </a:r>
            <a:r>
              <a:rPr lang="en-GB" b="0" dirty="0">
                <a:solidFill>
                  <a:srgbClr val="0F5494"/>
                </a:solidFill>
              </a:rPr>
              <a:t> </a:t>
            </a:r>
            <a:r>
              <a:rPr lang="en-GB" b="0" dirty="0" err="1" smtClean="0">
                <a:solidFill>
                  <a:srgbClr val="0F5494"/>
                </a:solidFill>
              </a:rPr>
              <a:t>bezpieczeństwo</a:t>
            </a:r>
            <a:r>
              <a:rPr lang="en-GB" b="0" dirty="0" smtClean="0">
                <a:solidFill>
                  <a:srgbClr val="0F5494"/>
                </a:solidFill>
              </a:rPr>
              <a:t> </a:t>
            </a:r>
            <a:r>
              <a:rPr lang="en-GB" b="0" dirty="0" err="1" smtClean="0">
                <a:solidFill>
                  <a:srgbClr val="0F5494"/>
                </a:solidFill>
              </a:rPr>
              <a:t>i</a:t>
            </a:r>
            <a:r>
              <a:rPr lang="en-GB" b="0" dirty="0">
                <a:solidFill>
                  <a:srgbClr val="0F5494"/>
                </a:solidFill>
              </a:rPr>
              <a:t> </a:t>
            </a:r>
            <a:r>
              <a:rPr lang="en-GB" b="0" dirty="0" err="1">
                <a:solidFill>
                  <a:srgbClr val="0F5494"/>
                </a:solidFill>
              </a:rPr>
              <a:t>prywatność</a:t>
            </a:r>
            <a:r>
              <a:rPr lang="en-GB" b="0" dirty="0">
                <a:solidFill>
                  <a:srgbClr val="0F5494"/>
                </a:solidFill>
              </a:rPr>
              <a:t>.</a:t>
            </a:r>
            <a:endParaRPr lang="en-GB" b="0" dirty="0" smtClean="0">
              <a:solidFill>
                <a:srgbClr val="0F5494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GB" sz="2200" b="1" i="0" dirty="0" smtClean="0">
              <a:solidFill>
                <a:srgbClr val="0F5494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200" b="1" i="0" dirty="0" err="1" smtClean="0">
                <a:solidFill>
                  <a:srgbClr val="0F5494"/>
                </a:solidFill>
              </a:rPr>
              <a:t>Wprowadzenie</a:t>
            </a:r>
            <a:r>
              <a:rPr lang="en-GB" sz="2200" b="1" i="0" dirty="0" smtClean="0">
                <a:solidFill>
                  <a:srgbClr val="0F5494"/>
                </a:solidFill>
              </a:rPr>
              <a:t> </a:t>
            </a:r>
            <a:r>
              <a:rPr lang="en-GB" sz="2200" b="1" i="0" dirty="0" err="1" smtClean="0">
                <a:solidFill>
                  <a:srgbClr val="0F5494"/>
                </a:solidFill>
              </a:rPr>
              <a:t>lepiej</a:t>
            </a:r>
            <a:r>
              <a:rPr lang="en-GB" sz="2200" b="1" i="0" dirty="0" smtClean="0">
                <a:solidFill>
                  <a:srgbClr val="0F5494"/>
                </a:solidFill>
              </a:rPr>
              <a:t> </a:t>
            </a:r>
            <a:r>
              <a:rPr lang="en-GB" sz="2200" b="1" i="0" dirty="0" err="1" smtClean="0">
                <a:solidFill>
                  <a:srgbClr val="0F5494"/>
                </a:solidFill>
              </a:rPr>
              <a:t>zorganizowanych</a:t>
            </a:r>
            <a:r>
              <a:rPr lang="en-GB" sz="2200" b="1" i="0" dirty="0" smtClean="0">
                <a:solidFill>
                  <a:srgbClr val="0F5494"/>
                </a:solidFill>
              </a:rPr>
              <a:t> </a:t>
            </a:r>
            <a:r>
              <a:rPr lang="en-GB" sz="2200" b="1" i="0" dirty="0" err="1" smtClean="0">
                <a:solidFill>
                  <a:srgbClr val="0F5494"/>
                </a:solidFill>
              </a:rPr>
              <a:t>i</a:t>
            </a:r>
            <a:r>
              <a:rPr lang="en-GB" sz="2200" b="1" i="0" dirty="0" smtClean="0">
                <a:solidFill>
                  <a:srgbClr val="0F5494"/>
                </a:solidFill>
              </a:rPr>
              <a:t> </a:t>
            </a:r>
            <a:r>
              <a:rPr lang="en-GB" sz="2200" b="1" i="0" dirty="0" err="1" smtClean="0">
                <a:solidFill>
                  <a:srgbClr val="0F5494"/>
                </a:solidFill>
              </a:rPr>
              <a:t>innowacyjnych</a:t>
            </a:r>
            <a:r>
              <a:rPr lang="en-GB" sz="2200" b="1" i="0" dirty="0">
                <a:solidFill>
                  <a:srgbClr val="0F5494"/>
                </a:solidFill>
              </a:rPr>
              <a:t> </a:t>
            </a:r>
            <a:r>
              <a:rPr lang="en-GB" sz="2200" b="1" i="0" dirty="0" err="1">
                <a:solidFill>
                  <a:srgbClr val="0F5494"/>
                </a:solidFill>
              </a:rPr>
              <a:t>rozwiązań</a:t>
            </a:r>
            <a:r>
              <a:rPr lang="en-GB" sz="2200" b="1" i="0" dirty="0">
                <a:solidFill>
                  <a:srgbClr val="0F5494"/>
                </a:solidFill>
              </a:rPr>
              <a:t> </a:t>
            </a:r>
            <a:r>
              <a:rPr lang="en-GB" sz="2200" b="1" i="0" dirty="0" err="1" smtClean="0">
                <a:solidFill>
                  <a:srgbClr val="0F5494"/>
                </a:solidFill>
              </a:rPr>
              <a:t>cyfrowych</a:t>
            </a:r>
            <a:r>
              <a:rPr lang="en-GB" sz="2200" b="1" i="0" dirty="0" smtClean="0">
                <a:solidFill>
                  <a:srgbClr val="0F5494"/>
                </a:solidFill>
              </a:rPr>
              <a:t> w </a:t>
            </a:r>
            <a:r>
              <a:rPr lang="en-GB" sz="2200" b="1" i="0" dirty="0" err="1" smtClean="0">
                <a:solidFill>
                  <a:srgbClr val="0F5494"/>
                </a:solidFill>
              </a:rPr>
              <a:t>oparciu</a:t>
            </a:r>
            <a:r>
              <a:rPr lang="en-GB" sz="2200" b="1" i="0" dirty="0" smtClean="0">
                <a:solidFill>
                  <a:srgbClr val="0F5494"/>
                </a:solidFill>
              </a:rPr>
              <a:t> o </a:t>
            </a:r>
            <a:r>
              <a:rPr lang="en-GB" sz="2200" b="1" i="0" dirty="0" err="1" smtClean="0">
                <a:solidFill>
                  <a:srgbClr val="0F5494"/>
                </a:solidFill>
              </a:rPr>
              <a:t>potrzeby</a:t>
            </a:r>
            <a:r>
              <a:rPr lang="en-GB" sz="2200" b="1" i="0" dirty="0" smtClean="0">
                <a:solidFill>
                  <a:srgbClr val="0F5494"/>
                </a:solidFill>
              </a:rPr>
              <a:t> </a:t>
            </a:r>
            <a:r>
              <a:rPr lang="en-GB" sz="2200" b="1" i="0" dirty="0" err="1" smtClean="0">
                <a:solidFill>
                  <a:srgbClr val="0F5494"/>
                </a:solidFill>
              </a:rPr>
              <a:t>obywateli</a:t>
            </a:r>
            <a:r>
              <a:rPr lang="en-GB" sz="2200" b="1" i="0" dirty="0" smtClean="0">
                <a:solidFill>
                  <a:srgbClr val="0F5494"/>
                </a:solidFill>
              </a:rPr>
              <a:t>.</a:t>
            </a:r>
            <a:endParaRPr lang="en-GB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2"/>
              </a:solidFill>
            </a:endParaRPr>
          </a:p>
          <a:p>
            <a:pPr lvl="1"/>
            <a:endParaRPr lang="fr-BE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fr-BE" dirty="0" smtClean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</p:txBody>
      </p:sp>
      <p:grpSp>
        <p:nvGrpSpPr>
          <p:cNvPr id="4" name="Schermafbeelding 2020-09-30 om 21.17.23.png"/>
          <p:cNvGrpSpPr/>
          <p:nvPr/>
        </p:nvGrpSpPr>
        <p:grpSpPr>
          <a:xfrm>
            <a:off x="5953745" y="1557313"/>
            <a:ext cx="2743399" cy="576064"/>
            <a:chOff x="177800" y="787751"/>
            <a:chExt cx="13969999" cy="2488623"/>
          </a:xfrm>
        </p:grpSpPr>
        <p:pic>
          <p:nvPicPr>
            <p:cNvPr id="6" name="Schermafbeelding 2020-09-30 om 21.17.23.png" descr="Schermafbeelding 2020-09-30 om 21.17.23.png"/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t="8001" b="66489"/>
            <a:stretch/>
          </p:blipFill>
          <p:spPr>
            <a:xfrm>
              <a:off x="177800" y="869292"/>
              <a:ext cx="13969999" cy="24070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Schermafbeelding 2020-09-30 om 21.17.23.png" descr="Schermafbeelding 2020-09-30 om 21.17.23.png"/>
            <p:cNvPicPr>
              <a:picLocks/>
            </p:cNvPicPr>
            <p:nvPr/>
          </p:nvPicPr>
          <p:blipFill rotWithShape="1">
            <a:blip r:embed="rId4">
              <a:extLst/>
            </a:blip>
            <a:srcRect l="16293" t="7962" r="15799" b="67437"/>
            <a:stretch/>
          </p:blipFill>
          <p:spPr>
            <a:xfrm>
              <a:off x="2334131" y="787751"/>
              <a:ext cx="9728085" cy="2433826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5693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41" y="128879"/>
            <a:ext cx="8517632" cy="563818"/>
          </a:xfrm>
        </p:spPr>
        <p:txBody>
          <a:bodyPr/>
          <a:lstStyle/>
          <a:p>
            <a:pPr algn="just"/>
            <a:r>
              <a:rPr lang="en-GB" sz="3400" dirty="0" err="1">
                <a:solidFill>
                  <a:srgbClr val="FFC000"/>
                </a:solidFill>
              </a:rPr>
              <a:t>Inteligentne</a:t>
            </a:r>
            <a:r>
              <a:rPr lang="en-GB" sz="3400" dirty="0">
                <a:solidFill>
                  <a:srgbClr val="FFC000"/>
                </a:solidFill>
              </a:rPr>
              <a:t> </a:t>
            </a:r>
            <a:r>
              <a:rPr lang="en-GB" sz="3400" dirty="0" err="1">
                <a:solidFill>
                  <a:srgbClr val="FFC000"/>
                </a:solidFill>
              </a:rPr>
              <a:t>miasto</a:t>
            </a:r>
            <a:r>
              <a:rPr lang="en-GB" sz="3400" dirty="0">
                <a:solidFill>
                  <a:srgbClr val="FFC000"/>
                </a:solidFill>
              </a:rPr>
              <a:t> – od </a:t>
            </a:r>
            <a:r>
              <a:rPr lang="en-GB" sz="3400" dirty="0" err="1">
                <a:solidFill>
                  <a:srgbClr val="FFC000"/>
                </a:solidFill>
              </a:rPr>
              <a:t>czego</a:t>
            </a:r>
            <a:r>
              <a:rPr lang="en-GB" sz="3400" dirty="0">
                <a:solidFill>
                  <a:srgbClr val="FFC000"/>
                </a:solidFill>
              </a:rPr>
              <a:t> </a:t>
            </a:r>
            <a:r>
              <a:rPr lang="en-GB" sz="3400" dirty="0" err="1">
                <a:solidFill>
                  <a:srgbClr val="FFC000"/>
                </a:solidFill>
              </a:rPr>
              <a:t>zacząć</a:t>
            </a:r>
            <a:r>
              <a:rPr lang="en-GB" sz="3400" dirty="0">
                <a:solidFill>
                  <a:srgbClr val="FFC000"/>
                </a:solidFill>
              </a:rPr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0101" y="1196752"/>
            <a:ext cx="8157592" cy="4752528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200" i="0" dirty="0" smtClean="0">
              <a:solidFill>
                <a:srgbClr val="0F5494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2"/>
              </a:solidFill>
            </a:endParaRPr>
          </a:p>
          <a:p>
            <a:pPr lvl="1"/>
            <a:endParaRPr lang="fr-BE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fr-BE" dirty="0" smtClean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2932" y="908720"/>
            <a:ext cx="8374761" cy="4750264"/>
            <a:chOff x="443345" y="1333313"/>
            <a:chExt cx="9729355" cy="525716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345" y="1333313"/>
              <a:ext cx="9729355" cy="525716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t="21738"/>
            <a:stretch/>
          </p:blipFill>
          <p:spPr>
            <a:xfrm>
              <a:off x="1797775" y="2847703"/>
              <a:ext cx="1495899" cy="78758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6430" y="3204755"/>
            <a:ext cx="2728527" cy="72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7062"/>
            <a:ext cx="8517632" cy="936625"/>
          </a:xfrm>
        </p:spPr>
        <p:txBody>
          <a:bodyPr/>
          <a:lstStyle/>
          <a:p>
            <a:pPr algn="ctr"/>
            <a:r>
              <a:rPr lang="en-GB" sz="3400" dirty="0" err="1">
                <a:solidFill>
                  <a:srgbClr val="FFC000"/>
                </a:solidFill>
              </a:rPr>
              <a:t>Inteligentne</a:t>
            </a:r>
            <a:r>
              <a:rPr lang="en-GB" sz="3400" dirty="0">
                <a:solidFill>
                  <a:srgbClr val="FFC000"/>
                </a:solidFill>
              </a:rPr>
              <a:t> </a:t>
            </a:r>
            <a:r>
              <a:rPr lang="en-GB" sz="3400" dirty="0" err="1">
                <a:solidFill>
                  <a:srgbClr val="FFC000"/>
                </a:solidFill>
              </a:rPr>
              <a:t>miasto</a:t>
            </a:r>
            <a:r>
              <a:rPr lang="en-GB" sz="3400" dirty="0">
                <a:solidFill>
                  <a:srgbClr val="FFC000"/>
                </a:solidFill>
              </a:rPr>
              <a:t> – </a:t>
            </a:r>
            <a:r>
              <a:rPr lang="en-GB" sz="3400" dirty="0" err="1">
                <a:solidFill>
                  <a:srgbClr val="FFC000"/>
                </a:solidFill>
              </a:rPr>
              <a:t>doświadczenia</a:t>
            </a:r>
            <a:endParaRPr lang="en-GB" sz="3400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764704"/>
            <a:ext cx="8157592" cy="4752528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endParaRPr lang="en-GB" sz="2200" i="0" dirty="0" smtClean="0">
              <a:solidFill>
                <a:srgbClr val="0F5494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200" i="0" dirty="0">
                <a:solidFill>
                  <a:schemeClr val="tx2"/>
                </a:solidFill>
              </a:rPr>
              <a:t>Saint </a:t>
            </a:r>
            <a:r>
              <a:rPr lang="en-GB" sz="2200" i="0" dirty="0" err="1" smtClean="0">
                <a:solidFill>
                  <a:schemeClr val="tx2"/>
                </a:solidFill>
              </a:rPr>
              <a:t>Quentine</a:t>
            </a:r>
            <a:r>
              <a:rPr lang="en-GB" sz="2200" i="0" dirty="0" smtClean="0">
                <a:solidFill>
                  <a:schemeClr val="tx2"/>
                </a:solidFill>
              </a:rPr>
              <a:t>: </a:t>
            </a:r>
            <a:r>
              <a:rPr lang="en-GB" sz="2200" i="0" dirty="0" err="1">
                <a:solidFill>
                  <a:schemeClr val="tx2"/>
                </a:solidFill>
              </a:rPr>
              <a:t>ś</a:t>
            </a:r>
            <a:r>
              <a:rPr lang="en-GB" sz="2200" i="0" dirty="0" err="1" smtClean="0">
                <a:solidFill>
                  <a:schemeClr val="tx2"/>
                </a:solidFill>
              </a:rPr>
              <a:t>rednie</a:t>
            </a:r>
            <a:r>
              <a:rPr lang="en-GB" sz="2200" i="0" dirty="0" smtClean="0">
                <a:solidFill>
                  <a:schemeClr val="tx2"/>
                </a:solidFill>
              </a:rPr>
              <a:t> </a:t>
            </a:r>
            <a:r>
              <a:rPr lang="en-GB" sz="2200" i="0" dirty="0" err="1">
                <a:solidFill>
                  <a:schemeClr val="tx2"/>
                </a:solidFill>
              </a:rPr>
              <a:t>m</a:t>
            </a:r>
            <a:r>
              <a:rPr lang="en-GB" sz="2200" i="0" dirty="0" err="1" smtClean="0">
                <a:solidFill>
                  <a:schemeClr val="tx2"/>
                </a:solidFill>
              </a:rPr>
              <a:t>iasto</a:t>
            </a:r>
            <a:r>
              <a:rPr lang="en-GB" sz="2200" i="0" dirty="0" smtClean="0">
                <a:solidFill>
                  <a:schemeClr val="tx2"/>
                </a:solidFill>
              </a:rPr>
              <a:t> </a:t>
            </a:r>
            <a:r>
              <a:rPr lang="en-GB" sz="2200" i="0" dirty="0" err="1" smtClean="0">
                <a:solidFill>
                  <a:schemeClr val="tx2"/>
                </a:solidFill>
              </a:rPr>
              <a:t>na</a:t>
            </a:r>
            <a:r>
              <a:rPr lang="en-GB" sz="2200" i="0" dirty="0">
                <a:solidFill>
                  <a:schemeClr val="tx2"/>
                </a:solidFill>
              </a:rPr>
              <a:t> </a:t>
            </a:r>
            <a:r>
              <a:rPr lang="en-GB" sz="2200" i="0" dirty="0" err="1">
                <a:solidFill>
                  <a:schemeClr val="tx2"/>
                </a:solidFill>
              </a:rPr>
              <a:t>pólnocy</a:t>
            </a:r>
            <a:r>
              <a:rPr lang="en-GB" sz="2200" i="0" dirty="0">
                <a:solidFill>
                  <a:schemeClr val="tx2"/>
                </a:solidFill>
              </a:rPr>
              <a:t> </a:t>
            </a:r>
            <a:r>
              <a:rPr lang="en-GB" sz="2200" i="0" dirty="0" err="1" smtClean="0">
                <a:solidFill>
                  <a:schemeClr val="tx2"/>
                </a:solidFill>
              </a:rPr>
              <a:t>Francji</a:t>
            </a:r>
            <a:endParaRPr lang="en-GB" sz="2200" i="0" dirty="0" smtClean="0">
              <a:solidFill>
                <a:schemeClr val="tx2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i="0" dirty="0" err="1" smtClean="0">
                <a:solidFill>
                  <a:schemeClr val="tx2"/>
                </a:solidFill>
              </a:rPr>
              <a:t>Cel</a:t>
            </a:r>
            <a:r>
              <a:rPr lang="pl-PL" sz="1800" i="0" dirty="0" smtClean="0">
                <a:solidFill>
                  <a:schemeClr val="tx2"/>
                </a:solidFill>
              </a:rPr>
              <a:t>: </a:t>
            </a:r>
            <a:r>
              <a:rPr lang="pl-PL" sz="1800" b="0" i="0" dirty="0" err="1" smtClean="0">
                <a:solidFill>
                  <a:schemeClr val="tx2"/>
                </a:solidFill>
              </a:rPr>
              <a:t>zarządz</a:t>
            </a:r>
            <a:r>
              <a:rPr lang="en-GB" sz="1800" b="0" i="0" dirty="0" err="1" smtClean="0">
                <a:solidFill>
                  <a:schemeClr val="tx2"/>
                </a:solidFill>
              </a:rPr>
              <a:t>nie</a:t>
            </a:r>
            <a:r>
              <a:rPr lang="pl-PL" sz="1800" b="0" i="0" dirty="0" smtClean="0">
                <a:solidFill>
                  <a:schemeClr val="tx2"/>
                </a:solidFill>
              </a:rPr>
              <a:t> </a:t>
            </a:r>
            <a:r>
              <a:rPr lang="pl-PL" sz="1800" b="0" i="0" dirty="0">
                <a:solidFill>
                  <a:schemeClr val="tx2"/>
                </a:solidFill>
              </a:rPr>
              <a:t>projektami za pomocą platformy </a:t>
            </a:r>
            <a:r>
              <a:rPr lang="pl-PL" sz="1800" b="0" i="0" dirty="0" smtClean="0">
                <a:solidFill>
                  <a:schemeClr val="tx2"/>
                </a:solidFill>
              </a:rPr>
              <a:t>danych;</a:t>
            </a:r>
            <a:endParaRPr lang="en-GB" sz="1800" b="0" i="0" dirty="0" smtClean="0">
              <a:solidFill>
                <a:schemeClr val="tx2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800" i="0" dirty="0" smtClean="0">
                <a:solidFill>
                  <a:schemeClr val="tx2"/>
                </a:solidFill>
              </a:rPr>
              <a:t>Platforma </a:t>
            </a:r>
            <a:r>
              <a:rPr lang="pl-PL" sz="1800" i="0" dirty="0">
                <a:solidFill>
                  <a:schemeClr val="tx2"/>
                </a:solidFill>
              </a:rPr>
              <a:t>danych oparta na otwartych </a:t>
            </a:r>
            <a:r>
              <a:rPr lang="pl-PL" sz="1800" i="0" dirty="0" smtClean="0">
                <a:solidFill>
                  <a:schemeClr val="tx2"/>
                </a:solidFill>
              </a:rPr>
              <a:t>standardach</a:t>
            </a:r>
            <a:r>
              <a:rPr lang="en-GB" sz="1800" i="0" dirty="0" smtClean="0">
                <a:solidFill>
                  <a:schemeClr val="tx2"/>
                </a:solidFill>
              </a:rPr>
              <a:t>;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i="0" dirty="0" err="1" smtClean="0">
                <a:solidFill>
                  <a:schemeClr val="tx2"/>
                </a:solidFill>
              </a:rPr>
              <a:t>Lista</a:t>
            </a:r>
            <a:r>
              <a:rPr lang="pl-PL" sz="1800" i="0" dirty="0" smtClean="0">
                <a:solidFill>
                  <a:schemeClr val="tx2"/>
                </a:solidFill>
              </a:rPr>
              <a:t> usług</a:t>
            </a:r>
            <a:r>
              <a:rPr lang="en-GB" sz="1800" dirty="0" smtClean="0">
                <a:solidFill>
                  <a:schemeClr val="tx2"/>
                </a:solidFill>
              </a:rPr>
              <a:t>:</a:t>
            </a:r>
            <a:r>
              <a:rPr lang="pl-PL" sz="1800" i="0" dirty="0" smtClean="0">
                <a:solidFill>
                  <a:schemeClr val="tx2"/>
                </a:solidFill>
              </a:rPr>
              <a:t> </a:t>
            </a:r>
            <a:r>
              <a:rPr lang="pl-PL" sz="1800" b="0" i="0" dirty="0">
                <a:solidFill>
                  <a:schemeClr val="tx2"/>
                </a:solidFill>
              </a:rPr>
              <a:t>inteligentne </a:t>
            </a:r>
            <a:r>
              <a:rPr lang="pl-PL" sz="1800" b="0" i="0" dirty="0" smtClean="0">
                <a:solidFill>
                  <a:schemeClr val="tx2"/>
                </a:solidFill>
              </a:rPr>
              <a:t>parkowanie</a:t>
            </a:r>
            <a:r>
              <a:rPr lang="en-GB" sz="1800" b="0" i="0" dirty="0" smtClean="0">
                <a:solidFill>
                  <a:schemeClr val="tx2"/>
                </a:solidFill>
              </a:rPr>
              <a:t>,</a:t>
            </a:r>
            <a:r>
              <a:rPr lang="pl-PL" sz="1800" b="0" i="0" dirty="0" smtClean="0">
                <a:solidFill>
                  <a:schemeClr val="tx2"/>
                </a:solidFill>
              </a:rPr>
              <a:t> </a:t>
            </a:r>
            <a:r>
              <a:rPr lang="pl-PL" sz="1800" b="0" i="0" dirty="0">
                <a:solidFill>
                  <a:schemeClr val="tx2"/>
                </a:solidFill>
              </a:rPr>
              <a:t>inteligentne </a:t>
            </a:r>
            <a:r>
              <a:rPr lang="pl-PL" sz="1800" b="0" i="0" dirty="0" smtClean="0">
                <a:solidFill>
                  <a:schemeClr val="tx2"/>
                </a:solidFill>
              </a:rPr>
              <a:t>nawadnianie</a:t>
            </a:r>
            <a:r>
              <a:rPr lang="en-GB" sz="1800" b="0" i="0" dirty="0" smtClean="0">
                <a:solidFill>
                  <a:schemeClr val="tx2"/>
                </a:solidFill>
              </a:rPr>
              <a:t>,</a:t>
            </a:r>
            <a:r>
              <a:rPr lang="pl-PL" sz="1800" b="0" i="0" dirty="0" smtClean="0">
                <a:solidFill>
                  <a:schemeClr val="tx2"/>
                </a:solidFill>
              </a:rPr>
              <a:t> </a:t>
            </a:r>
            <a:r>
              <a:rPr lang="pl-PL" sz="1800" b="0" i="0" dirty="0">
                <a:solidFill>
                  <a:schemeClr val="tx2"/>
                </a:solidFill>
              </a:rPr>
              <a:t>odpady żywnościowe w </a:t>
            </a:r>
            <a:r>
              <a:rPr lang="pl-PL" sz="1800" b="0" i="0" dirty="0" smtClean="0">
                <a:solidFill>
                  <a:schemeClr val="tx2"/>
                </a:solidFill>
              </a:rPr>
              <a:t>stołówkach</a:t>
            </a:r>
            <a:r>
              <a:rPr lang="en-GB" sz="1800" b="0" dirty="0" smtClean="0">
                <a:solidFill>
                  <a:schemeClr val="tx2"/>
                </a:solidFill>
              </a:rPr>
              <a:t>, </a:t>
            </a:r>
            <a:r>
              <a:rPr lang="pl-PL" sz="1800" b="0" i="0" dirty="0" smtClean="0">
                <a:solidFill>
                  <a:schemeClr val="tx2"/>
                </a:solidFill>
              </a:rPr>
              <a:t>kilka eksperymentów</a:t>
            </a:r>
            <a:r>
              <a:rPr lang="en-GB" sz="1800" b="0" i="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buClr>
                <a:schemeClr val="tx1"/>
              </a:buClr>
              <a:buNone/>
            </a:pPr>
            <a:endParaRPr lang="en-GB" sz="1800" b="1" i="0" dirty="0" smtClean="0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200" i="0" dirty="0" err="1" smtClean="0">
                <a:solidFill>
                  <a:schemeClr val="tx2"/>
                </a:solidFill>
              </a:rPr>
              <a:t>València</a:t>
            </a:r>
            <a:r>
              <a:rPr lang="en-GB" sz="2200" i="0" dirty="0">
                <a:solidFill>
                  <a:schemeClr val="tx2"/>
                </a:solidFill>
              </a:rPr>
              <a:t>: </a:t>
            </a:r>
            <a:r>
              <a:rPr lang="en-GB" sz="2200" i="0" dirty="0" err="1">
                <a:solidFill>
                  <a:schemeClr val="tx2"/>
                </a:solidFill>
              </a:rPr>
              <a:t>duże</a:t>
            </a:r>
            <a:r>
              <a:rPr lang="en-GB" sz="2200" i="0" dirty="0">
                <a:solidFill>
                  <a:schemeClr val="tx2"/>
                </a:solidFill>
              </a:rPr>
              <a:t> </a:t>
            </a:r>
            <a:r>
              <a:rPr lang="en-GB" sz="2200" i="0" dirty="0" err="1" smtClean="0">
                <a:solidFill>
                  <a:schemeClr val="tx2"/>
                </a:solidFill>
              </a:rPr>
              <a:t>miasto</a:t>
            </a:r>
            <a:r>
              <a:rPr lang="en-GB" sz="2200" i="0" dirty="0" smtClean="0">
                <a:solidFill>
                  <a:schemeClr val="tx2"/>
                </a:solidFill>
              </a:rPr>
              <a:t> </a:t>
            </a:r>
            <a:r>
              <a:rPr lang="en-GB" sz="2200" i="0" dirty="0">
                <a:solidFill>
                  <a:schemeClr val="tx2"/>
                </a:solidFill>
              </a:rPr>
              <a:t>w </a:t>
            </a:r>
            <a:r>
              <a:rPr lang="en-GB" sz="2200" i="0" dirty="0" err="1" smtClean="0">
                <a:solidFill>
                  <a:schemeClr val="tx2"/>
                </a:solidFill>
              </a:rPr>
              <a:t>środkowo-wschodniej</a:t>
            </a:r>
            <a:r>
              <a:rPr lang="en-GB" sz="2200" i="0" dirty="0">
                <a:solidFill>
                  <a:schemeClr val="tx2"/>
                </a:solidFill>
              </a:rPr>
              <a:t> </a:t>
            </a:r>
            <a:r>
              <a:rPr lang="en-GB" sz="2200" i="0" dirty="0" err="1" smtClean="0">
                <a:solidFill>
                  <a:schemeClr val="tx2"/>
                </a:solidFill>
              </a:rPr>
              <a:t>Hiszpanii</a:t>
            </a:r>
            <a:endParaRPr lang="en-GB" sz="2200" i="0" dirty="0" smtClean="0">
              <a:solidFill>
                <a:schemeClr val="tx2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i="0" dirty="0" err="1" smtClean="0">
                <a:solidFill>
                  <a:schemeClr val="tx2"/>
                </a:solidFill>
              </a:rPr>
              <a:t>Cel</a:t>
            </a:r>
            <a:r>
              <a:rPr lang="en-GB" sz="1800" i="0" dirty="0" smtClean="0">
                <a:solidFill>
                  <a:schemeClr val="tx2"/>
                </a:solidFill>
              </a:rPr>
              <a:t>: </a:t>
            </a:r>
            <a:r>
              <a:rPr lang="pl-PL" sz="1800" b="0" i="0" dirty="0">
                <a:solidFill>
                  <a:schemeClr val="tx2"/>
                </a:solidFill>
              </a:rPr>
              <a:t>uczynić technologię sojusznikiem zrównoważonego </a:t>
            </a:r>
            <a:r>
              <a:rPr lang="pl-PL" sz="1800" b="0" i="0" dirty="0" smtClean="0">
                <a:solidFill>
                  <a:schemeClr val="tx2"/>
                </a:solidFill>
              </a:rPr>
              <a:t>rozwoju</a:t>
            </a:r>
            <a:r>
              <a:rPr lang="en-GB" sz="1800" b="0" i="0" dirty="0" smtClean="0">
                <a:solidFill>
                  <a:schemeClr val="tx2"/>
                </a:solidFill>
              </a:rPr>
              <a:t> </a:t>
            </a:r>
            <a:r>
              <a:rPr lang="en-GB" sz="1800" b="0" i="0" dirty="0" err="1" smtClean="0">
                <a:solidFill>
                  <a:schemeClr val="tx2"/>
                </a:solidFill>
              </a:rPr>
              <a:t>i</a:t>
            </a:r>
            <a:r>
              <a:rPr lang="en-GB" sz="1800" b="0" i="0" dirty="0" smtClean="0">
                <a:solidFill>
                  <a:schemeClr val="tx2"/>
                </a:solidFill>
              </a:rPr>
              <a:t> </a:t>
            </a:r>
            <a:r>
              <a:rPr lang="en-GB" sz="1800" b="0" i="0" dirty="0" err="1" smtClean="0">
                <a:solidFill>
                  <a:schemeClr val="tx2"/>
                </a:solidFill>
              </a:rPr>
              <a:t>wysokiej</a:t>
            </a:r>
            <a:r>
              <a:rPr lang="pl-PL" sz="1800" b="0" i="0" dirty="0" smtClean="0">
                <a:solidFill>
                  <a:schemeClr val="tx2"/>
                </a:solidFill>
              </a:rPr>
              <a:t> </a:t>
            </a:r>
            <a:r>
              <a:rPr lang="pl-PL" sz="1800" b="0" i="0" dirty="0">
                <a:solidFill>
                  <a:schemeClr val="tx2"/>
                </a:solidFill>
              </a:rPr>
              <a:t>jakości życia </a:t>
            </a:r>
            <a:r>
              <a:rPr lang="en-GB" sz="1800" b="0" i="0" dirty="0" err="1" smtClean="0">
                <a:solidFill>
                  <a:schemeClr val="tx2"/>
                </a:solidFill>
              </a:rPr>
              <a:t>obywateli</a:t>
            </a:r>
            <a:r>
              <a:rPr lang="en-GB" sz="1800" b="0" dirty="0">
                <a:solidFill>
                  <a:schemeClr val="tx2"/>
                </a:solidFill>
              </a:rPr>
              <a:t>;</a:t>
            </a:r>
            <a:endParaRPr lang="en-GB" sz="1800" b="0" i="0" dirty="0" smtClean="0">
              <a:solidFill>
                <a:schemeClr val="tx2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i="0" dirty="0" err="1" smtClean="0">
                <a:solidFill>
                  <a:schemeClr val="tx2"/>
                </a:solidFill>
              </a:rPr>
              <a:t>Inteligentny</a:t>
            </a:r>
            <a:r>
              <a:rPr lang="en-GB" sz="1800" i="0" dirty="0" smtClean="0">
                <a:solidFill>
                  <a:schemeClr val="tx2"/>
                </a:solidFill>
              </a:rPr>
              <a:t> </a:t>
            </a:r>
            <a:r>
              <a:rPr lang="en-GB" sz="1800" i="0" dirty="0" err="1" smtClean="0">
                <a:solidFill>
                  <a:schemeClr val="tx2"/>
                </a:solidFill>
              </a:rPr>
              <a:t>ekosystem</a:t>
            </a:r>
            <a:r>
              <a:rPr lang="en-GB" sz="1800" i="0" dirty="0" smtClean="0">
                <a:solidFill>
                  <a:schemeClr val="tx2"/>
                </a:solidFill>
              </a:rPr>
              <a:t> IT;</a:t>
            </a:r>
            <a:endParaRPr lang="en-GB" sz="1800" i="0" dirty="0">
              <a:solidFill>
                <a:schemeClr val="tx2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dirty="0" err="1">
                <a:solidFill>
                  <a:schemeClr val="tx2"/>
                </a:solidFill>
              </a:rPr>
              <a:t>Lista</a:t>
            </a:r>
            <a:r>
              <a:rPr lang="pl-PL" sz="1800" dirty="0">
                <a:solidFill>
                  <a:schemeClr val="tx2"/>
                </a:solidFill>
              </a:rPr>
              <a:t> </a:t>
            </a:r>
            <a:r>
              <a:rPr lang="pl-PL" sz="1800" dirty="0" smtClean="0">
                <a:solidFill>
                  <a:schemeClr val="tx2"/>
                </a:solidFill>
              </a:rPr>
              <a:t>usług</a:t>
            </a:r>
            <a:r>
              <a:rPr lang="en-GB" sz="1800" dirty="0" smtClean="0">
                <a:solidFill>
                  <a:schemeClr val="tx2"/>
                </a:solidFill>
              </a:rPr>
              <a:t>, </a:t>
            </a:r>
            <a:r>
              <a:rPr lang="en-GB" sz="1800" b="0" i="0" dirty="0" smtClean="0">
                <a:solidFill>
                  <a:schemeClr val="tx2"/>
                </a:solidFill>
              </a:rPr>
              <a:t>m.in: </a:t>
            </a:r>
            <a:r>
              <a:rPr lang="en-GB" sz="1800" b="0" i="0" dirty="0" err="1" smtClean="0">
                <a:solidFill>
                  <a:schemeClr val="tx2"/>
                </a:solidFill>
              </a:rPr>
              <a:t>inteligentne</a:t>
            </a:r>
            <a:r>
              <a:rPr lang="en-GB" sz="1800" b="0" dirty="0">
                <a:solidFill>
                  <a:schemeClr val="tx2"/>
                </a:solidFill>
              </a:rPr>
              <a:t> </a:t>
            </a:r>
            <a:r>
              <a:rPr lang="en-GB" sz="1800" b="0" dirty="0" err="1">
                <a:solidFill>
                  <a:schemeClr val="tx2"/>
                </a:solidFill>
              </a:rPr>
              <a:t>oświetlenie</a:t>
            </a:r>
            <a:r>
              <a:rPr lang="en-GB" sz="1800" b="0" i="0" dirty="0">
                <a:solidFill>
                  <a:schemeClr val="tx2"/>
                </a:solidFill>
              </a:rPr>
              <a:t>, </a:t>
            </a:r>
            <a:r>
              <a:rPr lang="en-GB" sz="1800" b="0" i="0" dirty="0" err="1">
                <a:solidFill>
                  <a:schemeClr val="tx2"/>
                </a:solidFill>
              </a:rPr>
              <a:t>inteligentne</a:t>
            </a:r>
            <a:r>
              <a:rPr lang="en-GB" sz="1800" b="0" i="0" dirty="0">
                <a:solidFill>
                  <a:schemeClr val="tx2"/>
                </a:solidFill>
              </a:rPr>
              <a:t> </a:t>
            </a:r>
            <a:r>
              <a:rPr lang="en-GB" sz="1800" b="0" i="0" dirty="0" err="1">
                <a:solidFill>
                  <a:schemeClr val="tx2"/>
                </a:solidFill>
              </a:rPr>
              <a:t>zarządzanie</a:t>
            </a:r>
            <a:r>
              <a:rPr lang="en-GB" sz="1800" b="0" i="0" dirty="0">
                <a:solidFill>
                  <a:schemeClr val="tx2"/>
                </a:solidFill>
              </a:rPr>
              <a:t> </a:t>
            </a:r>
            <a:r>
              <a:rPr lang="en-GB" sz="1800" b="0" i="0" dirty="0" err="1">
                <a:solidFill>
                  <a:schemeClr val="tx2"/>
                </a:solidFill>
              </a:rPr>
              <a:t>dziedzictwem</a:t>
            </a:r>
            <a:r>
              <a:rPr lang="en-GB" sz="1800" b="0" i="0" dirty="0">
                <a:solidFill>
                  <a:schemeClr val="tx2"/>
                </a:solidFill>
              </a:rPr>
              <a:t> </a:t>
            </a:r>
            <a:r>
              <a:rPr lang="en-GB" sz="1800" b="0" i="0" dirty="0" err="1" smtClean="0">
                <a:solidFill>
                  <a:schemeClr val="tx2"/>
                </a:solidFill>
              </a:rPr>
              <a:t>miasta</a:t>
            </a:r>
            <a:r>
              <a:rPr lang="en-GB" sz="1800" b="0" i="0" dirty="0" smtClean="0">
                <a:solidFill>
                  <a:schemeClr val="tx2"/>
                </a:solidFill>
              </a:rPr>
              <a:t>, </a:t>
            </a:r>
            <a:r>
              <a:rPr lang="pl-PL" sz="1800" b="0" i="0" dirty="0">
                <a:solidFill>
                  <a:schemeClr val="tx2"/>
                </a:solidFill>
              </a:rPr>
              <a:t>monitorowanie transportu odpadów stałych i zamiatania </a:t>
            </a:r>
            <a:r>
              <a:rPr lang="pl-PL" sz="1800" b="0" i="0" dirty="0" smtClean="0">
                <a:solidFill>
                  <a:schemeClr val="tx2"/>
                </a:solidFill>
              </a:rPr>
              <a:t>ulic</a:t>
            </a:r>
            <a:r>
              <a:rPr lang="en-GB" sz="1800" b="0" i="0" dirty="0" smtClean="0">
                <a:solidFill>
                  <a:schemeClr val="tx2"/>
                </a:solidFill>
              </a:rPr>
              <a:t>, </a:t>
            </a:r>
            <a:r>
              <a:rPr lang="en-GB" sz="1800" b="0" i="0" dirty="0" err="1" smtClean="0">
                <a:solidFill>
                  <a:schemeClr val="tx2"/>
                </a:solidFill>
              </a:rPr>
              <a:t>zarzadzanie</a:t>
            </a:r>
            <a:r>
              <a:rPr lang="en-GB" sz="1800" b="0" dirty="0">
                <a:solidFill>
                  <a:schemeClr val="tx2"/>
                </a:solidFill>
              </a:rPr>
              <a:t> </a:t>
            </a:r>
            <a:r>
              <a:rPr lang="en-GB" sz="1800" b="0" dirty="0" err="1" smtClean="0">
                <a:solidFill>
                  <a:schemeClr val="tx2"/>
                </a:solidFill>
              </a:rPr>
              <a:t>hałasem</a:t>
            </a:r>
            <a:r>
              <a:rPr lang="en-GB" sz="1800" b="0" dirty="0" smtClean="0">
                <a:solidFill>
                  <a:schemeClr val="tx2"/>
                </a:solidFill>
              </a:rPr>
              <a:t>, </a:t>
            </a:r>
            <a:r>
              <a:rPr lang="en-GB" sz="1800" b="0" i="0" dirty="0" err="1" smtClean="0">
                <a:solidFill>
                  <a:schemeClr val="tx2"/>
                </a:solidFill>
              </a:rPr>
              <a:t>gospodarka</a:t>
            </a:r>
            <a:r>
              <a:rPr lang="en-GB" sz="1800" b="0" i="0" dirty="0" smtClean="0">
                <a:solidFill>
                  <a:schemeClr val="tx2"/>
                </a:solidFill>
              </a:rPr>
              <a:t> </a:t>
            </a:r>
            <a:r>
              <a:rPr lang="en-GB" sz="1800" b="0" i="0" dirty="0" err="1" smtClean="0">
                <a:solidFill>
                  <a:schemeClr val="tx2"/>
                </a:solidFill>
              </a:rPr>
              <a:t>odpadami</a:t>
            </a:r>
            <a:r>
              <a:rPr lang="en-GB" sz="1800" b="0" i="0" dirty="0" smtClean="0">
                <a:solidFill>
                  <a:schemeClr val="tx2"/>
                </a:solidFill>
              </a:rPr>
              <a:t> </a:t>
            </a:r>
            <a:r>
              <a:rPr lang="en-GB" sz="1800" b="0" i="0" dirty="0" err="1" smtClean="0">
                <a:solidFill>
                  <a:schemeClr val="tx2"/>
                </a:solidFill>
              </a:rPr>
              <a:t>sta</a:t>
            </a:r>
            <a:r>
              <a:rPr lang="en-GB" sz="1800" b="0" dirty="0" err="1">
                <a:solidFill>
                  <a:schemeClr val="tx2"/>
                </a:solidFill>
              </a:rPr>
              <a:t>ł</a:t>
            </a:r>
            <a:r>
              <a:rPr lang="en-GB" sz="1800" b="0" i="0" dirty="0" err="1" smtClean="0">
                <a:solidFill>
                  <a:schemeClr val="tx2"/>
                </a:solidFill>
              </a:rPr>
              <a:t>ymi</a:t>
            </a:r>
            <a:r>
              <a:rPr lang="en-GB" sz="1800" b="0" i="0" dirty="0" smtClean="0">
                <a:solidFill>
                  <a:schemeClr val="tx2"/>
                </a:solidFill>
              </a:rPr>
              <a:t> </a:t>
            </a:r>
            <a:r>
              <a:rPr lang="en-GB" sz="1800" b="0" i="0" dirty="0" err="1" smtClean="0">
                <a:solidFill>
                  <a:schemeClr val="tx2"/>
                </a:solidFill>
              </a:rPr>
              <a:t>podlegj</a:t>
            </a:r>
            <a:r>
              <a:rPr lang="pl-PL" sz="1800" b="0" dirty="0">
                <a:solidFill>
                  <a:schemeClr val="tx2"/>
                </a:solidFill>
              </a:rPr>
              <a:t>ą</a:t>
            </a:r>
            <a:r>
              <a:rPr lang="en-GB" sz="1800" b="0" i="0" dirty="0" err="1" smtClean="0">
                <a:solidFill>
                  <a:schemeClr val="tx2"/>
                </a:solidFill>
              </a:rPr>
              <a:t>cymi</a:t>
            </a:r>
            <a:r>
              <a:rPr lang="en-GB" sz="1800" b="0" i="0" dirty="0" smtClean="0">
                <a:solidFill>
                  <a:schemeClr val="tx2"/>
                </a:solidFill>
              </a:rPr>
              <a:t> </a:t>
            </a:r>
            <a:r>
              <a:rPr lang="en-GB" sz="1800" b="0" i="0" dirty="0" err="1" smtClean="0">
                <a:solidFill>
                  <a:schemeClr val="tx2"/>
                </a:solidFill>
              </a:rPr>
              <a:t>recyklingowi</a:t>
            </a:r>
            <a:r>
              <a:rPr lang="en-GB" sz="1800" b="0" i="0" dirty="0" smtClean="0">
                <a:solidFill>
                  <a:schemeClr val="tx2"/>
                </a:solidFill>
              </a:rPr>
              <a:t>, </a:t>
            </a:r>
            <a:r>
              <a:rPr lang="en-GB" sz="1800" b="0" i="0" dirty="0" err="1" smtClean="0">
                <a:solidFill>
                  <a:schemeClr val="tx2"/>
                </a:solidFill>
              </a:rPr>
              <a:t>inteligentna</a:t>
            </a:r>
            <a:r>
              <a:rPr lang="en-GB" sz="1800" b="0" i="0" dirty="0" smtClean="0">
                <a:solidFill>
                  <a:schemeClr val="tx2"/>
                </a:solidFill>
              </a:rPr>
              <a:t> </a:t>
            </a:r>
            <a:r>
              <a:rPr lang="en-GB" sz="1800" b="0" i="0" dirty="0" err="1" smtClean="0">
                <a:solidFill>
                  <a:schemeClr val="tx2"/>
                </a:solidFill>
              </a:rPr>
              <a:t>tursystka</a:t>
            </a:r>
            <a:r>
              <a:rPr lang="en-GB" sz="1800" b="0" i="0" dirty="0" smtClean="0">
                <a:solidFill>
                  <a:schemeClr val="tx2"/>
                </a:solidFill>
              </a:rPr>
              <a:t>.</a:t>
            </a:r>
            <a:endParaRPr lang="en-GB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8229600" cy="648071"/>
          </a:xfrm>
        </p:spPr>
        <p:txBody>
          <a:bodyPr/>
          <a:lstStyle/>
          <a:p>
            <a:pPr algn="ctr"/>
            <a:r>
              <a:rPr lang="en-GB" sz="3200" dirty="0" err="1">
                <a:solidFill>
                  <a:srgbClr val="FFC000"/>
                </a:solidFill>
              </a:rPr>
              <a:t>Inteligentne</a:t>
            </a:r>
            <a:r>
              <a:rPr lang="en-GB" sz="3200" dirty="0">
                <a:solidFill>
                  <a:srgbClr val="FFC000"/>
                </a:solidFill>
              </a:rPr>
              <a:t> </a:t>
            </a:r>
            <a:r>
              <a:rPr lang="en-GB" sz="3200" dirty="0" err="1">
                <a:solidFill>
                  <a:srgbClr val="FFC000"/>
                </a:solidFill>
              </a:rPr>
              <a:t>miasto</a:t>
            </a:r>
            <a:r>
              <a:rPr lang="en-GB" sz="3200" dirty="0">
                <a:solidFill>
                  <a:srgbClr val="FFC000"/>
                </a:solidFill>
              </a:rPr>
              <a:t> – </a:t>
            </a:r>
            <a:r>
              <a:rPr lang="en-GB" sz="3200" dirty="0" err="1" smtClean="0">
                <a:solidFill>
                  <a:srgbClr val="FFC000"/>
                </a:solidFill>
              </a:rPr>
              <a:t>do</a:t>
            </a:r>
            <a:r>
              <a:rPr lang="en-GB" sz="3200" dirty="0" err="1">
                <a:solidFill>
                  <a:srgbClr val="FFC000"/>
                </a:solidFill>
              </a:rPr>
              <a:t>ś</a:t>
            </a:r>
            <a:r>
              <a:rPr lang="en-GB" sz="3200" dirty="0" err="1" smtClean="0">
                <a:solidFill>
                  <a:srgbClr val="FFC000"/>
                </a:solidFill>
              </a:rPr>
              <a:t>wiadczenia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9390" y="1268760"/>
            <a:ext cx="8525908" cy="481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7062"/>
            <a:ext cx="8517632" cy="936625"/>
          </a:xfrm>
        </p:spPr>
        <p:txBody>
          <a:bodyPr/>
          <a:lstStyle/>
          <a:p>
            <a:pPr algn="ctr"/>
            <a:r>
              <a:rPr lang="en-GB" sz="2800" dirty="0" err="1" smtClean="0">
                <a:solidFill>
                  <a:srgbClr val="FFC000"/>
                </a:solidFill>
              </a:rPr>
              <a:t>Dlaczego</a:t>
            </a:r>
            <a:r>
              <a:rPr lang="en-GB" sz="2800" dirty="0" smtClean="0">
                <a:solidFill>
                  <a:srgbClr val="FFC000"/>
                </a:solidFill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</a:rPr>
              <a:t>warto</a:t>
            </a:r>
            <a:r>
              <a:rPr lang="en-GB" sz="2800" dirty="0" smtClean="0">
                <a:solidFill>
                  <a:srgbClr val="FFC000"/>
                </a:solidFill>
              </a:rPr>
              <a:t> </a:t>
            </a:r>
            <a:r>
              <a:rPr lang="en-GB" sz="2800" dirty="0" err="1">
                <a:solidFill>
                  <a:srgbClr val="FFC000"/>
                </a:solidFill>
              </a:rPr>
              <a:t>mieć</a:t>
            </a:r>
            <a:r>
              <a:rPr lang="en-GB" sz="2800" dirty="0">
                <a:solidFill>
                  <a:srgbClr val="FFC000"/>
                </a:solidFill>
              </a:rPr>
              <a:t> </a:t>
            </a:r>
            <a:r>
              <a:rPr lang="en-GB" sz="2800" dirty="0" err="1">
                <a:solidFill>
                  <a:srgbClr val="FFC000"/>
                </a:solidFill>
              </a:rPr>
              <a:t>lokalną</a:t>
            </a:r>
            <a:r>
              <a:rPr lang="en-GB" sz="2800" dirty="0">
                <a:solidFill>
                  <a:srgbClr val="FFC000"/>
                </a:solidFill>
              </a:rPr>
              <a:t> </a:t>
            </a:r>
            <a:r>
              <a:rPr lang="en-GB" sz="2800" dirty="0" err="1">
                <a:solidFill>
                  <a:srgbClr val="FFC000"/>
                </a:solidFill>
              </a:rPr>
              <a:t>platformę</a:t>
            </a:r>
            <a:r>
              <a:rPr lang="en-GB" sz="2800" dirty="0">
                <a:solidFill>
                  <a:srgbClr val="FFC000"/>
                </a:solidFill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</a:rPr>
              <a:t>opart</a:t>
            </a:r>
            <a:r>
              <a:rPr lang="en-GB" sz="2800" dirty="0" err="1">
                <a:solidFill>
                  <a:srgbClr val="FFC000"/>
                </a:solidFill>
              </a:rPr>
              <a:t>ą</a:t>
            </a:r>
            <a:r>
              <a:rPr lang="en-GB" sz="2800" dirty="0" smtClean="0">
                <a:solidFill>
                  <a:srgbClr val="FFC000"/>
                </a:solidFill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</a:rPr>
              <a:t>na</a:t>
            </a:r>
            <a:r>
              <a:rPr lang="en-GB" sz="2800" dirty="0" smtClean="0">
                <a:solidFill>
                  <a:srgbClr val="FFC000"/>
                </a:solidFill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</a:rPr>
              <a:t>otwartych</a:t>
            </a:r>
            <a:r>
              <a:rPr lang="en-GB" sz="2800" dirty="0" smtClean="0">
                <a:solidFill>
                  <a:srgbClr val="FFC000"/>
                </a:solidFill>
              </a:rPr>
              <a:t> </a:t>
            </a:r>
            <a:r>
              <a:rPr lang="en-GB" sz="2800" dirty="0" err="1" smtClean="0">
                <a:solidFill>
                  <a:srgbClr val="FFC000"/>
                </a:solidFill>
              </a:rPr>
              <a:t>danych</a:t>
            </a:r>
            <a:r>
              <a:rPr lang="en-GB" sz="2800" dirty="0" smtClean="0">
                <a:solidFill>
                  <a:srgbClr val="FFC000"/>
                </a:solidFill>
              </a:rPr>
              <a:t>?</a:t>
            </a:r>
            <a:endParaRPr lang="en-GB" sz="2800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306007"/>
            <a:ext cx="8157592" cy="4536504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endParaRPr lang="en-GB" sz="2200" i="0" dirty="0" smtClean="0">
              <a:solidFill>
                <a:srgbClr val="0F5494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b="1" i="0" dirty="0" err="1">
                <a:solidFill>
                  <a:srgbClr val="0F5494"/>
                </a:solidFill>
              </a:rPr>
              <a:t>Podejście</a:t>
            </a:r>
            <a:r>
              <a:rPr lang="en-GB" sz="1800" b="1" i="0" dirty="0">
                <a:solidFill>
                  <a:srgbClr val="0F5494"/>
                </a:solidFill>
              </a:rPr>
              <a:t> </a:t>
            </a:r>
            <a:r>
              <a:rPr lang="en-GB" sz="1800" b="1" i="0" dirty="0" err="1" smtClean="0">
                <a:solidFill>
                  <a:srgbClr val="0F5494"/>
                </a:solidFill>
              </a:rPr>
              <a:t>systemowe</a:t>
            </a:r>
            <a:r>
              <a:rPr lang="en-GB" sz="1800" i="0" dirty="0" smtClean="0">
                <a:solidFill>
                  <a:srgbClr val="0F5494"/>
                </a:solidFill>
              </a:rPr>
              <a:t>: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800" b="0" dirty="0" smtClean="0">
                <a:solidFill>
                  <a:srgbClr val="0F5494"/>
                </a:solidFill>
              </a:rPr>
              <a:t>Połącz</a:t>
            </a:r>
            <a:r>
              <a:rPr lang="en-GB" sz="1800" b="0" dirty="0" err="1" smtClean="0">
                <a:solidFill>
                  <a:srgbClr val="0F5494"/>
                </a:solidFill>
              </a:rPr>
              <a:t>enie</a:t>
            </a:r>
            <a:r>
              <a:rPr lang="pl-PL" sz="1800" b="0" dirty="0" smtClean="0">
                <a:solidFill>
                  <a:srgbClr val="0F5494"/>
                </a:solidFill>
              </a:rPr>
              <a:t> system</a:t>
            </a:r>
            <a:r>
              <a:rPr lang="en-GB" sz="1800" b="0" dirty="0" err="1">
                <a:solidFill>
                  <a:srgbClr val="0F5494"/>
                </a:solidFill>
              </a:rPr>
              <a:t>ów</a:t>
            </a:r>
            <a:r>
              <a:rPr lang="pl-PL" sz="1800" b="0" dirty="0" smtClean="0">
                <a:solidFill>
                  <a:srgbClr val="0F5494"/>
                </a:solidFill>
              </a:rPr>
              <a:t> </a:t>
            </a:r>
            <a:r>
              <a:rPr lang="en-GB" sz="1800" b="0" dirty="0" err="1" smtClean="0">
                <a:solidFill>
                  <a:srgbClr val="0F5494"/>
                </a:solidFill>
              </a:rPr>
              <a:t>dzia</a:t>
            </a:r>
            <a:r>
              <a:rPr lang="pl-PL" sz="1800" b="0" dirty="0">
                <a:solidFill>
                  <a:srgbClr val="0F5494"/>
                </a:solidFill>
              </a:rPr>
              <a:t>ł</a:t>
            </a:r>
            <a:r>
              <a:rPr lang="en-GB" sz="1800" b="0" dirty="0" err="1" smtClean="0">
                <a:solidFill>
                  <a:srgbClr val="0F5494"/>
                </a:solidFill>
              </a:rPr>
              <a:t>aj</a:t>
            </a:r>
            <a:r>
              <a:rPr lang="pl-PL" sz="1800" b="0" dirty="0">
                <a:solidFill>
                  <a:srgbClr val="0F5494"/>
                </a:solidFill>
              </a:rPr>
              <a:t>ą</a:t>
            </a:r>
            <a:r>
              <a:rPr lang="en-GB" sz="1800" b="0" dirty="0" err="1" smtClean="0">
                <a:solidFill>
                  <a:srgbClr val="0F5494"/>
                </a:solidFill>
              </a:rPr>
              <a:t>cych</a:t>
            </a:r>
            <a:r>
              <a:rPr lang="en-GB" sz="1800" b="0" dirty="0" smtClean="0">
                <a:solidFill>
                  <a:srgbClr val="0F5494"/>
                </a:solidFill>
              </a:rPr>
              <a:t> </a:t>
            </a:r>
            <a:r>
              <a:rPr lang="pl-PL" sz="1800" b="0" dirty="0" smtClean="0">
                <a:solidFill>
                  <a:srgbClr val="0F5494"/>
                </a:solidFill>
              </a:rPr>
              <a:t>wcześniej </a:t>
            </a:r>
            <a:r>
              <a:rPr lang="pl-PL" sz="1800" b="0" dirty="0">
                <a:solidFill>
                  <a:srgbClr val="0F5494"/>
                </a:solidFill>
              </a:rPr>
              <a:t>oddzielnie w </a:t>
            </a:r>
            <a:r>
              <a:rPr lang="pl-PL" sz="1800" b="0" dirty="0" smtClean="0">
                <a:solidFill>
                  <a:srgbClr val="0F5494"/>
                </a:solidFill>
              </a:rPr>
              <a:t>silosach</a:t>
            </a:r>
            <a:r>
              <a:rPr lang="en-GB" sz="1800" b="0" dirty="0" smtClean="0">
                <a:solidFill>
                  <a:srgbClr val="0F5494"/>
                </a:solidFill>
              </a:rPr>
              <a:t>;</a:t>
            </a:r>
            <a:r>
              <a:rPr lang="pl-PL" sz="1800" b="0" dirty="0" smtClean="0">
                <a:solidFill>
                  <a:srgbClr val="0F5494"/>
                </a:solidFill>
              </a:rPr>
              <a:t> </a:t>
            </a:r>
            <a:endParaRPr lang="en-GB" sz="1800" b="0" dirty="0" smtClean="0">
              <a:solidFill>
                <a:srgbClr val="0F5494"/>
              </a:solidFill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800" b="0" dirty="0" smtClean="0">
                <a:solidFill>
                  <a:srgbClr val="0F5494"/>
                </a:solidFill>
              </a:rPr>
              <a:t>Możliwość po</a:t>
            </a:r>
            <a:r>
              <a:rPr lang="en-GB" sz="1800" b="0" dirty="0" smtClean="0">
                <a:solidFill>
                  <a:srgbClr val="0F5494"/>
                </a:solidFill>
              </a:rPr>
              <a:t>d</a:t>
            </a:r>
            <a:r>
              <a:rPr lang="pl-PL" sz="1800" b="0" dirty="0" smtClean="0">
                <a:solidFill>
                  <a:srgbClr val="0F5494"/>
                </a:solidFill>
              </a:rPr>
              <a:t>łączenia </a:t>
            </a:r>
            <a:r>
              <a:rPr lang="pl-PL" sz="1800" b="0" dirty="0">
                <a:solidFill>
                  <a:srgbClr val="0F5494"/>
                </a:solidFill>
              </a:rPr>
              <a:t>nowego systemu z dotychczasową infrastrukturą (np. inteligentne nawadnianie</a:t>
            </a:r>
            <a:r>
              <a:rPr lang="pl-PL" sz="1800" b="0" dirty="0" smtClean="0">
                <a:solidFill>
                  <a:srgbClr val="0F5494"/>
                </a:solidFill>
              </a:rPr>
              <a:t>)</a:t>
            </a:r>
            <a:r>
              <a:rPr lang="en-GB" sz="1800" b="0" dirty="0">
                <a:solidFill>
                  <a:srgbClr val="0F5494"/>
                </a:solidFill>
              </a:rPr>
              <a:t>.</a:t>
            </a:r>
            <a:endParaRPr lang="en-GB" sz="1800" b="0" dirty="0" smtClean="0">
              <a:solidFill>
                <a:srgbClr val="0F5494"/>
              </a:solidFill>
            </a:endParaRPr>
          </a:p>
          <a:p>
            <a:pPr marL="457200" lvl="1" indent="0">
              <a:buClr>
                <a:schemeClr val="tx1"/>
              </a:buClr>
              <a:buNone/>
            </a:pPr>
            <a:endParaRPr lang="en-US" sz="1800" b="0" i="0" dirty="0" smtClean="0">
              <a:solidFill>
                <a:srgbClr val="0F5494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b="1" i="0" dirty="0" err="1" smtClean="0">
                <a:solidFill>
                  <a:srgbClr val="0F5494"/>
                </a:solidFill>
              </a:rPr>
              <a:t>Interoperacyjna</a:t>
            </a:r>
            <a:r>
              <a:rPr lang="en-GB" sz="1800" b="1" i="0" dirty="0" smtClean="0">
                <a:solidFill>
                  <a:srgbClr val="0F5494"/>
                </a:solidFill>
              </a:rPr>
              <a:t> </a:t>
            </a:r>
            <a:r>
              <a:rPr lang="en-GB" sz="1800" b="1" i="0" dirty="0" err="1" smtClean="0">
                <a:solidFill>
                  <a:srgbClr val="0F5494"/>
                </a:solidFill>
              </a:rPr>
              <a:t>platforma</a:t>
            </a:r>
            <a:r>
              <a:rPr lang="en-GB" sz="1800" b="1" i="0" dirty="0" smtClean="0">
                <a:solidFill>
                  <a:srgbClr val="0F5494"/>
                </a:solidFill>
              </a:rPr>
              <a:t> </a:t>
            </a:r>
            <a:r>
              <a:rPr lang="en-GB" sz="1800" i="0" dirty="0" err="1" smtClean="0">
                <a:solidFill>
                  <a:srgbClr val="0F5494"/>
                </a:solidFill>
              </a:rPr>
              <a:t>pozwala</a:t>
            </a:r>
            <a:r>
              <a:rPr lang="en-GB" sz="1800" i="0" dirty="0" smtClean="0">
                <a:solidFill>
                  <a:srgbClr val="0F5494"/>
                </a:solidFill>
              </a:rPr>
              <a:t> </a:t>
            </a:r>
            <a:r>
              <a:rPr lang="en-GB" sz="1800" i="0" dirty="0" err="1" smtClean="0">
                <a:solidFill>
                  <a:srgbClr val="0F5494"/>
                </a:solidFill>
              </a:rPr>
              <a:t>na</a:t>
            </a:r>
            <a:r>
              <a:rPr lang="en-GB" sz="1800" i="0" dirty="0" smtClean="0">
                <a:solidFill>
                  <a:srgbClr val="0F5494"/>
                </a:solidFill>
              </a:rPr>
              <a:t>: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b="0" dirty="0" smtClean="0">
                <a:solidFill>
                  <a:srgbClr val="0F5494"/>
                </a:solidFill>
              </a:rPr>
              <a:t>A</a:t>
            </a:r>
            <a:r>
              <a:rPr lang="pl-PL" sz="1800" b="0" dirty="0" err="1" smtClean="0">
                <a:solidFill>
                  <a:srgbClr val="0F5494"/>
                </a:solidFill>
              </a:rPr>
              <a:t>daptacj</a:t>
            </a:r>
            <a:r>
              <a:rPr lang="en-GB" sz="1800" b="0" dirty="0">
                <a:solidFill>
                  <a:srgbClr val="0F5494"/>
                </a:solidFill>
              </a:rPr>
              <a:t>ę</a:t>
            </a:r>
            <a:r>
              <a:rPr lang="pl-PL" sz="1800" b="0" dirty="0" smtClean="0">
                <a:solidFill>
                  <a:srgbClr val="0F5494"/>
                </a:solidFill>
              </a:rPr>
              <a:t> </a:t>
            </a:r>
            <a:r>
              <a:rPr lang="pl-PL" sz="1800" b="0" dirty="0">
                <a:solidFill>
                  <a:srgbClr val="0F5494"/>
                </a:solidFill>
              </a:rPr>
              <a:t>i elastyczność usług </a:t>
            </a:r>
            <a:r>
              <a:rPr lang="pl-PL" sz="1800" b="0" dirty="0" smtClean="0">
                <a:solidFill>
                  <a:srgbClr val="0F5494"/>
                </a:solidFill>
              </a:rPr>
              <a:t>cyfrowych</a:t>
            </a:r>
            <a:r>
              <a:rPr lang="en-GB" sz="1800" b="0" dirty="0" smtClean="0">
                <a:solidFill>
                  <a:srgbClr val="0F5494"/>
                </a:solidFill>
              </a:rPr>
              <a:t>;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rgbClr val="0F5494"/>
                </a:solidFill>
              </a:rPr>
              <a:t>E</a:t>
            </a:r>
            <a:r>
              <a:rPr lang="pl-PL" sz="1800" b="0" dirty="0" err="1">
                <a:solidFill>
                  <a:srgbClr val="0F5494"/>
                </a:solidFill>
              </a:rPr>
              <a:t>konomię</a:t>
            </a:r>
            <a:r>
              <a:rPr lang="pl-PL" sz="1800" b="0" dirty="0">
                <a:solidFill>
                  <a:srgbClr val="0F5494"/>
                </a:solidFill>
              </a:rPr>
              <a:t> </a:t>
            </a:r>
            <a:r>
              <a:rPr lang="pl-PL" sz="1800" b="0" dirty="0" smtClean="0">
                <a:solidFill>
                  <a:srgbClr val="0F5494"/>
                </a:solidFill>
              </a:rPr>
              <a:t>skali</a:t>
            </a:r>
            <a:r>
              <a:rPr lang="en-GB" sz="1800" b="0" dirty="0">
                <a:solidFill>
                  <a:srgbClr val="0F5494"/>
                </a:solidFill>
              </a:rPr>
              <a:t>: </a:t>
            </a:r>
            <a:r>
              <a:rPr lang="en-GB" sz="1800" b="0" dirty="0" err="1">
                <a:solidFill>
                  <a:srgbClr val="0F5494"/>
                </a:solidFill>
              </a:rPr>
              <a:t>możliwość</a:t>
            </a:r>
            <a:r>
              <a:rPr lang="pl-PL" sz="1800" b="0" dirty="0" smtClean="0">
                <a:solidFill>
                  <a:srgbClr val="0F5494"/>
                </a:solidFill>
              </a:rPr>
              <a:t> </a:t>
            </a:r>
            <a:r>
              <a:rPr lang="pl-PL" sz="1800" b="0" dirty="0">
                <a:solidFill>
                  <a:srgbClr val="0F5494"/>
                </a:solidFill>
              </a:rPr>
              <a:t>rozszerz</a:t>
            </a:r>
            <a:r>
              <a:rPr lang="en-GB" sz="1800" b="0" dirty="0" err="1" smtClean="0">
                <a:solidFill>
                  <a:srgbClr val="0F5494"/>
                </a:solidFill>
              </a:rPr>
              <a:t>ania</a:t>
            </a:r>
            <a:r>
              <a:rPr lang="pl-PL" sz="1800" b="0" dirty="0" smtClean="0">
                <a:solidFill>
                  <a:srgbClr val="0F5494"/>
                </a:solidFill>
              </a:rPr>
              <a:t> platform</a:t>
            </a:r>
            <a:r>
              <a:rPr lang="en-GB" sz="1800" b="0" dirty="0" smtClean="0">
                <a:solidFill>
                  <a:srgbClr val="0F5494"/>
                </a:solidFill>
              </a:rPr>
              <a:t>y </a:t>
            </a:r>
            <a:r>
              <a:rPr lang="en-GB" sz="1800" b="0" dirty="0">
                <a:solidFill>
                  <a:srgbClr val="0F5494"/>
                </a:solidFill>
              </a:rPr>
              <a:t>o </a:t>
            </a:r>
            <a:r>
              <a:rPr lang="pl-PL" sz="1800" b="0" dirty="0">
                <a:solidFill>
                  <a:srgbClr val="0F5494"/>
                </a:solidFill>
              </a:rPr>
              <a:t> nowe </a:t>
            </a:r>
            <a:r>
              <a:rPr lang="pl-PL" sz="1800" b="0" dirty="0" smtClean="0">
                <a:solidFill>
                  <a:srgbClr val="0F5494"/>
                </a:solidFill>
              </a:rPr>
              <a:t>domeny</a:t>
            </a:r>
            <a:r>
              <a:rPr lang="en-GB" sz="1800" b="0" dirty="0" smtClean="0">
                <a:solidFill>
                  <a:srgbClr val="0F5494"/>
                </a:solidFill>
              </a:rPr>
              <a:t>.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GB" sz="1800" b="0" dirty="0">
              <a:solidFill>
                <a:srgbClr val="0F5494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b="1" i="0" dirty="0" err="1">
                <a:solidFill>
                  <a:srgbClr val="0F5494"/>
                </a:solidFill>
              </a:rPr>
              <a:t>Możliwość</a:t>
            </a:r>
            <a:r>
              <a:rPr lang="en-GB" sz="1800" b="1" i="0" dirty="0">
                <a:solidFill>
                  <a:srgbClr val="0F5494"/>
                </a:solidFill>
              </a:rPr>
              <a:t> </a:t>
            </a:r>
            <a:r>
              <a:rPr lang="en-GB" sz="1800" b="1" i="0" dirty="0" err="1">
                <a:solidFill>
                  <a:srgbClr val="0F5494"/>
                </a:solidFill>
              </a:rPr>
              <a:t>rozwiązywania</a:t>
            </a:r>
            <a:r>
              <a:rPr lang="en-GB" sz="1800" b="1" i="0" dirty="0">
                <a:solidFill>
                  <a:srgbClr val="0F5494"/>
                </a:solidFill>
              </a:rPr>
              <a:t> </a:t>
            </a:r>
            <a:r>
              <a:rPr lang="en-GB" sz="1800" b="1" i="0" dirty="0" err="1" smtClean="0">
                <a:solidFill>
                  <a:srgbClr val="0F5494"/>
                </a:solidFill>
              </a:rPr>
              <a:t>globalnych</a:t>
            </a:r>
            <a:r>
              <a:rPr lang="en-GB" sz="1800" b="1" i="0" dirty="0" smtClean="0">
                <a:solidFill>
                  <a:srgbClr val="0F5494"/>
                </a:solidFill>
              </a:rPr>
              <a:t> </a:t>
            </a:r>
            <a:r>
              <a:rPr lang="en-GB" sz="1800" b="1" i="0" dirty="0" err="1" smtClean="0">
                <a:solidFill>
                  <a:srgbClr val="0F5494"/>
                </a:solidFill>
              </a:rPr>
              <a:t>problem</a:t>
            </a:r>
            <a:r>
              <a:rPr lang="en-GB" sz="1800" b="1" i="0" dirty="0" err="1">
                <a:solidFill>
                  <a:schemeClr val="tx2"/>
                </a:solidFill>
              </a:rPr>
              <a:t>ó</a:t>
            </a:r>
            <a:r>
              <a:rPr lang="en-GB" sz="1800" b="1" i="0" dirty="0" err="1" smtClean="0">
                <a:solidFill>
                  <a:srgbClr val="0F5494"/>
                </a:solidFill>
              </a:rPr>
              <a:t>w</a:t>
            </a:r>
            <a:r>
              <a:rPr lang="en-GB" sz="1800" b="1" i="0" dirty="0" smtClean="0">
                <a:solidFill>
                  <a:srgbClr val="0F5494"/>
                </a:solidFill>
              </a:rPr>
              <a:t> </a:t>
            </a:r>
            <a:r>
              <a:rPr lang="en-GB" sz="1800" b="1" i="0" dirty="0" err="1" smtClean="0">
                <a:solidFill>
                  <a:srgbClr val="0F5494"/>
                </a:solidFill>
              </a:rPr>
              <a:t>i</a:t>
            </a:r>
            <a:r>
              <a:rPr lang="en-GB" sz="1800" b="1" i="0" dirty="0">
                <a:solidFill>
                  <a:srgbClr val="0F5494"/>
                </a:solidFill>
              </a:rPr>
              <a:t> </a:t>
            </a:r>
            <a:r>
              <a:rPr lang="en-GB" sz="1800" b="1" i="0" dirty="0" err="1" smtClean="0">
                <a:solidFill>
                  <a:srgbClr val="0F5494"/>
                </a:solidFill>
              </a:rPr>
              <a:t>kryzysów</a:t>
            </a:r>
            <a:r>
              <a:rPr lang="en-GB" sz="1800" b="1" i="0" dirty="0" smtClean="0">
                <a:solidFill>
                  <a:srgbClr val="0F5494"/>
                </a:solidFill>
              </a:rPr>
              <a:t> </a:t>
            </a:r>
            <a:r>
              <a:rPr lang="en-GB" sz="1800" i="0" dirty="0" smtClean="0">
                <a:solidFill>
                  <a:srgbClr val="0F5494"/>
                </a:solidFill>
              </a:rPr>
              <a:t>– </a:t>
            </a:r>
            <a:r>
              <a:rPr lang="en-GB" sz="1800" i="0" dirty="0" err="1" smtClean="0">
                <a:solidFill>
                  <a:srgbClr val="0F5494"/>
                </a:solidFill>
              </a:rPr>
              <a:t>przez</a:t>
            </a:r>
            <a:r>
              <a:rPr lang="en-GB" sz="1800" i="0" dirty="0" smtClean="0">
                <a:solidFill>
                  <a:srgbClr val="0F5494"/>
                </a:solidFill>
              </a:rPr>
              <a:t> </a:t>
            </a:r>
            <a:r>
              <a:rPr lang="en-GB" sz="1800" i="0" dirty="0" err="1" smtClean="0">
                <a:solidFill>
                  <a:schemeClr val="tx2"/>
                </a:solidFill>
              </a:rPr>
              <a:t>precyzyjn</a:t>
            </a:r>
            <a:r>
              <a:rPr lang="en-GB" sz="1800" i="0" dirty="0" err="1">
                <a:solidFill>
                  <a:schemeClr val="tx2"/>
                </a:solidFill>
              </a:rPr>
              <a:t>ą</a:t>
            </a:r>
            <a:r>
              <a:rPr lang="pl-PL" sz="1800" b="0" i="0" dirty="0" smtClean="0">
                <a:solidFill>
                  <a:schemeClr val="tx2"/>
                </a:solidFill>
              </a:rPr>
              <a:t> </a:t>
            </a:r>
            <a:r>
              <a:rPr lang="en-GB" sz="1800" b="0" i="0" dirty="0" err="1" smtClean="0">
                <a:solidFill>
                  <a:schemeClr val="tx2"/>
                </a:solidFill>
              </a:rPr>
              <a:t>analiz</a:t>
            </a:r>
            <a:r>
              <a:rPr lang="en-GB" sz="1800" i="0" dirty="0" err="1">
                <a:solidFill>
                  <a:srgbClr val="0F5494"/>
                </a:solidFill>
              </a:rPr>
              <a:t>ę</a:t>
            </a:r>
            <a:r>
              <a:rPr lang="en-GB" sz="1800" b="0" i="0" dirty="0" smtClean="0">
                <a:solidFill>
                  <a:schemeClr val="tx2"/>
                </a:solidFill>
              </a:rPr>
              <a:t> </a:t>
            </a:r>
            <a:r>
              <a:rPr lang="en-GB" sz="1800" b="0" i="0" dirty="0" err="1" smtClean="0">
                <a:solidFill>
                  <a:schemeClr val="tx2"/>
                </a:solidFill>
              </a:rPr>
              <a:t>powiazanych</a:t>
            </a:r>
            <a:r>
              <a:rPr lang="en-GB" sz="1800" b="0" i="0" dirty="0" smtClean="0">
                <a:solidFill>
                  <a:schemeClr val="tx2"/>
                </a:solidFill>
              </a:rPr>
              <a:t> </a:t>
            </a:r>
            <a:r>
              <a:rPr lang="en-GB" sz="1800" b="0" i="0" dirty="0" err="1" smtClean="0">
                <a:solidFill>
                  <a:schemeClr val="tx2"/>
                </a:solidFill>
              </a:rPr>
              <a:t>ze</a:t>
            </a:r>
            <a:r>
              <a:rPr lang="en-GB" sz="1800" i="0" dirty="0">
                <a:solidFill>
                  <a:schemeClr val="tx2"/>
                </a:solidFill>
              </a:rPr>
              <a:t> </a:t>
            </a:r>
            <a:r>
              <a:rPr lang="en-GB" sz="1800" i="0" dirty="0" err="1">
                <a:solidFill>
                  <a:schemeClr val="tx2"/>
                </a:solidFill>
              </a:rPr>
              <a:t>sobą</a:t>
            </a:r>
            <a:r>
              <a:rPr lang="en-GB" sz="1800" i="0" dirty="0">
                <a:solidFill>
                  <a:schemeClr val="tx2"/>
                </a:solidFill>
              </a:rPr>
              <a:t> </a:t>
            </a:r>
            <a:r>
              <a:rPr lang="en-GB" sz="1800" i="0" dirty="0" err="1">
                <a:solidFill>
                  <a:schemeClr val="tx2"/>
                </a:solidFill>
              </a:rPr>
              <a:t>czynników</a:t>
            </a:r>
            <a:r>
              <a:rPr lang="en-GB" sz="1800" i="0" dirty="0">
                <a:solidFill>
                  <a:schemeClr val="tx2"/>
                </a:solidFill>
              </a:rPr>
              <a:t> </a:t>
            </a:r>
            <a:r>
              <a:rPr lang="en-GB" sz="1800" b="0" i="0" dirty="0" smtClean="0">
                <a:solidFill>
                  <a:schemeClr val="tx2"/>
                </a:solidFill>
              </a:rPr>
              <a:t>w </a:t>
            </a:r>
            <a:r>
              <a:rPr lang="en-GB" sz="1800" b="0" i="0" dirty="0" err="1" smtClean="0">
                <a:solidFill>
                  <a:schemeClr val="tx2"/>
                </a:solidFill>
              </a:rPr>
              <a:t>wielu</a:t>
            </a:r>
            <a:r>
              <a:rPr lang="pl-PL" sz="1800" b="0" i="0" dirty="0" smtClean="0">
                <a:solidFill>
                  <a:schemeClr val="tx2"/>
                </a:solidFill>
              </a:rPr>
              <a:t> </a:t>
            </a:r>
            <a:r>
              <a:rPr lang="en-GB" sz="1800" b="0" i="0" dirty="0" err="1" smtClean="0">
                <a:solidFill>
                  <a:schemeClr val="tx2"/>
                </a:solidFill>
              </a:rPr>
              <a:t>dziedzinach</a:t>
            </a:r>
            <a:r>
              <a:rPr lang="en-GB" sz="1800" i="0" dirty="0">
                <a:solidFill>
                  <a:schemeClr val="tx2"/>
                </a:solidFill>
              </a:rPr>
              <a:t> </a:t>
            </a:r>
            <a:r>
              <a:rPr lang="en-GB" sz="1800" i="0" dirty="0" err="1">
                <a:solidFill>
                  <a:schemeClr val="tx2"/>
                </a:solidFill>
              </a:rPr>
              <a:t>jednocześnie</a:t>
            </a:r>
            <a:r>
              <a:rPr lang="pl-PL" sz="1800" b="0" i="0" dirty="0" smtClean="0">
                <a:solidFill>
                  <a:schemeClr val="tx2"/>
                </a:solidFill>
              </a:rPr>
              <a:t>. </a:t>
            </a:r>
            <a:endParaRPr lang="fr-BE" sz="1800" i="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fr-BE" dirty="0" smtClean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586" y="188640"/>
            <a:ext cx="8712968" cy="945187"/>
          </a:xfrm>
        </p:spPr>
        <p:txBody>
          <a:bodyPr/>
          <a:lstStyle/>
          <a:p>
            <a:pPr algn="ctr"/>
            <a:r>
              <a:rPr lang="pl-PL" sz="3600" dirty="0">
                <a:solidFill>
                  <a:schemeClr val="accent2">
                    <a:lumMod val="75000"/>
                  </a:schemeClr>
                </a:solidFill>
              </a:rPr>
              <a:t>Pięć </a:t>
            </a:r>
            <a:r>
              <a:rPr lang="en-GB" sz="3600" dirty="0" err="1">
                <a:solidFill>
                  <a:schemeClr val="accent2">
                    <a:lumMod val="75000"/>
                  </a:schemeClr>
                </a:solidFill>
              </a:rPr>
              <a:t>celów</a:t>
            </a:r>
            <a:r>
              <a:rPr lang="en-GB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</a:rPr>
              <a:t>polityki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dirty="0" err="1" smtClean="0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</a:rPr>
              <a:t>lata 2021–2027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55776" y="1700808"/>
            <a:ext cx="6449778" cy="4680520"/>
          </a:xfrm>
          <a:solidFill>
            <a:schemeClr val="bg1"/>
          </a:solidFill>
        </p:spPr>
        <p:txBody>
          <a:bodyPr/>
          <a:lstStyle/>
          <a:p>
            <a:pPr marL="0" lvl="0" indent="0" algn="ctr">
              <a:spcBef>
                <a:spcPct val="0"/>
              </a:spcBef>
              <a:buClrTx/>
              <a:buNone/>
            </a:pPr>
            <a:endParaRPr lang="en-US" sz="900" b="1" kern="1200" dirty="0" smtClean="0">
              <a:solidFill>
                <a:srgbClr val="0F5494"/>
              </a:solidFill>
              <a:latin typeface="Verdana" pitchFamily="34" charset="0"/>
            </a:endParaRPr>
          </a:p>
          <a:p>
            <a:pPr marL="0" lvl="0" indent="0" algn="ctr">
              <a:spcBef>
                <a:spcPct val="0"/>
              </a:spcBef>
              <a:buClrTx/>
              <a:buNone/>
            </a:pPr>
            <a:endParaRPr lang="en-US" sz="900" b="1" kern="1200" dirty="0">
              <a:solidFill>
                <a:srgbClr val="0F5494"/>
              </a:solidFill>
              <a:latin typeface="Verdana" pitchFamily="34" charset="0"/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97" y="1536339"/>
            <a:ext cx="896577" cy="41764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9632" y="1542940"/>
            <a:ext cx="705678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CP1: </a:t>
            </a:r>
            <a:r>
              <a:rPr lang="pl-PL" sz="2000" dirty="0" smtClean="0">
                <a:solidFill>
                  <a:schemeClr val="tx2"/>
                </a:solidFill>
                <a:latin typeface="+mn-lt"/>
              </a:rPr>
              <a:t>bardziej </a:t>
            </a:r>
            <a:r>
              <a:rPr lang="pl-PL" sz="2000" dirty="0">
                <a:solidFill>
                  <a:schemeClr val="tx2"/>
                </a:solidFill>
                <a:latin typeface="+mn-lt"/>
              </a:rPr>
              <a:t>inteligentna Europa</a:t>
            </a:r>
            <a:r>
              <a:rPr lang="pl-PL" sz="2000" b="0" dirty="0">
                <a:solidFill>
                  <a:schemeClr val="tx2"/>
                </a:solidFill>
                <a:latin typeface="+mn-lt"/>
              </a:rPr>
              <a:t> </a:t>
            </a: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(</a:t>
            </a:r>
            <a:r>
              <a:rPr lang="pl-PL" sz="2000" b="0" dirty="0" err="1" smtClean="0">
                <a:solidFill>
                  <a:schemeClr val="tx2"/>
                </a:solidFill>
                <a:latin typeface="+mn-lt"/>
              </a:rPr>
              <a:t>innowacj</a:t>
            </a: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a</a:t>
            </a:r>
            <a:r>
              <a:rPr lang="pl-PL" sz="2000" b="0" dirty="0" smtClean="0">
                <a:solidFill>
                  <a:schemeClr val="tx2"/>
                </a:solidFill>
                <a:latin typeface="+mn-lt"/>
              </a:rPr>
              <a:t>, </a:t>
            </a:r>
            <a:r>
              <a:rPr lang="pl-PL" sz="2000" b="0" dirty="0" err="1" smtClean="0">
                <a:solidFill>
                  <a:schemeClr val="tx2"/>
                </a:solidFill>
                <a:latin typeface="+mn-lt"/>
              </a:rPr>
              <a:t>cyfryzacj</a:t>
            </a: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a </a:t>
            </a:r>
            <a:r>
              <a:rPr lang="en-GB" sz="2000" b="0" dirty="0" err="1" smtClean="0">
                <a:solidFill>
                  <a:schemeClr val="tx2"/>
                </a:solidFill>
                <a:latin typeface="+mn-lt"/>
              </a:rPr>
              <a:t>oraz</a:t>
            </a: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l-PL" sz="2000" b="0" dirty="0" err="1" smtClean="0">
                <a:solidFill>
                  <a:schemeClr val="tx2"/>
                </a:solidFill>
                <a:latin typeface="+mn-lt"/>
              </a:rPr>
              <a:t>transformacj</a:t>
            </a: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a</a:t>
            </a:r>
            <a:r>
              <a:rPr lang="pl-PL" sz="20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l-PL" sz="2000" b="0" dirty="0" err="1" smtClean="0">
                <a:solidFill>
                  <a:schemeClr val="tx2"/>
                </a:solidFill>
                <a:latin typeface="+mn-lt"/>
              </a:rPr>
              <a:t>gospodarcz</a:t>
            </a: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a)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CP2: </a:t>
            </a:r>
            <a:r>
              <a:rPr lang="pl-PL" sz="2000" dirty="0" smtClean="0">
                <a:solidFill>
                  <a:schemeClr val="tx2"/>
                </a:solidFill>
                <a:latin typeface="+mn-lt"/>
              </a:rPr>
              <a:t>bardziej </a:t>
            </a:r>
            <a:r>
              <a:rPr lang="pl-PL" sz="2000" dirty="0">
                <a:solidFill>
                  <a:schemeClr val="tx2"/>
                </a:solidFill>
                <a:latin typeface="+mn-lt"/>
              </a:rPr>
              <a:t>przyjazna dla środowiska </a:t>
            </a:r>
            <a:r>
              <a:rPr lang="pl-PL" sz="2000" dirty="0" err="1">
                <a:solidFill>
                  <a:schemeClr val="tx2"/>
                </a:solidFill>
                <a:latin typeface="+mn-lt"/>
              </a:rPr>
              <a:t>bezemisyjna</a:t>
            </a:r>
            <a:r>
              <a:rPr lang="pl-PL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+mn-lt"/>
              </a:rPr>
              <a:t>Europa</a:t>
            </a: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(</a:t>
            </a:r>
            <a:r>
              <a:rPr lang="pl-PL" sz="2000" b="0" dirty="0" smtClean="0">
                <a:solidFill>
                  <a:schemeClr val="tx2"/>
                </a:solidFill>
                <a:latin typeface="+mn-lt"/>
              </a:rPr>
              <a:t>transformację sektora energetycznego, odnawialne </a:t>
            </a:r>
            <a:r>
              <a:rPr lang="pl-PL" sz="2000" b="0" dirty="0">
                <a:solidFill>
                  <a:schemeClr val="tx2"/>
                </a:solidFill>
                <a:latin typeface="+mn-lt"/>
              </a:rPr>
              <a:t>źródła </a:t>
            </a:r>
            <a:r>
              <a:rPr lang="pl-PL" sz="2000" b="0" dirty="0" smtClean="0">
                <a:solidFill>
                  <a:schemeClr val="tx2"/>
                </a:solidFill>
                <a:latin typeface="+mn-lt"/>
              </a:rPr>
              <a:t>energii</a:t>
            </a: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,</a:t>
            </a:r>
            <a:r>
              <a:rPr lang="pl-PL" sz="2000" b="0" dirty="0" smtClean="0">
                <a:solidFill>
                  <a:schemeClr val="tx2"/>
                </a:solidFill>
                <a:latin typeface="+mn-lt"/>
              </a:rPr>
              <a:t> walk</a:t>
            </a: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a</a:t>
            </a:r>
            <a:r>
              <a:rPr lang="pl-PL" sz="2000" b="0" dirty="0" smtClean="0">
                <a:solidFill>
                  <a:schemeClr val="tx2"/>
                </a:solidFill>
                <a:latin typeface="+mn-lt"/>
              </a:rPr>
              <a:t> ze zmianami klimatu</a:t>
            </a: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)</a:t>
            </a:r>
            <a:endParaRPr lang="en-GB" sz="2000" dirty="0" smtClean="0">
              <a:solidFill>
                <a:schemeClr val="tx2"/>
              </a:solidFill>
              <a:latin typeface="+mn-lt"/>
            </a:endParaRP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CP3: </a:t>
            </a:r>
            <a:r>
              <a:rPr lang="pl-PL" sz="2000" dirty="0" smtClean="0">
                <a:solidFill>
                  <a:schemeClr val="tx2"/>
                </a:solidFill>
                <a:latin typeface="+mn-lt"/>
              </a:rPr>
              <a:t>lepiej </a:t>
            </a:r>
            <a:r>
              <a:rPr lang="pl-PL" sz="2000" dirty="0">
                <a:solidFill>
                  <a:schemeClr val="tx2"/>
                </a:solidFill>
                <a:latin typeface="+mn-lt"/>
              </a:rPr>
              <a:t>połączona Europa</a:t>
            </a:r>
            <a:r>
              <a:rPr lang="pl-PL" sz="2000" b="0" dirty="0">
                <a:solidFill>
                  <a:schemeClr val="tx2"/>
                </a:solidFill>
                <a:latin typeface="+mn-lt"/>
              </a:rPr>
              <a:t> </a:t>
            </a:r>
            <a:r>
              <a:rPr lang="en-GB" sz="2000" b="0" dirty="0">
                <a:solidFill>
                  <a:schemeClr val="tx2"/>
                </a:solidFill>
                <a:latin typeface="+mn-lt"/>
              </a:rPr>
              <a:t>(</a:t>
            </a:r>
            <a:r>
              <a:rPr lang="pl-PL" sz="2000" b="0" dirty="0" err="1" smtClean="0">
                <a:solidFill>
                  <a:schemeClr val="tx2"/>
                </a:solidFill>
                <a:latin typeface="+mn-lt"/>
              </a:rPr>
              <a:t>strategiczn</a:t>
            </a: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a</a:t>
            </a:r>
            <a:r>
              <a:rPr lang="pl-PL" sz="2000" b="0" dirty="0" smtClean="0">
                <a:solidFill>
                  <a:schemeClr val="tx2"/>
                </a:solidFill>
                <a:latin typeface="+mn-lt"/>
              </a:rPr>
              <a:t> infrastruktur</a:t>
            </a: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a</a:t>
            </a:r>
            <a:r>
              <a:rPr lang="pl-PL" sz="20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l-PL" sz="2000" b="0" dirty="0" err="1" smtClean="0">
                <a:solidFill>
                  <a:schemeClr val="tx2"/>
                </a:solidFill>
                <a:latin typeface="+mn-lt"/>
              </a:rPr>
              <a:t>transportow</a:t>
            </a: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a)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CP4: </a:t>
            </a:r>
            <a:r>
              <a:rPr lang="pl-PL" sz="2000" dirty="0" smtClean="0">
                <a:solidFill>
                  <a:schemeClr val="tx2"/>
                </a:solidFill>
                <a:latin typeface="+mn-lt"/>
              </a:rPr>
              <a:t>Europa </a:t>
            </a:r>
            <a:r>
              <a:rPr lang="pl-PL" sz="2000" dirty="0">
                <a:solidFill>
                  <a:schemeClr val="tx2"/>
                </a:solidFill>
                <a:latin typeface="+mn-lt"/>
              </a:rPr>
              <a:t>o silniejszym wymiarze </a:t>
            </a:r>
            <a:r>
              <a:rPr lang="pl-PL" sz="2000" dirty="0" smtClean="0">
                <a:solidFill>
                  <a:schemeClr val="tx2"/>
                </a:solidFill>
                <a:latin typeface="+mn-lt"/>
              </a:rPr>
              <a:t>społecznym</a:t>
            </a:r>
            <a:r>
              <a:rPr lang="en-GB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(</a:t>
            </a:r>
            <a:r>
              <a:rPr lang="pl-PL" sz="2000" b="0" dirty="0" smtClean="0">
                <a:solidFill>
                  <a:schemeClr val="tx2"/>
                </a:solidFill>
                <a:latin typeface="+mn-lt"/>
              </a:rPr>
              <a:t>europejski </a:t>
            </a:r>
            <a:r>
              <a:rPr lang="pl-PL" sz="2000" b="0" dirty="0">
                <a:solidFill>
                  <a:schemeClr val="tx2"/>
                </a:solidFill>
                <a:latin typeface="+mn-lt"/>
              </a:rPr>
              <a:t>filar praw </a:t>
            </a:r>
            <a:r>
              <a:rPr lang="pl-PL" sz="2000" b="0" dirty="0" smtClean="0">
                <a:solidFill>
                  <a:schemeClr val="tx2"/>
                </a:solidFill>
                <a:latin typeface="+mn-lt"/>
              </a:rPr>
              <a:t>socjalnych</a:t>
            </a: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)</a:t>
            </a:r>
            <a:endParaRPr lang="en-GB" sz="2000" dirty="0" smtClean="0">
              <a:solidFill>
                <a:schemeClr val="tx2"/>
              </a:solidFill>
              <a:latin typeface="+mn-lt"/>
            </a:endParaRP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GB" sz="2000" dirty="0" smtClean="0">
                <a:solidFill>
                  <a:schemeClr val="tx2"/>
                </a:solidFill>
                <a:latin typeface="+mn-lt"/>
              </a:rPr>
              <a:t>CP5: </a:t>
            </a:r>
            <a:r>
              <a:rPr lang="pl-PL" sz="2000" dirty="0" smtClean="0">
                <a:solidFill>
                  <a:schemeClr val="tx2"/>
                </a:solidFill>
                <a:latin typeface="+mn-lt"/>
              </a:rPr>
              <a:t>Europa </a:t>
            </a:r>
            <a:r>
              <a:rPr lang="pl-PL" sz="2000" dirty="0">
                <a:solidFill>
                  <a:schemeClr val="tx2"/>
                </a:solidFill>
                <a:latin typeface="+mn-lt"/>
              </a:rPr>
              <a:t>bliżej obywateli</a:t>
            </a:r>
            <a:r>
              <a:rPr lang="pl-PL" sz="2000" b="0" dirty="0">
                <a:solidFill>
                  <a:schemeClr val="tx2"/>
                </a:solidFill>
                <a:latin typeface="+mn-lt"/>
              </a:rPr>
              <a:t> </a:t>
            </a: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(</a:t>
            </a:r>
            <a:r>
              <a:rPr lang="pl-PL" sz="2000" b="0" dirty="0" err="1" smtClean="0">
                <a:solidFill>
                  <a:schemeClr val="tx2"/>
                </a:solidFill>
                <a:latin typeface="+mn-lt"/>
              </a:rPr>
              <a:t>oddoln</a:t>
            </a: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e</a:t>
            </a:r>
            <a:r>
              <a:rPr lang="pl-PL" sz="20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l-PL" sz="2000" b="0" dirty="0" err="1" smtClean="0">
                <a:solidFill>
                  <a:schemeClr val="tx2"/>
                </a:solidFill>
                <a:latin typeface="+mn-lt"/>
              </a:rPr>
              <a:t>strategi</a:t>
            </a: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e </a:t>
            </a:r>
            <a:r>
              <a:rPr lang="pl-PL" sz="2000" b="0" dirty="0" smtClean="0">
                <a:solidFill>
                  <a:schemeClr val="tx2"/>
                </a:solidFill>
                <a:latin typeface="+mn-lt"/>
              </a:rPr>
              <a:t>rozwoju </a:t>
            </a:r>
            <a:r>
              <a:rPr lang="pl-PL" sz="2000" b="0" dirty="0">
                <a:solidFill>
                  <a:schemeClr val="tx2"/>
                </a:solidFill>
                <a:latin typeface="+mn-lt"/>
              </a:rPr>
              <a:t>i </a:t>
            </a:r>
            <a:r>
              <a:rPr lang="pl-PL" sz="2000" b="0" dirty="0" err="1" smtClean="0">
                <a:solidFill>
                  <a:schemeClr val="tx2"/>
                </a:solidFill>
                <a:latin typeface="+mn-lt"/>
              </a:rPr>
              <a:t>zrównoważon</a:t>
            </a: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y</a:t>
            </a:r>
            <a:r>
              <a:rPr lang="pl-PL" sz="2000" b="0" dirty="0" smtClean="0">
                <a:solidFill>
                  <a:schemeClr val="tx2"/>
                </a:solidFill>
                <a:latin typeface="+mn-lt"/>
              </a:rPr>
              <a:t> rozwoju </a:t>
            </a:r>
            <a:r>
              <a:rPr lang="pl-PL" sz="2000" b="0" dirty="0">
                <a:solidFill>
                  <a:schemeClr val="tx2"/>
                </a:solidFill>
                <a:latin typeface="+mn-lt"/>
              </a:rPr>
              <a:t>obszarów </a:t>
            </a:r>
            <a:r>
              <a:rPr lang="pl-PL" sz="2000" b="0" dirty="0" smtClean="0">
                <a:solidFill>
                  <a:schemeClr val="tx2"/>
                </a:solidFill>
                <a:latin typeface="+mn-lt"/>
              </a:rPr>
              <a:t>miejskich</a:t>
            </a:r>
            <a:r>
              <a:rPr lang="en-GB" sz="2000" b="0" dirty="0" smtClean="0">
                <a:solidFill>
                  <a:schemeClr val="tx2"/>
                </a:solidFill>
                <a:latin typeface="+mn-lt"/>
              </a:rPr>
              <a:t>)</a:t>
            </a: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lvl="0" algn="ctr">
              <a:spcAft>
                <a:spcPts val="600"/>
              </a:spcAft>
            </a:pPr>
            <a:endParaRPr lang="fr-B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67062"/>
            <a:ext cx="8229600" cy="936625"/>
          </a:xfrm>
        </p:spPr>
        <p:txBody>
          <a:bodyPr/>
          <a:lstStyle/>
          <a:p>
            <a:pPr algn="ctr"/>
            <a:r>
              <a:rPr lang="en-GB" sz="3200" dirty="0" err="1" smtClean="0">
                <a:solidFill>
                  <a:srgbClr val="FFC000"/>
                </a:solidFill>
              </a:rPr>
              <a:t>Finansowanie</a:t>
            </a:r>
            <a:r>
              <a:rPr lang="en-GB" sz="3200" dirty="0" smtClean="0">
                <a:solidFill>
                  <a:srgbClr val="FFC000"/>
                </a:solidFill>
              </a:rPr>
              <a:t> z </a:t>
            </a:r>
            <a:r>
              <a:rPr lang="en-GB" sz="3200" dirty="0" err="1" smtClean="0">
                <a:solidFill>
                  <a:srgbClr val="FFC000"/>
                </a:solidFill>
              </a:rPr>
              <a:t>funduszy</a:t>
            </a:r>
            <a:r>
              <a:rPr lang="en-GB" sz="3200" dirty="0" smtClean="0">
                <a:solidFill>
                  <a:srgbClr val="FFC000"/>
                </a:solidFill>
              </a:rPr>
              <a:t> 2021-27</a:t>
            </a:r>
            <a:br>
              <a:rPr lang="en-GB" sz="3200" dirty="0" smtClean="0">
                <a:solidFill>
                  <a:srgbClr val="FFC000"/>
                </a:solidFill>
              </a:rPr>
            </a:br>
            <a:r>
              <a:rPr lang="en-GB" sz="3200" dirty="0">
                <a:solidFill>
                  <a:srgbClr val="FFC000"/>
                </a:solidFill>
              </a:rPr>
              <a:t/>
            </a:r>
            <a:br>
              <a:rPr lang="en-GB" sz="3200" dirty="0">
                <a:solidFill>
                  <a:srgbClr val="FFC000"/>
                </a:solidFill>
              </a:rPr>
            </a:b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52527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200" i="0" dirty="0">
                <a:solidFill>
                  <a:srgbClr val="0F5494"/>
                </a:solidFill>
              </a:rPr>
              <a:t>W </a:t>
            </a:r>
            <a:r>
              <a:rPr lang="en-GB" sz="2200" i="0" dirty="0" err="1">
                <a:solidFill>
                  <a:srgbClr val="0F5494"/>
                </a:solidFill>
              </a:rPr>
              <a:t>ramach</a:t>
            </a:r>
            <a:r>
              <a:rPr lang="en-GB" sz="2200" i="0" dirty="0">
                <a:solidFill>
                  <a:srgbClr val="0F5494"/>
                </a:solidFill>
              </a:rPr>
              <a:t> instrument</a:t>
            </a:r>
            <a:r>
              <a:rPr lang="pl-PL" sz="2200" i="0" dirty="0">
                <a:solidFill>
                  <a:srgbClr val="0F5494"/>
                </a:solidFill>
              </a:rPr>
              <a:t>ó</a:t>
            </a:r>
            <a:r>
              <a:rPr lang="en-GB" sz="2200" i="0" dirty="0">
                <a:solidFill>
                  <a:srgbClr val="0F5494"/>
                </a:solidFill>
              </a:rPr>
              <a:t>w </a:t>
            </a:r>
            <a:r>
              <a:rPr lang="en-GB" sz="2200" i="0" dirty="0" err="1">
                <a:solidFill>
                  <a:srgbClr val="0F5494"/>
                </a:solidFill>
              </a:rPr>
              <a:t>terytorialnych</a:t>
            </a:r>
            <a:r>
              <a:rPr lang="en-GB" sz="2200" i="0" dirty="0">
                <a:solidFill>
                  <a:srgbClr val="0F5494"/>
                </a:solidFill>
              </a:rPr>
              <a:t>/ZIT pod </a:t>
            </a:r>
            <a:r>
              <a:rPr lang="en-GB" sz="2200" b="1" i="0" dirty="0">
                <a:solidFill>
                  <a:srgbClr val="0F5494"/>
                </a:solidFill>
              </a:rPr>
              <a:t>CP1-3 </a:t>
            </a:r>
            <a:r>
              <a:rPr lang="en-GB" sz="2200" b="1" i="0" dirty="0" err="1">
                <a:solidFill>
                  <a:srgbClr val="0F5494"/>
                </a:solidFill>
              </a:rPr>
              <a:t>oraz</a:t>
            </a:r>
            <a:r>
              <a:rPr lang="en-GB" sz="2200" b="1" i="0" dirty="0">
                <a:solidFill>
                  <a:srgbClr val="0F5494"/>
                </a:solidFill>
              </a:rPr>
              <a:t> CP5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GB" sz="2200" i="0" dirty="0">
                <a:solidFill>
                  <a:srgbClr val="0F5494"/>
                </a:solidFill>
              </a:rPr>
              <a:t>	</a:t>
            </a:r>
            <a:r>
              <a:rPr lang="en-GB" sz="2000" b="1" dirty="0" err="1">
                <a:solidFill>
                  <a:srgbClr val="0F5494"/>
                </a:solidFill>
              </a:rPr>
              <a:t>Warunki</a:t>
            </a:r>
            <a:r>
              <a:rPr lang="en-GB" sz="2000" b="1" dirty="0">
                <a:solidFill>
                  <a:srgbClr val="0F5494"/>
                </a:solidFill>
              </a:rPr>
              <a:t>: </a:t>
            </a:r>
            <a:r>
              <a:rPr lang="en-GB" sz="2000" dirty="0" err="1">
                <a:solidFill>
                  <a:srgbClr val="0F5494"/>
                </a:solidFill>
              </a:rPr>
              <a:t>Strategia</a:t>
            </a:r>
            <a:r>
              <a:rPr lang="en-GB" sz="2000" dirty="0">
                <a:solidFill>
                  <a:srgbClr val="0F5494"/>
                </a:solidFill>
              </a:rPr>
              <a:t> </a:t>
            </a:r>
            <a:r>
              <a:rPr lang="en-GB" sz="2000" dirty="0" err="1">
                <a:solidFill>
                  <a:srgbClr val="0F5494"/>
                </a:solidFill>
              </a:rPr>
              <a:t>terytorialna</a:t>
            </a:r>
            <a:r>
              <a:rPr lang="en-GB" sz="2000" dirty="0">
                <a:solidFill>
                  <a:srgbClr val="0F5494"/>
                </a:solidFill>
              </a:rPr>
              <a:t>, </a:t>
            </a:r>
            <a:r>
              <a:rPr lang="en-GB" sz="2000" dirty="0" err="1">
                <a:solidFill>
                  <a:srgbClr val="0F5494"/>
                </a:solidFill>
              </a:rPr>
              <a:t>uzgodnienie</a:t>
            </a:r>
            <a:r>
              <a:rPr lang="en-GB" sz="2000" dirty="0">
                <a:solidFill>
                  <a:srgbClr val="0F5494"/>
                </a:solidFill>
              </a:rPr>
              <a:t> z </a:t>
            </a:r>
            <a:r>
              <a:rPr lang="en-GB" sz="2000" dirty="0" smtClean="0">
                <a:solidFill>
                  <a:srgbClr val="0F5494"/>
                </a:solidFill>
              </a:rPr>
              <a:t>IZ</a:t>
            </a:r>
          </a:p>
          <a:p>
            <a:pPr marL="0" indent="0">
              <a:buClr>
                <a:schemeClr val="tx1"/>
              </a:buClr>
              <a:buNone/>
            </a:pPr>
            <a:endParaRPr lang="en-GB" sz="2000" b="1" dirty="0">
              <a:solidFill>
                <a:srgbClr val="0F5494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2200" i="0" dirty="0" smtClean="0">
                <a:solidFill>
                  <a:srgbClr val="0F5494"/>
                </a:solidFill>
              </a:rPr>
              <a:t>W </a:t>
            </a:r>
            <a:r>
              <a:rPr lang="en-GB" sz="2200" i="0" dirty="0" err="1">
                <a:solidFill>
                  <a:srgbClr val="0F5494"/>
                </a:solidFill>
              </a:rPr>
              <a:t>konkursach</a:t>
            </a:r>
            <a:r>
              <a:rPr lang="en-GB" sz="2200" i="0" dirty="0">
                <a:solidFill>
                  <a:srgbClr val="0F5494"/>
                </a:solidFill>
              </a:rPr>
              <a:t> </a:t>
            </a:r>
            <a:r>
              <a:rPr lang="en-GB" sz="2200" i="0" dirty="0" err="1">
                <a:solidFill>
                  <a:srgbClr val="0F5494"/>
                </a:solidFill>
              </a:rPr>
              <a:t>organizowanych</a:t>
            </a:r>
            <a:r>
              <a:rPr lang="en-GB" sz="2200" i="0" dirty="0">
                <a:solidFill>
                  <a:srgbClr val="0F5494"/>
                </a:solidFill>
              </a:rPr>
              <a:t> w </a:t>
            </a:r>
            <a:r>
              <a:rPr lang="en-GB" sz="2200" i="0" dirty="0" err="1">
                <a:solidFill>
                  <a:srgbClr val="0F5494"/>
                </a:solidFill>
              </a:rPr>
              <a:t>ramach</a:t>
            </a:r>
            <a:r>
              <a:rPr lang="en-GB" sz="2200" i="0" dirty="0">
                <a:solidFill>
                  <a:srgbClr val="0F5494"/>
                </a:solidFill>
              </a:rPr>
              <a:t> </a:t>
            </a:r>
            <a:r>
              <a:rPr lang="en-GB" sz="2200" i="0" dirty="0" err="1">
                <a:solidFill>
                  <a:srgbClr val="0F5494"/>
                </a:solidFill>
              </a:rPr>
              <a:t>nowych</a:t>
            </a:r>
            <a:r>
              <a:rPr lang="en-GB" sz="2200" i="0" dirty="0">
                <a:solidFill>
                  <a:srgbClr val="0F5494"/>
                </a:solidFill>
              </a:rPr>
              <a:t> </a:t>
            </a:r>
            <a:r>
              <a:rPr lang="en-GB" sz="2200" b="1" i="0" dirty="0" err="1">
                <a:solidFill>
                  <a:srgbClr val="0F5494"/>
                </a:solidFill>
              </a:rPr>
              <a:t>programów</a:t>
            </a:r>
            <a:r>
              <a:rPr lang="en-GB" sz="2200" b="1" i="0" dirty="0">
                <a:solidFill>
                  <a:srgbClr val="0F5494"/>
                </a:solidFill>
              </a:rPr>
              <a:t> </a:t>
            </a:r>
            <a:r>
              <a:rPr lang="en-GB" sz="2200" b="1" i="0" dirty="0" err="1">
                <a:solidFill>
                  <a:srgbClr val="0F5494"/>
                </a:solidFill>
              </a:rPr>
              <a:t>regionalnych</a:t>
            </a:r>
            <a:r>
              <a:rPr lang="en-GB" sz="2200" b="1" i="0" dirty="0">
                <a:solidFill>
                  <a:srgbClr val="0F5494"/>
                </a:solidFill>
              </a:rPr>
              <a:t>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GB" sz="2200" i="0" dirty="0">
                <a:solidFill>
                  <a:srgbClr val="0F5494"/>
                </a:solidFill>
              </a:rPr>
              <a:t>	</a:t>
            </a:r>
            <a:r>
              <a:rPr lang="en-GB" sz="2000" b="1" dirty="0" err="1">
                <a:solidFill>
                  <a:srgbClr val="0F5494"/>
                </a:solidFill>
              </a:rPr>
              <a:t>Warunki</a:t>
            </a:r>
            <a:r>
              <a:rPr lang="en-GB" sz="2000" b="1" dirty="0">
                <a:solidFill>
                  <a:srgbClr val="0F5494"/>
                </a:solidFill>
              </a:rPr>
              <a:t>: </a:t>
            </a:r>
            <a:r>
              <a:rPr lang="en-GB" sz="2000" dirty="0" err="1">
                <a:solidFill>
                  <a:srgbClr val="0F5494"/>
                </a:solidFill>
              </a:rPr>
              <a:t>odpowiednie</a:t>
            </a:r>
            <a:r>
              <a:rPr lang="en-GB" sz="2000" dirty="0">
                <a:solidFill>
                  <a:srgbClr val="0F5494"/>
                </a:solidFill>
              </a:rPr>
              <a:t> </a:t>
            </a:r>
            <a:r>
              <a:rPr lang="en-GB" sz="2000" dirty="0" err="1">
                <a:solidFill>
                  <a:srgbClr val="0F5494"/>
                </a:solidFill>
              </a:rPr>
              <a:t>zapisy</a:t>
            </a:r>
            <a:r>
              <a:rPr lang="en-GB" sz="2000" dirty="0">
                <a:solidFill>
                  <a:srgbClr val="0F5494"/>
                </a:solidFill>
              </a:rPr>
              <a:t> </a:t>
            </a:r>
            <a:r>
              <a:rPr lang="en-GB" sz="2000" dirty="0" err="1">
                <a:solidFill>
                  <a:srgbClr val="0F5494"/>
                </a:solidFill>
              </a:rPr>
              <a:t>programów</a:t>
            </a:r>
            <a:r>
              <a:rPr lang="en-GB" sz="2000" dirty="0">
                <a:solidFill>
                  <a:srgbClr val="0F5494"/>
                </a:solidFill>
              </a:rPr>
              <a:t> (do </a:t>
            </a:r>
            <a:r>
              <a:rPr lang="en-GB" sz="2000" dirty="0" err="1">
                <a:solidFill>
                  <a:srgbClr val="0F5494"/>
                </a:solidFill>
              </a:rPr>
              <a:t>uzgodnienia</a:t>
            </a:r>
            <a:r>
              <a:rPr lang="en-GB" sz="2000" dirty="0">
                <a:solidFill>
                  <a:srgbClr val="0F5494"/>
                </a:solidFill>
              </a:rPr>
              <a:t> z 	IZ); </a:t>
            </a:r>
            <a:r>
              <a:rPr lang="en-GB" sz="2000" dirty="0" err="1">
                <a:solidFill>
                  <a:srgbClr val="0F5494"/>
                </a:solidFill>
              </a:rPr>
              <a:t>aktywne</a:t>
            </a:r>
            <a:r>
              <a:rPr lang="en-GB" sz="2000" dirty="0">
                <a:solidFill>
                  <a:srgbClr val="0F5494"/>
                </a:solidFill>
              </a:rPr>
              <a:t> </a:t>
            </a:r>
            <a:r>
              <a:rPr lang="en-GB" sz="2000" dirty="0" err="1">
                <a:solidFill>
                  <a:srgbClr val="0F5494"/>
                </a:solidFill>
              </a:rPr>
              <a:t>uczestnictwo</a:t>
            </a:r>
            <a:r>
              <a:rPr lang="en-GB" sz="2000" dirty="0">
                <a:solidFill>
                  <a:srgbClr val="0F5494"/>
                </a:solidFill>
              </a:rPr>
              <a:t> w </a:t>
            </a:r>
            <a:r>
              <a:rPr lang="en-GB" sz="2000" dirty="0" err="1">
                <a:solidFill>
                  <a:srgbClr val="0F5494"/>
                </a:solidFill>
              </a:rPr>
              <a:t>konsultacjach</a:t>
            </a:r>
            <a:r>
              <a:rPr lang="en-GB" sz="2000" dirty="0">
                <a:solidFill>
                  <a:srgbClr val="0F5494"/>
                </a:solidFill>
              </a:rPr>
              <a:t> </a:t>
            </a:r>
            <a:r>
              <a:rPr lang="en-GB" sz="2000" dirty="0" err="1">
                <a:solidFill>
                  <a:srgbClr val="0F5494"/>
                </a:solidFill>
              </a:rPr>
              <a:t>społecznych</a:t>
            </a:r>
            <a:r>
              <a:rPr lang="en-GB" sz="2000" dirty="0">
                <a:solidFill>
                  <a:srgbClr val="0F5494"/>
                </a:solidFill>
              </a:rPr>
              <a:t> 	</a:t>
            </a:r>
            <a:r>
              <a:rPr lang="en-GB" sz="2000" dirty="0" err="1">
                <a:solidFill>
                  <a:srgbClr val="0F5494"/>
                </a:solidFill>
              </a:rPr>
              <a:t>nowych</a:t>
            </a:r>
            <a:r>
              <a:rPr lang="en-GB" sz="2000" dirty="0">
                <a:solidFill>
                  <a:srgbClr val="0F5494"/>
                </a:solidFill>
              </a:rPr>
              <a:t> </a:t>
            </a:r>
            <a:r>
              <a:rPr lang="en-GB" sz="2000" dirty="0" err="1">
                <a:solidFill>
                  <a:srgbClr val="0F5494"/>
                </a:solidFill>
              </a:rPr>
              <a:t>programów</a:t>
            </a:r>
            <a:endParaRPr lang="en-GB" sz="2000" b="1" dirty="0">
              <a:solidFill>
                <a:srgbClr val="0F5494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endParaRPr lang="en-GB" sz="2200" i="0" dirty="0" smtClean="0">
              <a:solidFill>
                <a:srgbClr val="0F5494"/>
              </a:solidFill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200" b="1" i="0" dirty="0" smtClean="0">
              <a:solidFill>
                <a:srgbClr val="0F5494"/>
              </a:solidFill>
            </a:endParaRPr>
          </a:p>
          <a:p>
            <a:pPr marL="0" indent="0">
              <a:buNone/>
            </a:pPr>
            <a:endParaRPr lang="en-GB" sz="2200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chemeClr val="bg2"/>
              </a:solidFill>
            </a:endParaRPr>
          </a:p>
          <a:p>
            <a:pPr lvl="1"/>
            <a:endParaRPr lang="fr-BE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fr-BE" dirty="0" smtClean="0">
              <a:solidFill>
                <a:schemeClr val="bg2"/>
              </a:solidFill>
            </a:endParaRPr>
          </a:p>
          <a:p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MFF Sector Colour 8">
      <a:dk1>
        <a:srgbClr val="20AA63"/>
      </a:dk1>
      <a:lt1>
        <a:srgbClr val="FFFFFF"/>
      </a:lt1>
      <a:dk2>
        <a:srgbClr val="0E4194"/>
      </a:dk2>
      <a:lt2>
        <a:srgbClr val="333333"/>
      </a:lt2>
      <a:accent1>
        <a:srgbClr val="FAEDD7"/>
      </a:accent1>
      <a:accent2>
        <a:srgbClr val="FFD15E"/>
      </a:accent2>
      <a:accent3>
        <a:srgbClr val="E6BF8A"/>
      </a:accent3>
      <a:accent4>
        <a:srgbClr val="EB5D64"/>
      </a:accent4>
      <a:accent5>
        <a:srgbClr val="036830"/>
      </a:accent5>
      <a:accent6>
        <a:srgbClr val="6BBE9B"/>
      </a:accent6>
      <a:hlink>
        <a:srgbClr val="0E4194"/>
      </a:hlink>
      <a:folHlink>
        <a:srgbClr val="03683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Status xmlns="e645ce73-2a01-4438-9671-b3c47bd87d18">Not Started</EC_Collab_Status>
    <EC_ARES_NUMBER xmlns="e645ce73-2a01-4438-9671-b3c47bd87d18">
      <Url xsi:nil="true"/>
      <Description xsi:nil="true"/>
    </EC_ARES_NUMBER>
    <SeminarDate xmlns="e645ce73-2a01-4438-9671-b3c47bd87d18">2019-11-21T23:00:00+00:00</SeminarDate>
    <For_x0020_meeting xmlns="e645ce73-2a01-4438-9671-b3c47bd87d18">39</For_x0020_meeting>
    <EC_ARES_TRANSFERRED_BY xmlns="e645ce73-2a01-4438-9671-b3c47bd87d18" xsi:nil="true"/>
    <EC_Collab_Reference xmlns="e645ce73-2a01-4438-9671-b3c47bd87d18" xsi:nil="true"/>
    <EC_Collab_DocumentLanguage xmlns="e645ce73-2a01-4438-9671-b3c47bd87d18">EN</EC_Collab_DocumentLanguage>
    <EC_ARES_DATE_TRANSFERRED xmlns="e645ce73-2a01-4438-9671-b3c47bd87d1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2EC68CB5BF5E4B43AFB741C81EE0DE52" ma:contentTypeVersion="7" ma:contentTypeDescription="Create a new document in this library." ma:contentTypeScope="" ma:versionID="22bb013f83079445ae84ad9d542d8ae1">
  <xsd:schema xmlns:xsd="http://www.w3.org/2001/XMLSchema" xmlns:xs="http://www.w3.org/2001/XMLSchema" xmlns:p="http://schemas.microsoft.com/office/2006/metadata/properties" xmlns:ns3="e645ce73-2a01-4438-9671-b3c47bd87d18" targetNamespace="http://schemas.microsoft.com/office/2006/metadata/properties" ma:root="true" ma:fieldsID="dc84167420de8c6990155b1c7d6cdf41" ns3:_="">
    <xsd:import namespace="e645ce73-2a01-4438-9671-b3c47bd87d18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3:EC_Collab_DocumentLanguage" minOccurs="0"/>
                <xsd:element ref="ns3:EC_Collab_Status"/>
                <xsd:element ref="ns3:EC_ARES_NUMBER" minOccurs="0"/>
                <xsd:element ref="ns3:EC_ARES_DATE_TRANSFERRED" minOccurs="0"/>
                <xsd:element ref="ns3:EC_ARES_TRANSFERRED_BY" minOccurs="0"/>
                <xsd:element ref="ns3:SeminarDate"/>
                <xsd:element ref="ns3:For_x0020_meet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45ce73-2a01-4438-9671-b3c47bd87d18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3" nillable="true" ma:displayName="Language" ma:default="EN" ma:internalName="EC_Collab_DocumentLanguage" ma:readOnly="fals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4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  <xsd:element name="EC_ARES_NUMBER" ma:index="15" nillable="true" ma:displayName="Ares Number" ma:format="Hyperlink" ma:hidden="true" ma:internalName="EC_ARES_NUMBE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EC_ARES_DATE_TRANSFERRED" ma:index="16" nillable="true" ma:displayName="Transferred to Ares" ma:format="DateTime" ma:hidden="true" ma:internalName="EC_ARES_DATE_TRANSFERRED">
      <xsd:simpleType>
        <xsd:restriction base="dms:DateTime"/>
      </xsd:simpleType>
    </xsd:element>
    <xsd:element name="EC_ARES_TRANSFERRED_BY" ma:index="17" nillable="true" ma:displayName="Transferred By" ma:hidden="true" ma:internalName="EC_ARES_TRANSFERRED_BY">
      <xsd:simpleType>
        <xsd:restriction base="dms:Text"/>
      </xsd:simpleType>
    </xsd:element>
    <xsd:element name="SeminarDate" ma:index="18" ma:displayName="Seminar Date" ma:format="DateOnly" ma:internalName="SeminarDate">
      <xsd:simpleType>
        <xsd:restriction base="dms:DateTime"/>
      </xsd:simpleType>
    </xsd:element>
    <xsd:element name="For_x0020_meeting" ma:index="19" nillable="true" ma:displayName="For meeting" ma:list="{44159e85-5b09-46b7-89f4-bfddfb3e1c92}" ma:internalName="For_x0020_meeting" ma:showField="Meetings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52AB47-6DF0-496D-99BF-D0637CC031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C605C5-E82C-44BA-9E17-280410459160}">
  <ds:schemaRefs>
    <ds:schemaRef ds:uri="http://schemas.microsoft.com/office/2006/documentManagement/types"/>
    <ds:schemaRef ds:uri="e645ce73-2a01-4438-9671-b3c47bd87d18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D9FA1C7-DE97-450D-BD51-8B4CE70B83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45ce73-2a01-4438-9671-b3c47bd87d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11177</TotalTime>
  <Words>532</Words>
  <Application>Microsoft Office PowerPoint</Application>
  <PresentationFormat>On-screen Show (4:3)</PresentationFormat>
  <Paragraphs>90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Verdana</vt:lpstr>
      <vt:lpstr>Wingdings</vt:lpstr>
      <vt:lpstr>1_Blank</vt:lpstr>
      <vt:lpstr> SMART CITIES – transformacja cyfrowa miast  Polityka miejska i Europejski Zielony Ład a wieloletnie ramy finansowe UE  14 czerwca 2021   </vt:lpstr>
      <vt:lpstr>Cyfrowa dekada Europy</vt:lpstr>
      <vt:lpstr>Inteligentne miasto – od czego zacząć?</vt:lpstr>
      <vt:lpstr>Inteligentne miasto – od czego zacząć?</vt:lpstr>
      <vt:lpstr>Inteligentne miasto – doświadczenia</vt:lpstr>
      <vt:lpstr>Inteligentne miasto – doświadczenia</vt:lpstr>
      <vt:lpstr>Dlaczego warto mieć lokalną platformę opartą na otwartych danych?</vt:lpstr>
      <vt:lpstr>Pięć celów polityki na lata 2021–2027</vt:lpstr>
      <vt:lpstr>Finansowanie z funduszy 2021-27  </vt:lpstr>
      <vt:lpstr>Dziękujemy!      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Administrative capacity linked to the management and implementation  of the ESI Funds</dc:title>
  <dc:subject/>
  <dc:creator>MYLEUS Ann-Kerstin (REGIO)</dc:creator>
  <cp:keywords/>
  <dc:description/>
  <cp:lastModifiedBy>HORODYSKA Magdalena (REGIO)</cp:lastModifiedBy>
  <cp:revision>437</cp:revision>
  <cp:lastPrinted>2020-03-05T09:56:01Z</cp:lastPrinted>
  <dcterms:created xsi:type="dcterms:W3CDTF">2019-01-21T16:35:17Z</dcterms:created>
  <dcterms:modified xsi:type="dcterms:W3CDTF">2021-06-14T08:57:32Z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0x010100258AA79CEB83498886A3A08681123250002EC68CB5BF5E4B43AFB741C81EE0DE52</vt:lpwstr>
  </property>
</Properties>
</file>