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Assistant" panose="020B0604020202020204" charset="-79"/>
      <p:regular r:id="rId20"/>
      <p:bold r:id="rId21"/>
    </p:embeddedFont>
    <p:embeddedFont>
      <p:font typeface="Roboto Medium" panose="02000000000000000000" pitchFamily="2" charset="0"/>
      <p:regular r:id="rId22"/>
      <p:italic r:id="rId23"/>
    </p:embeddedFont>
    <p:embeddedFont>
      <p:font typeface="Lexend Deca" panose="020B0604020202020204" charset="-18"/>
      <p:regular r:id="rId24"/>
    </p:embeddedFont>
    <p:embeddedFont>
      <p:font typeface="Roboto Thin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D1946F-C300-40D4-BD61-1C8B62BEA741}">
  <a:tblStyle styleId="{B9D1946F-C300-40D4-BD61-1C8B62BEA7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4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0984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046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f2076412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df2076412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08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c5496bd49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c5496bd49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58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f2076412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df2076412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211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c5496bd49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c5496bd49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20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267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c5496bd4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c5496bd4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854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f4e14a05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df4e14a059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08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df4e14a05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df4e14a05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6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70e888b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d70e888b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60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70e888b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70e888b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72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5496bd4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5496bd4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92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70e888b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d70e888b5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01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f4e14a05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f4e14a05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48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f4e14a05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f4e14a05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96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f2076412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f2076412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848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f2076412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f2076412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7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lack-redir.net/link?url=https://stories.freepik.com/" TargetMode="External"/><Relationship Id="rId5" Type="http://schemas.openxmlformats.org/officeDocument/2006/relationships/hyperlink" Target="https://slack-redir.net/link?url=https://www.freepik.com/" TargetMode="External"/><Relationship Id="rId4" Type="http://schemas.openxmlformats.org/officeDocument/2006/relationships/hyperlink" Target="http://bit.ly/2TyoMs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72075" y="1343675"/>
            <a:ext cx="4041900" cy="17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0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72075" y="3222175"/>
            <a:ext cx="3399900" cy="6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6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 idx="2"/>
          </p:nvPr>
        </p:nvSpPr>
        <p:spPr>
          <a:xfrm>
            <a:off x="5685450" y="3292975"/>
            <a:ext cx="15954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 idx="3"/>
          </p:nvPr>
        </p:nvSpPr>
        <p:spPr>
          <a:xfrm>
            <a:off x="1804975" y="3292975"/>
            <a:ext cx="15954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 idx="4"/>
          </p:nvPr>
        </p:nvSpPr>
        <p:spPr>
          <a:xfrm>
            <a:off x="5685454" y="2019325"/>
            <a:ext cx="15954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 idx="5"/>
          </p:nvPr>
        </p:nvSpPr>
        <p:spPr>
          <a:xfrm>
            <a:off x="5685450" y="3751100"/>
            <a:ext cx="19920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idx="6"/>
          </p:nvPr>
        </p:nvSpPr>
        <p:spPr>
          <a:xfrm>
            <a:off x="5685450" y="2477450"/>
            <a:ext cx="1992000" cy="5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title" idx="7"/>
          </p:nvPr>
        </p:nvSpPr>
        <p:spPr>
          <a:xfrm>
            <a:off x="1804975" y="3751100"/>
            <a:ext cx="1992000" cy="5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 idx="8"/>
          </p:nvPr>
        </p:nvSpPr>
        <p:spPr>
          <a:xfrm>
            <a:off x="1804975" y="2019313"/>
            <a:ext cx="15954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 idx="9"/>
          </p:nvPr>
        </p:nvSpPr>
        <p:spPr>
          <a:xfrm>
            <a:off x="1804975" y="2477438"/>
            <a:ext cx="1992000" cy="5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 Design 3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571150" y="540000"/>
            <a:ext cx="38526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3410100" y="540000"/>
            <a:ext cx="2323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title" idx="2"/>
          </p:nvPr>
        </p:nvSpPr>
        <p:spPr>
          <a:xfrm>
            <a:off x="3363750" y="1938850"/>
            <a:ext cx="2416500" cy="1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/>
          <p:nvPr/>
        </p:nvSpPr>
        <p:spPr>
          <a:xfrm>
            <a:off x="2422200" y="3596550"/>
            <a:ext cx="4299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5B3B6"/>
                </a:solidFill>
                <a:latin typeface="Assistant"/>
                <a:ea typeface="Assistant"/>
                <a:cs typeface="Assistant"/>
                <a:sym typeface="Assistant"/>
              </a:rPr>
              <a:t>CREDITS: </a:t>
            </a:r>
            <a:r>
              <a:rPr lang="en" sz="1200">
                <a:solidFill>
                  <a:srgbClr val="65B3B6"/>
                </a:solidFill>
                <a:latin typeface="Assistant"/>
                <a:ea typeface="Assistant"/>
                <a:cs typeface="Assistant"/>
                <a:sym typeface="Assistant"/>
              </a:rPr>
              <a:t>This presentation template was created by </a:t>
            </a:r>
            <a:r>
              <a:rPr lang="en" sz="1200" b="1">
                <a:solidFill>
                  <a:srgbClr val="65B3B6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65B3B6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</a:t>
            </a:r>
            <a:r>
              <a:rPr lang="en" sz="1200" b="1">
                <a:solidFill>
                  <a:srgbClr val="65B3B6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200" b="1">
                <a:solidFill>
                  <a:srgbClr val="65B3B6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65B3B6"/>
                </a:solidFill>
                <a:latin typeface="Assistant"/>
                <a:ea typeface="Assistant"/>
                <a:cs typeface="Assistant"/>
                <a:sym typeface="Assistant"/>
              </a:rPr>
              <a:t>, infographics &amp; images by </a:t>
            </a:r>
            <a:r>
              <a:rPr lang="en" sz="1200" b="1">
                <a:solidFill>
                  <a:srgbClr val="65B3B6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65B3B6"/>
                </a:solidFill>
                <a:latin typeface="Assistant"/>
                <a:ea typeface="Assistant"/>
                <a:cs typeface="Assistant"/>
                <a:sym typeface="Assistant"/>
              </a:rPr>
              <a:t> and illustrations by </a:t>
            </a:r>
            <a:r>
              <a:rPr lang="en" sz="1200" b="1">
                <a:solidFill>
                  <a:srgbClr val="65B3B6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Stories</a:t>
            </a:r>
            <a:r>
              <a:rPr lang="en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sz="1200" b="1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867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720000" y="1677675"/>
            <a:ext cx="7704000" cy="29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C8C8"/>
              </a:buClr>
              <a:buSzPts val="1600"/>
              <a:buChar char="●"/>
              <a:defRPr sz="1200" b="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867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 idx="2"/>
          </p:nvPr>
        </p:nvSpPr>
        <p:spPr>
          <a:xfrm>
            <a:off x="5711525" y="1757900"/>
            <a:ext cx="21090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idx="3"/>
          </p:nvPr>
        </p:nvSpPr>
        <p:spPr>
          <a:xfrm>
            <a:off x="5711525" y="2115250"/>
            <a:ext cx="21090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 idx="4" hasCustomPrompt="1"/>
          </p:nvPr>
        </p:nvSpPr>
        <p:spPr>
          <a:xfrm>
            <a:off x="4893100" y="1962000"/>
            <a:ext cx="690300" cy="3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0C8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5"/>
          </p:nvPr>
        </p:nvSpPr>
        <p:spPr>
          <a:xfrm>
            <a:off x="5711525" y="3227825"/>
            <a:ext cx="21090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6"/>
          </p:nvPr>
        </p:nvSpPr>
        <p:spPr>
          <a:xfrm>
            <a:off x="5711525" y="3603575"/>
            <a:ext cx="21090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7" hasCustomPrompt="1"/>
          </p:nvPr>
        </p:nvSpPr>
        <p:spPr>
          <a:xfrm>
            <a:off x="4893100" y="3448638"/>
            <a:ext cx="690300" cy="3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0C8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 idx="8"/>
          </p:nvPr>
        </p:nvSpPr>
        <p:spPr>
          <a:xfrm>
            <a:off x="2144600" y="1757900"/>
            <a:ext cx="21555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9"/>
          </p:nvPr>
        </p:nvSpPr>
        <p:spPr>
          <a:xfrm>
            <a:off x="2144600" y="2133650"/>
            <a:ext cx="21555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13" hasCustomPrompt="1"/>
          </p:nvPr>
        </p:nvSpPr>
        <p:spPr>
          <a:xfrm>
            <a:off x="1323475" y="1962000"/>
            <a:ext cx="690300" cy="3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0C8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 idx="14"/>
          </p:nvPr>
        </p:nvSpPr>
        <p:spPr>
          <a:xfrm>
            <a:off x="2144600" y="3207575"/>
            <a:ext cx="21090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5"/>
          </p:nvPr>
        </p:nvSpPr>
        <p:spPr>
          <a:xfrm>
            <a:off x="2144600" y="3603575"/>
            <a:ext cx="21090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16" hasCustomPrompt="1"/>
          </p:nvPr>
        </p:nvSpPr>
        <p:spPr>
          <a:xfrm>
            <a:off x="1323475" y="3448638"/>
            <a:ext cx="690300" cy="3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20C8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867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720000" y="1969000"/>
            <a:ext cx="6392400" cy="259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C8C8"/>
              </a:buClr>
              <a:buSzPts val="1600"/>
              <a:buChar char="●"/>
              <a:defRPr/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9513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946025" y="3533100"/>
            <a:ext cx="3139500" cy="10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5058450" y="3533100"/>
            <a:ext cx="3139500" cy="10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 idx="3"/>
          </p:nvPr>
        </p:nvSpPr>
        <p:spPr>
          <a:xfrm>
            <a:off x="6028813" y="3040063"/>
            <a:ext cx="11988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 idx="4"/>
          </p:nvPr>
        </p:nvSpPr>
        <p:spPr>
          <a:xfrm>
            <a:off x="1916388" y="3040063"/>
            <a:ext cx="11988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83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6595950" y="3153263"/>
            <a:ext cx="11988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idx="3"/>
          </p:nvPr>
        </p:nvSpPr>
        <p:spPr>
          <a:xfrm>
            <a:off x="1349250" y="3153263"/>
            <a:ext cx="11988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 idx="4"/>
          </p:nvPr>
        </p:nvSpPr>
        <p:spPr>
          <a:xfrm>
            <a:off x="3972588" y="3153263"/>
            <a:ext cx="11988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rgbClr val="20C8C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idx="5"/>
          </p:nvPr>
        </p:nvSpPr>
        <p:spPr>
          <a:xfrm>
            <a:off x="6199350" y="36114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idx="6"/>
          </p:nvPr>
        </p:nvSpPr>
        <p:spPr>
          <a:xfrm>
            <a:off x="3576000" y="36114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idx="7"/>
          </p:nvPr>
        </p:nvSpPr>
        <p:spPr>
          <a:xfrm>
            <a:off x="952650" y="36114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68000" y="1663300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2830800" y="2647986"/>
            <a:ext cx="34824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2684850" y="1188000"/>
            <a:ext cx="3774300" cy="185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title" idx="2"/>
          </p:nvPr>
        </p:nvSpPr>
        <p:spPr>
          <a:xfrm>
            <a:off x="2963550" y="3046500"/>
            <a:ext cx="3216900" cy="9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62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exend Deca"/>
              <a:buNone/>
              <a:defRPr sz="30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17600"/>
            <a:ext cx="7704000" cy="3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ssistant"/>
              <a:buChar char="●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ssistant"/>
              <a:buChar char="○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ssistant"/>
              <a:buChar char="■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ssistant"/>
              <a:buChar char="●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ssistant"/>
              <a:buChar char="○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ssistant"/>
              <a:buChar char="■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ssistant"/>
              <a:buChar char="●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ssistant"/>
              <a:buChar char="○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Assistant"/>
              <a:buChar char="■"/>
              <a:defRPr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7" r:id="rId6"/>
    <p:sldLayoutId id="2147483661" r:id="rId7"/>
    <p:sldLayoutId id="2147483664" r:id="rId8"/>
    <p:sldLayoutId id="2147483666" r:id="rId9"/>
    <p:sldLayoutId id="2147483667" r:id="rId10"/>
    <p:sldLayoutId id="2147483669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slow" p14:dur="50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iastoJaworz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facebook.com/PKMJa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iastoJaworz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acebook.com/PKMJa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>
            <a:spLocks noGrp="1"/>
          </p:cNvSpPr>
          <p:nvPr>
            <p:ph type="ctrTitle"/>
          </p:nvPr>
        </p:nvSpPr>
        <p:spPr>
          <a:xfrm>
            <a:off x="1019675" y="1046275"/>
            <a:ext cx="4898400" cy="17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C8C8"/>
                </a:solidFill>
              </a:rPr>
              <a:t>Miejski</a:t>
            </a:r>
            <a:endParaRPr>
              <a:solidFill>
                <a:srgbClr val="20C8C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6" name="Google Shape;146;p35"/>
          <p:cNvSpPr txBox="1">
            <a:spLocks noGrp="1"/>
          </p:cNvSpPr>
          <p:nvPr>
            <p:ph type="subTitle" idx="1"/>
          </p:nvPr>
        </p:nvSpPr>
        <p:spPr>
          <a:xfrm>
            <a:off x="1019675" y="2924775"/>
            <a:ext cx="5929500" cy="6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Rozwój </a:t>
            </a:r>
            <a:r>
              <a:rPr lang="en" dirty="0" smtClean="0">
                <a:solidFill>
                  <a:schemeClr val="lt1"/>
                </a:solidFill>
              </a:rPr>
              <a:t>elektromobiln</a:t>
            </a:r>
            <a:r>
              <a:rPr lang="pl-PL" dirty="0" smtClean="0">
                <a:solidFill>
                  <a:schemeClr val="lt1"/>
                </a:solidFill>
              </a:rPr>
              <a:t>ej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komunikacji miejskiej w Jaworznie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5136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Obsługiwane </a:t>
            </a:r>
            <a:r>
              <a:rPr lang="en">
                <a:solidFill>
                  <a:schemeClr val="dk1"/>
                </a:solidFill>
              </a:rPr>
              <a:t>linie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44"/>
          <p:cNvSpPr txBox="1">
            <a:spLocks noGrp="1"/>
          </p:cNvSpPr>
          <p:nvPr>
            <p:ph type="title" idx="4"/>
          </p:nvPr>
        </p:nvSpPr>
        <p:spPr>
          <a:xfrm>
            <a:off x="5685454" y="2400325"/>
            <a:ext cx="15954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elektryczny</a:t>
            </a:r>
            <a:endParaRPr b="0"/>
          </a:p>
        </p:txBody>
      </p:sp>
      <p:sp>
        <p:nvSpPr>
          <p:cNvPr id="283" name="Google Shape;283;p44"/>
          <p:cNvSpPr txBox="1">
            <a:spLocks noGrp="1"/>
          </p:cNvSpPr>
          <p:nvPr>
            <p:ph type="title" idx="6"/>
          </p:nvPr>
        </p:nvSpPr>
        <p:spPr>
          <a:xfrm>
            <a:off x="5685450" y="2858450"/>
            <a:ext cx="1992000" cy="5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5 gmin (Chrzanów, Jaworzno, Katowice, Mysłowice, Sosnowiec)</a:t>
            </a:r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title" idx="8"/>
          </p:nvPr>
        </p:nvSpPr>
        <p:spPr>
          <a:xfrm>
            <a:off x="1804975" y="2400313"/>
            <a:ext cx="15954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elektryczny</a:t>
            </a:r>
            <a:endParaRPr b="0"/>
          </a:p>
        </p:txBody>
      </p:sp>
      <p:sp>
        <p:nvSpPr>
          <p:cNvPr id="285" name="Google Shape;285;p44"/>
          <p:cNvSpPr txBox="1">
            <a:spLocks noGrp="1"/>
          </p:cNvSpPr>
          <p:nvPr>
            <p:ph type="title" idx="9"/>
          </p:nvPr>
        </p:nvSpPr>
        <p:spPr>
          <a:xfrm>
            <a:off x="1804975" y="2858438"/>
            <a:ext cx="1992000" cy="5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23 linie (100%)</a:t>
            </a:r>
            <a:endParaRPr/>
          </a:p>
        </p:txBody>
      </p:sp>
      <p:grpSp>
        <p:nvGrpSpPr>
          <p:cNvPr id="286" name="Google Shape;286;p44"/>
          <p:cNvGrpSpPr/>
          <p:nvPr/>
        </p:nvGrpSpPr>
        <p:grpSpPr>
          <a:xfrm>
            <a:off x="719996" y="2437671"/>
            <a:ext cx="666298" cy="666298"/>
            <a:chOff x="1537046" y="2120610"/>
            <a:chExt cx="823200" cy="823200"/>
          </a:xfrm>
        </p:grpSpPr>
        <p:sp>
          <p:nvSpPr>
            <p:cNvPr id="287" name="Google Shape;287;p44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8" name="Google Shape;288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9" name="Google Shape;289;p44"/>
          <p:cNvGrpSpPr/>
          <p:nvPr/>
        </p:nvGrpSpPr>
        <p:grpSpPr>
          <a:xfrm>
            <a:off x="4512159" y="2437671"/>
            <a:ext cx="666298" cy="666298"/>
            <a:chOff x="1537046" y="2120610"/>
            <a:chExt cx="823200" cy="823200"/>
          </a:xfrm>
        </p:grpSpPr>
        <p:sp>
          <p:nvSpPr>
            <p:cNvPr id="290" name="Google Shape;290;p44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1" name="Google Shape;291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/>
          <p:nvPr/>
        </p:nvSpPr>
        <p:spPr>
          <a:xfrm>
            <a:off x="777075" y="865850"/>
            <a:ext cx="3139500" cy="3388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5"/>
          <p:cNvSpPr txBox="1">
            <a:spLocks noGrp="1"/>
          </p:cNvSpPr>
          <p:nvPr>
            <p:ph type="title"/>
          </p:nvPr>
        </p:nvSpPr>
        <p:spPr>
          <a:xfrm>
            <a:off x="4571150" y="540000"/>
            <a:ext cx="38526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Koszty energii elektrycznej/</a:t>
            </a:r>
            <a:r>
              <a:rPr lang="en">
                <a:solidFill>
                  <a:schemeClr val="dk1"/>
                </a:solidFill>
              </a:rPr>
              <a:t>paliwa</a:t>
            </a:r>
            <a:endParaRPr/>
          </a:p>
        </p:txBody>
      </p:sp>
      <p:pic>
        <p:nvPicPr>
          <p:cNvPr id="298" name="Google Shape;298;p45"/>
          <p:cNvPicPr preferRelativeResize="0"/>
          <p:nvPr/>
        </p:nvPicPr>
        <p:blipFill rotWithShape="1">
          <a:blip r:embed="rId3">
            <a:alphaModFix/>
          </a:blip>
          <a:srcRect l="21781" r="17579"/>
          <a:stretch/>
        </p:blipFill>
        <p:spPr>
          <a:xfrm>
            <a:off x="969086" y="1039109"/>
            <a:ext cx="2755500" cy="304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99" name="Google Shape;299;p45"/>
          <p:cNvSpPr txBox="1"/>
          <p:nvPr/>
        </p:nvSpPr>
        <p:spPr>
          <a:xfrm>
            <a:off x="5656450" y="1476650"/>
            <a:ext cx="27066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               w 2021 w przeliczeniu </a:t>
            </a:r>
            <a:r>
              <a:rPr lang="pl-PL" sz="16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/>
            </a:r>
            <a:br>
              <a:rPr lang="pl-PL" sz="16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" sz="16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 </a:t>
            </a:r>
            <a:r>
              <a:rPr lang="en" sz="16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1 przejechany kilometr</a:t>
            </a:r>
            <a:endParaRPr sz="1600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0" name="Google Shape;300;p45"/>
          <p:cNvSpPr txBox="1"/>
          <p:nvPr/>
        </p:nvSpPr>
        <p:spPr>
          <a:xfrm>
            <a:off x="6142275" y="3422425"/>
            <a:ext cx="22209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20C8C8"/>
                </a:solidFill>
                <a:latin typeface="Lexend Deca"/>
                <a:ea typeface="Lexend Deca"/>
                <a:cs typeface="Lexend Deca"/>
                <a:sym typeface="Lexend Deca"/>
              </a:rPr>
              <a:t>konwencjonalny</a:t>
            </a:r>
            <a:endParaRPr sz="1900">
              <a:solidFill>
                <a:srgbClr val="20C8C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1" name="Google Shape;301;p45"/>
          <p:cNvSpPr txBox="1"/>
          <p:nvPr/>
        </p:nvSpPr>
        <p:spPr>
          <a:xfrm>
            <a:off x="6447675" y="3742302"/>
            <a:ext cx="1196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1,80 zł</a:t>
            </a: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2" name="Google Shape;302;p45"/>
          <p:cNvSpPr txBox="1"/>
          <p:nvPr/>
        </p:nvSpPr>
        <p:spPr>
          <a:xfrm>
            <a:off x="6142275" y="2565900"/>
            <a:ext cx="1813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20C8C8"/>
                </a:solidFill>
                <a:latin typeface="Lexend Deca"/>
                <a:ea typeface="Lexend Deca"/>
                <a:cs typeface="Lexend Deca"/>
                <a:sym typeface="Lexend Deca"/>
              </a:rPr>
              <a:t>elektryczny</a:t>
            </a:r>
            <a:endParaRPr sz="1900">
              <a:solidFill>
                <a:srgbClr val="20C8C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3" name="Google Shape;303;p45"/>
          <p:cNvSpPr txBox="1"/>
          <p:nvPr/>
        </p:nvSpPr>
        <p:spPr>
          <a:xfrm>
            <a:off x="6447675" y="2885780"/>
            <a:ext cx="1196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0,90 zł</a:t>
            </a: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4" name="Google Shape;304;p45"/>
          <p:cNvSpPr txBox="1"/>
          <p:nvPr/>
        </p:nvSpPr>
        <p:spPr>
          <a:xfrm>
            <a:off x="1269075" y="3859050"/>
            <a:ext cx="2647500" cy="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85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Fot. Marcin Kowal - PKM Jaworzno</a:t>
            </a:r>
            <a:endParaRPr sz="850">
              <a:solidFill>
                <a:schemeClr val="lt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05" name="Google Shape;305;p45"/>
          <p:cNvGrpSpPr/>
          <p:nvPr/>
        </p:nvGrpSpPr>
        <p:grpSpPr>
          <a:xfrm>
            <a:off x="5382921" y="2565896"/>
            <a:ext cx="666298" cy="666298"/>
            <a:chOff x="1537046" y="2120610"/>
            <a:chExt cx="823200" cy="823200"/>
          </a:xfrm>
        </p:grpSpPr>
        <p:sp>
          <p:nvSpPr>
            <p:cNvPr id="306" name="Google Shape;306;p45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" name="Google Shape;307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45"/>
          <p:cNvGrpSpPr/>
          <p:nvPr/>
        </p:nvGrpSpPr>
        <p:grpSpPr>
          <a:xfrm>
            <a:off x="5382915" y="3449772"/>
            <a:ext cx="666298" cy="666298"/>
            <a:chOff x="4160396" y="2120635"/>
            <a:chExt cx="823200" cy="823200"/>
          </a:xfrm>
        </p:grpSpPr>
        <p:sp>
          <p:nvSpPr>
            <p:cNvPr id="309" name="Google Shape;309;p45"/>
            <p:cNvSpPr/>
            <p:nvPr/>
          </p:nvSpPr>
          <p:spPr>
            <a:xfrm>
              <a:off x="4160396" y="2120635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0" name="Google Shape;310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68764" y="2346998"/>
              <a:ext cx="606474" cy="370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>
            <a:spLocks noGrp="1"/>
          </p:cNvSpPr>
          <p:nvPr>
            <p:ph type="title"/>
          </p:nvPr>
        </p:nvSpPr>
        <p:spPr>
          <a:xfrm>
            <a:off x="588275" y="387600"/>
            <a:ext cx="78423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C8C8"/>
                </a:solidFill>
              </a:rPr>
              <a:t>Autobusy PKM Jaworzno </a:t>
            </a:r>
            <a:r>
              <a:rPr lang="pl-PL" dirty="0" smtClean="0">
                <a:solidFill>
                  <a:srgbClr val="20C8C8"/>
                </a:solidFill>
              </a:rPr>
              <a:t/>
            </a:r>
            <a:br>
              <a:rPr lang="pl-PL" dirty="0" smtClean="0">
                <a:solidFill>
                  <a:srgbClr val="20C8C8"/>
                </a:solidFill>
              </a:rPr>
            </a:br>
            <a:r>
              <a:rPr lang="en" dirty="0" smtClean="0">
                <a:solidFill>
                  <a:srgbClr val="20C8C8"/>
                </a:solidFill>
              </a:rPr>
              <a:t>są </a:t>
            </a:r>
            <a:r>
              <a:rPr lang="en" dirty="0">
                <a:solidFill>
                  <a:schemeClr val="bg1"/>
                </a:solidFill>
              </a:rPr>
              <a:t>przystosowane </a:t>
            </a:r>
            <a:r>
              <a:rPr lang="en" dirty="0">
                <a:solidFill>
                  <a:srgbClr val="20C8C8"/>
                </a:solidFill>
              </a:rPr>
              <a:t>do obsługi </a:t>
            </a:r>
            <a:r>
              <a:rPr lang="pl-PL" dirty="0">
                <a:solidFill>
                  <a:srgbClr val="20C8C8"/>
                </a:solidFill>
              </a:rPr>
              <a:t/>
            </a:r>
            <a:br>
              <a:rPr lang="pl-PL" dirty="0">
                <a:solidFill>
                  <a:srgbClr val="20C8C8"/>
                </a:solidFill>
              </a:rPr>
            </a:br>
            <a:r>
              <a:rPr lang="en" dirty="0" smtClean="0">
                <a:solidFill>
                  <a:schemeClr val="bg1"/>
                </a:solidFill>
              </a:rPr>
              <a:t>osób </a:t>
            </a:r>
            <a:r>
              <a:rPr lang="en" dirty="0">
                <a:solidFill>
                  <a:schemeClr val="bg1"/>
                </a:solidFill>
              </a:rPr>
              <a:t>niepełnosprawnych,</a:t>
            </a:r>
            <a:r>
              <a:rPr lang="en" dirty="0">
                <a:solidFill>
                  <a:srgbClr val="20C8C8"/>
                </a:solidFill>
              </a:rPr>
              <a:t> tj.:</a:t>
            </a:r>
            <a:endParaRPr dirty="0">
              <a:solidFill>
                <a:srgbClr val="20C8C8"/>
              </a:solidFill>
            </a:endParaRPr>
          </a:p>
        </p:txBody>
      </p:sp>
      <p:sp>
        <p:nvSpPr>
          <p:cNvPr id="316" name="Google Shape;316;p46"/>
          <p:cNvSpPr txBox="1">
            <a:spLocks noGrp="1"/>
          </p:cNvSpPr>
          <p:nvPr>
            <p:ph type="title" idx="3"/>
          </p:nvPr>
        </p:nvSpPr>
        <p:spPr>
          <a:xfrm>
            <a:off x="233300" y="3381875"/>
            <a:ext cx="21780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są niskopodłogowe</a:t>
            </a:r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title" idx="4"/>
          </p:nvPr>
        </p:nvSpPr>
        <p:spPr>
          <a:xfrm>
            <a:off x="2522600" y="3534275"/>
            <a:ext cx="23391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posiadają informację głosową i wizualną </a:t>
            </a:r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title" idx="6"/>
          </p:nvPr>
        </p:nvSpPr>
        <p:spPr>
          <a:xfrm>
            <a:off x="2737800" y="4068600"/>
            <a:ext cx="19920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050"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endParaRPr sz="1050"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r>
              <a:rPr lang="en" sz="1050">
                <a:latin typeface="Roboto Thin" panose="02000000000000000000" pitchFamily="2" charset="0"/>
                <a:ea typeface="Roboto Thin" panose="02000000000000000000" pitchFamily="2" charset="0"/>
              </a:rPr>
              <a:t>informująca o nazwie linii, kierunku, obecnym i następnym przystanku</a:t>
            </a:r>
            <a:endParaRPr sz="105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319" name="Google Shape;319;p46"/>
          <p:cNvSpPr/>
          <p:nvPr/>
        </p:nvSpPr>
        <p:spPr>
          <a:xfrm>
            <a:off x="1003638" y="2349237"/>
            <a:ext cx="823200" cy="823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46"/>
          <p:cNvGrpSpPr/>
          <p:nvPr/>
        </p:nvGrpSpPr>
        <p:grpSpPr>
          <a:xfrm>
            <a:off x="3578215" y="2528981"/>
            <a:ext cx="463562" cy="463692"/>
            <a:chOff x="1891615" y="1026606"/>
            <a:chExt cx="463562" cy="463692"/>
          </a:xfrm>
        </p:grpSpPr>
        <p:sp>
          <p:nvSpPr>
            <p:cNvPr id="321" name="Google Shape;321;p46"/>
            <p:cNvSpPr/>
            <p:nvPr/>
          </p:nvSpPr>
          <p:spPr>
            <a:xfrm>
              <a:off x="1891615" y="1026606"/>
              <a:ext cx="463562" cy="463692"/>
            </a:xfrm>
            <a:custGeom>
              <a:avLst/>
              <a:gdLst/>
              <a:ahLst/>
              <a:cxnLst/>
              <a:rect l="l" t="t" r="r" b="b"/>
              <a:pathLst>
                <a:path w="85292" h="85316" extrusionOk="0">
                  <a:moveTo>
                    <a:pt x="80316" y="23651"/>
                  </a:moveTo>
                  <a:lnTo>
                    <a:pt x="80316" y="69385"/>
                  </a:lnTo>
                  <a:cubicBezTo>
                    <a:pt x="80291" y="69483"/>
                    <a:pt x="80291" y="69581"/>
                    <a:pt x="80291" y="69679"/>
                  </a:cubicBezTo>
                  <a:lnTo>
                    <a:pt x="80291" y="69752"/>
                  </a:lnTo>
                  <a:cubicBezTo>
                    <a:pt x="80291" y="69850"/>
                    <a:pt x="80316" y="69948"/>
                    <a:pt x="80316" y="70022"/>
                  </a:cubicBezTo>
                  <a:cubicBezTo>
                    <a:pt x="80316" y="75659"/>
                    <a:pt x="76444" y="80218"/>
                    <a:pt x="71689" y="80218"/>
                  </a:cubicBezTo>
                  <a:cubicBezTo>
                    <a:pt x="66934" y="80218"/>
                    <a:pt x="63086" y="75659"/>
                    <a:pt x="63086" y="70022"/>
                  </a:cubicBezTo>
                  <a:cubicBezTo>
                    <a:pt x="63086" y="69948"/>
                    <a:pt x="63086" y="69850"/>
                    <a:pt x="63086" y="69777"/>
                  </a:cubicBezTo>
                  <a:lnTo>
                    <a:pt x="63086" y="69679"/>
                  </a:lnTo>
                  <a:cubicBezTo>
                    <a:pt x="63086" y="69581"/>
                    <a:pt x="63086" y="69483"/>
                    <a:pt x="63086" y="69385"/>
                  </a:cubicBezTo>
                  <a:lnTo>
                    <a:pt x="63086" y="23651"/>
                  </a:lnTo>
                  <a:close/>
                  <a:moveTo>
                    <a:pt x="58013" y="5000"/>
                  </a:moveTo>
                  <a:lnTo>
                    <a:pt x="58013" y="70022"/>
                  </a:lnTo>
                  <a:cubicBezTo>
                    <a:pt x="58013" y="70218"/>
                    <a:pt x="58037" y="70414"/>
                    <a:pt x="58086" y="70586"/>
                  </a:cubicBezTo>
                  <a:cubicBezTo>
                    <a:pt x="58209" y="74311"/>
                    <a:pt x="59532" y="77693"/>
                    <a:pt x="61640" y="80267"/>
                  </a:cubicBezTo>
                  <a:lnTo>
                    <a:pt x="10123" y="80316"/>
                  </a:lnTo>
                  <a:cubicBezTo>
                    <a:pt x="7304" y="80316"/>
                    <a:pt x="5000" y="78012"/>
                    <a:pt x="5000" y="75193"/>
                  </a:cubicBezTo>
                  <a:lnTo>
                    <a:pt x="5000" y="5000"/>
                  </a:lnTo>
                  <a:close/>
                  <a:moveTo>
                    <a:pt x="2501" y="0"/>
                  </a:moveTo>
                  <a:cubicBezTo>
                    <a:pt x="1104" y="0"/>
                    <a:pt x="1" y="1103"/>
                    <a:pt x="1" y="2500"/>
                  </a:cubicBezTo>
                  <a:lnTo>
                    <a:pt x="1" y="75193"/>
                  </a:lnTo>
                  <a:cubicBezTo>
                    <a:pt x="1" y="80757"/>
                    <a:pt x="4535" y="85315"/>
                    <a:pt x="10123" y="85315"/>
                  </a:cubicBezTo>
                  <a:lnTo>
                    <a:pt x="71640" y="85242"/>
                  </a:lnTo>
                  <a:cubicBezTo>
                    <a:pt x="71762" y="85242"/>
                    <a:pt x="71885" y="85242"/>
                    <a:pt x="72007" y="85217"/>
                  </a:cubicBezTo>
                  <a:cubicBezTo>
                    <a:pt x="79360" y="85046"/>
                    <a:pt x="85291" y="78281"/>
                    <a:pt x="85291" y="70022"/>
                  </a:cubicBezTo>
                  <a:cubicBezTo>
                    <a:pt x="85291" y="69924"/>
                    <a:pt x="85291" y="69850"/>
                    <a:pt x="85291" y="69752"/>
                  </a:cubicBezTo>
                  <a:cubicBezTo>
                    <a:pt x="85291" y="69703"/>
                    <a:pt x="85291" y="69654"/>
                    <a:pt x="85291" y="69605"/>
                  </a:cubicBezTo>
                  <a:lnTo>
                    <a:pt x="85291" y="21151"/>
                  </a:lnTo>
                  <a:cubicBezTo>
                    <a:pt x="85291" y="19779"/>
                    <a:pt x="84188" y="18651"/>
                    <a:pt x="82816" y="18651"/>
                  </a:cubicBezTo>
                  <a:lnTo>
                    <a:pt x="63013" y="18651"/>
                  </a:lnTo>
                  <a:lnTo>
                    <a:pt x="63013" y="2500"/>
                  </a:lnTo>
                  <a:cubicBezTo>
                    <a:pt x="63013" y="1103"/>
                    <a:pt x="61910" y="0"/>
                    <a:pt x="60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6"/>
            <p:cNvSpPr/>
            <p:nvPr/>
          </p:nvSpPr>
          <p:spPr>
            <a:xfrm>
              <a:off x="2079705" y="1080820"/>
              <a:ext cx="99906" cy="135342"/>
            </a:xfrm>
            <a:custGeom>
              <a:avLst/>
              <a:gdLst/>
              <a:ahLst/>
              <a:cxnLst/>
              <a:rect l="l" t="t" r="r" b="b"/>
              <a:pathLst>
                <a:path w="18382" h="24902" extrusionOk="0">
                  <a:moveTo>
                    <a:pt x="13382" y="5000"/>
                  </a:moveTo>
                  <a:lnTo>
                    <a:pt x="13382" y="19901"/>
                  </a:lnTo>
                  <a:lnTo>
                    <a:pt x="5000" y="19901"/>
                  </a:lnTo>
                  <a:lnTo>
                    <a:pt x="5000" y="5000"/>
                  </a:lnTo>
                  <a:close/>
                  <a:moveTo>
                    <a:pt x="2500" y="0"/>
                  </a:moveTo>
                  <a:cubicBezTo>
                    <a:pt x="1127" y="0"/>
                    <a:pt x="0" y="1128"/>
                    <a:pt x="0" y="2500"/>
                  </a:cubicBezTo>
                  <a:lnTo>
                    <a:pt x="0" y="22401"/>
                  </a:lnTo>
                  <a:cubicBezTo>
                    <a:pt x="0" y="23798"/>
                    <a:pt x="1127" y="24901"/>
                    <a:pt x="2500" y="24901"/>
                  </a:cubicBezTo>
                  <a:lnTo>
                    <a:pt x="15882" y="24901"/>
                  </a:lnTo>
                  <a:cubicBezTo>
                    <a:pt x="17254" y="24901"/>
                    <a:pt x="18382" y="23798"/>
                    <a:pt x="18382" y="22401"/>
                  </a:cubicBezTo>
                  <a:lnTo>
                    <a:pt x="18382" y="2500"/>
                  </a:lnTo>
                  <a:cubicBezTo>
                    <a:pt x="18382" y="1128"/>
                    <a:pt x="17254" y="0"/>
                    <a:pt x="15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6"/>
            <p:cNvSpPr/>
            <p:nvPr/>
          </p:nvSpPr>
          <p:spPr>
            <a:xfrm>
              <a:off x="1946362" y="1351229"/>
              <a:ext cx="99113" cy="81259"/>
            </a:xfrm>
            <a:custGeom>
              <a:avLst/>
              <a:gdLst/>
              <a:ahLst/>
              <a:cxnLst/>
              <a:rect l="l" t="t" r="r" b="b"/>
              <a:pathLst>
                <a:path w="18236" h="14951" extrusionOk="0">
                  <a:moveTo>
                    <a:pt x="13236" y="5000"/>
                  </a:moveTo>
                  <a:lnTo>
                    <a:pt x="13236" y="9951"/>
                  </a:lnTo>
                  <a:lnTo>
                    <a:pt x="5001" y="9951"/>
                  </a:lnTo>
                  <a:lnTo>
                    <a:pt x="5001" y="5000"/>
                  </a:lnTo>
                  <a:close/>
                  <a:moveTo>
                    <a:pt x="2501" y="0"/>
                  </a:moveTo>
                  <a:cubicBezTo>
                    <a:pt x="1128" y="0"/>
                    <a:pt x="1" y="1103"/>
                    <a:pt x="1" y="2500"/>
                  </a:cubicBezTo>
                  <a:lnTo>
                    <a:pt x="1" y="12451"/>
                  </a:lnTo>
                  <a:cubicBezTo>
                    <a:pt x="1" y="13823"/>
                    <a:pt x="1128" y="14951"/>
                    <a:pt x="2501" y="14951"/>
                  </a:cubicBezTo>
                  <a:lnTo>
                    <a:pt x="15735" y="14951"/>
                  </a:lnTo>
                  <a:cubicBezTo>
                    <a:pt x="17108" y="14951"/>
                    <a:pt x="18235" y="13823"/>
                    <a:pt x="18235" y="12451"/>
                  </a:cubicBezTo>
                  <a:lnTo>
                    <a:pt x="18235" y="2500"/>
                  </a:lnTo>
                  <a:cubicBezTo>
                    <a:pt x="18235" y="1103"/>
                    <a:pt x="17108" y="0"/>
                    <a:pt x="15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6"/>
            <p:cNvSpPr/>
            <p:nvPr/>
          </p:nvSpPr>
          <p:spPr>
            <a:xfrm>
              <a:off x="1947297" y="1080820"/>
              <a:ext cx="104037" cy="27180"/>
            </a:xfrm>
            <a:custGeom>
              <a:avLst/>
              <a:gdLst/>
              <a:ahLst/>
              <a:cxnLst/>
              <a:rect l="l" t="t" r="r" b="b"/>
              <a:pathLst>
                <a:path w="19142" h="5001" extrusionOk="0">
                  <a:moveTo>
                    <a:pt x="2500" y="0"/>
                  </a:moveTo>
                  <a:cubicBezTo>
                    <a:pt x="1128" y="0"/>
                    <a:pt x="0" y="1128"/>
                    <a:pt x="0" y="2500"/>
                  </a:cubicBezTo>
                  <a:cubicBezTo>
                    <a:pt x="0" y="3897"/>
                    <a:pt x="1128" y="5000"/>
                    <a:pt x="2500" y="5000"/>
                  </a:cubicBezTo>
                  <a:lnTo>
                    <a:pt x="16642" y="5000"/>
                  </a:lnTo>
                  <a:cubicBezTo>
                    <a:pt x="18014" y="5000"/>
                    <a:pt x="19142" y="3897"/>
                    <a:pt x="19142" y="2500"/>
                  </a:cubicBezTo>
                  <a:cubicBezTo>
                    <a:pt x="19142" y="1128"/>
                    <a:pt x="18014" y="0"/>
                    <a:pt x="16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6"/>
            <p:cNvSpPr/>
            <p:nvPr/>
          </p:nvSpPr>
          <p:spPr>
            <a:xfrm>
              <a:off x="1947161" y="1134898"/>
              <a:ext cx="104042" cy="27180"/>
            </a:xfrm>
            <a:custGeom>
              <a:avLst/>
              <a:gdLst/>
              <a:ahLst/>
              <a:cxnLst/>
              <a:rect l="l" t="t" r="r" b="b"/>
              <a:pathLst>
                <a:path w="19143" h="5001" extrusionOk="0">
                  <a:moveTo>
                    <a:pt x="2501" y="1"/>
                  </a:moveTo>
                  <a:cubicBezTo>
                    <a:pt x="1128" y="1"/>
                    <a:pt x="1" y="1128"/>
                    <a:pt x="1" y="2501"/>
                  </a:cubicBezTo>
                  <a:cubicBezTo>
                    <a:pt x="1" y="3898"/>
                    <a:pt x="1128" y="5001"/>
                    <a:pt x="2501" y="5001"/>
                  </a:cubicBezTo>
                  <a:lnTo>
                    <a:pt x="16642" y="5001"/>
                  </a:lnTo>
                  <a:cubicBezTo>
                    <a:pt x="18015" y="5001"/>
                    <a:pt x="19142" y="3898"/>
                    <a:pt x="19142" y="2501"/>
                  </a:cubicBezTo>
                  <a:cubicBezTo>
                    <a:pt x="19142" y="1128"/>
                    <a:pt x="18015" y="1"/>
                    <a:pt x="16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6"/>
            <p:cNvSpPr/>
            <p:nvPr/>
          </p:nvSpPr>
          <p:spPr>
            <a:xfrm>
              <a:off x="1947161" y="1188982"/>
              <a:ext cx="104042" cy="27180"/>
            </a:xfrm>
            <a:custGeom>
              <a:avLst/>
              <a:gdLst/>
              <a:ahLst/>
              <a:cxnLst/>
              <a:rect l="l" t="t" r="r" b="b"/>
              <a:pathLst>
                <a:path w="19143" h="5001" extrusionOk="0">
                  <a:moveTo>
                    <a:pt x="2501" y="0"/>
                  </a:moveTo>
                  <a:cubicBezTo>
                    <a:pt x="1128" y="0"/>
                    <a:pt x="1" y="1128"/>
                    <a:pt x="1" y="2500"/>
                  </a:cubicBezTo>
                  <a:cubicBezTo>
                    <a:pt x="1" y="3897"/>
                    <a:pt x="1128" y="5000"/>
                    <a:pt x="2501" y="5000"/>
                  </a:cubicBezTo>
                  <a:lnTo>
                    <a:pt x="16642" y="5000"/>
                  </a:lnTo>
                  <a:cubicBezTo>
                    <a:pt x="18015" y="5000"/>
                    <a:pt x="19142" y="3897"/>
                    <a:pt x="19142" y="2500"/>
                  </a:cubicBezTo>
                  <a:cubicBezTo>
                    <a:pt x="19142" y="1128"/>
                    <a:pt x="18015" y="0"/>
                    <a:pt x="16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6"/>
            <p:cNvSpPr/>
            <p:nvPr/>
          </p:nvSpPr>
          <p:spPr>
            <a:xfrm>
              <a:off x="1946628" y="1243066"/>
              <a:ext cx="232450" cy="27175"/>
            </a:xfrm>
            <a:custGeom>
              <a:avLst/>
              <a:gdLst/>
              <a:ahLst/>
              <a:cxnLst/>
              <a:rect l="l" t="t" r="r" b="b"/>
              <a:pathLst>
                <a:path w="42769" h="5000" extrusionOk="0">
                  <a:moveTo>
                    <a:pt x="2501" y="0"/>
                  </a:moveTo>
                  <a:cubicBezTo>
                    <a:pt x="1104" y="0"/>
                    <a:pt x="1" y="1127"/>
                    <a:pt x="1" y="2500"/>
                  </a:cubicBezTo>
                  <a:cubicBezTo>
                    <a:pt x="1" y="3872"/>
                    <a:pt x="1104" y="5000"/>
                    <a:pt x="2501" y="5000"/>
                  </a:cubicBezTo>
                  <a:lnTo>
                    <a:pt x="40269" y="5000"/>
                  </a:lnTo>
                  <a:cubicBezTo>
                    <a:pt x="41666" y="5000"/>
                    <a:pt x="42769" y="3872"/>
                    <a:pt x="42769" y="2500"/>
                  </a:cubicBezTo>
                  <a:cubicBezTo>
                    <a:pt x="42769" y="1127"/>
                    <a:pt x="41666" y="0"/>
                    <a:pt x="40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6"/>
            <p:cNvSpPr/>
            <p:nvPr/>
          </p:nvSpPr>
          <p:spPr>
            <a:xfrm>
              <a:off x="1946628" y="1297145"/>
              <a:ext cx="232450" cy="27180"/>
            </a:xfrm>
            <a:custGeom>
              <a:avLst/>
              <a:gdLst/>
              <a:ahLst/>
              <a:cxnLst/>
              <a:rect l="l" t="t" r="r" b="b"/>
              <a:pathLst>
                <a:path w="42769" h="5001" extrusionOk="0">
                  <a:moveTo>
                    <a:pt x="2501" y="1"/>
                  </a:moveTo>
                  <a:cubicBezTo>
                    <a:pt x="1104" y="1"/>
                    <a:pt x="1" y="1104"/>
                    <a:pt x="1" y="2501"/>
                  </a:cubicBezTo>
                  <a:cubicBezTo>
                    <a:pt x="1" y="3873"/>
                    <a:pt x="1104" y="5000"/>
                    <a:pt x="2501" y="5000"/>
                  </a:cubicBezTo>
                  <a:lnTo>
                    <a:pt x="40269" y="5000"/>
                  </a:lnTo>
                  <a:cubicBezTo>
                    <a:pt x="41666" y="5000"/>
                    <a:pt x="42769" y="3873"/>
                    <a:pt x="42769" y="2501"/>
                  </a:cubicBezTo>
                  <a:cubicBezTo>
                    <a:pt x="42769" y="1104"/>
                    <a:pt x="41666" y="1"/>
                    <a:pt x="40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6"/>
            <p:cNvSpPr/>
            <p:nvPr/>
          </p:nvSpPr>
          <p:spPr>
            <a:xfrm>
              <a:off x="2074640" y="1351229"/>
              <a:ext cx="104173" cy="27175"/>
            </a:xfrm>
            <a:custGeom>
              <a:avLst/>
              <a:gdLst/>
              <a:ahLst/>
              <a:cxnLst/>
              <a:rect l="l" t="t" r="r" b="b"/>
              <a:pathLst>
                <a:path w="19167" h="5000" extrusionOk="0">
                  <a:moveTo>
                    <a:pt x="2501" y="0"/>
                  </a:moveTo>
                  <a:cubicBezTo>
                    <a:pt x="1128" y="0"/>
                    <a:pt x="1" y="1103"/>
                    <a:pt x="1" y="2500"/>
                  </a:cubicBezTo>
                  <a:cubicBezTo>
                    <a:pt x="1" y="3873"/>
                    <a:pt x="1128" y="5000"/>
                    <a:pt x="2501" y="5000"/>
                  </a:cubicBezTo>
                  <a:lnTo>
                    <a:pt x="16667" y="5000"/>
                  </a:lnTo>
                  <a:cubicBezTo>
                    <a:pt x="18039" y="5000"/>
                    <a:pt x="19167" y="3873"/>
                    <a:pt x="19167" y="2500"/>
                  </a:cubicBezTo>
                  <a:cubicBezTo>
                    <a:pt x="19167" y="1103"/>
                    <a:pt x="18039" y="0"/>
                    <a:pt x="16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6"/>
            <p:cNvSpPr/>
            <p:nvPr/>
          </p:nvSpPr>
          <p:spPr>
            <a:xfrm>
              <a:off x="2074640" y="1405307"/>
              <a:ext cx="104173" cy="27180"/>
            </a:xfrm>
            <a:custGeom>
              <a:avLst/>
              <a:gdLst/>
              <a:ahLst/>
              <a:cxnLst/>
              <a:rect l="l" t="t" r="r" b="b"/>
              <a:pathLst>
                <a:path w="19167" h="5001" extrusionOk="0">
                  <a:moveTo>
                    <a:pt x="2501" y="1"/>
                  </a:moveTo>
                  <a:cubicBezTo>
                    <a:pt x="1128" y="1"/>
                    <a:pt x="1" y="1104"/>
                    <a:pt x="1" y="2501"/>
                  </a:cubicBezTo>
                  <a:cubicBezTo>
                    <a:pt x="1" y="3873"/>
                    <a:pt x="1128" y="5001"/>
                    <a:pt x="2501" y="5001"/>
                  </a:cubicBezTo>
                  <a:lnTo>
                    <a:pt x="16667" y="5001"/>
                  </a:lnTo>
                  <a:cubicBezTo>
                    <a:pt x="18039" y="5001"/>
                    <a:pt x="19167" y="3873"/>
                    <a:pt x="19167" y="2501"/>
                  </a:cubicBezTo>
                  <a:cubicBezTo>
                    <a:pt x="19167" y="1104"/>
                    <a:pt x="18039" y="1"/>
                    <a:pt x="16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46"/>
          <p:cNvSpPr/>
          <p:nvPr/>
        </p:nvSpPr>
        <p:spPr>
          <a:xfrm>
            <a:off x="3398388" y="2349237"/>
            <a:ext cx="823200" cy="823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6"/>
          <p:cNvSpPr/>
          <p:nvPr/>
        </p:nvSpPr>
        <p:spPr>
          <a:xfrm>
            <a:off x="5318400" y="2082850"/>
            <a:ext cx="3582600" cy="262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46"/>
          <p:cNvPicPr preferRelativeResize="0"/>
          <p:nvPr/>
        </p:nvPicPr>
        <p:blipFill rotWithShape="1">
          <a:blip r:embed="rId3">
            <a:alphaModFix/>
          </a:blip>
          <a:srcRect l="5389" r="5389"/>
          <a:stretch/>
        </p:blipFill>
        <p:spPr>
          <a:xfrm>
            <a:off x="5537507" y="2217219"/>
            <a:ext cx="3144300" cy="23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4" name="Google Shape;334;p46"/>
          <p:cNvSpPr txBox="1"/>
          <p:nvPr/>
        </p:nvSpPr>
        <p:spPr>
          <a:xfrm>
            <a:off x="5922575" y="4353825"/>
            <a:ext cx="2647500" cy="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85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Fot. Marcin Kowal - PKM Jaworzno</a:t>
            </a:r>
            <a:endParaRPr sz="850">
              <a:solidFill>
                <a:schemeClr val="lt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5" name="Google Shape;335;p46"/>
          <p:cNvSpPr/>
          <p:nvPr/>
        </p:nvSpPr>
        <p:spPr>
          <a:xfrm>
            <a:off x="1183484" y="2529448"/>
            <a:ext cx="463537" cy="462744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1621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Rozwój </a:t>
            </a:r>
            <a:r>
              <a:rPr lang="en">
                <a:solidFill>
                  <a:srgbClr val="20C8C8"/>
                </a:solidFill>
              </a:rPr>
              <a:t>elektromobilności</a:t>
            </a:r>
            <a:endParaRPr>
              <a:solidFill>
                <a:srgbClr val="20C8C8"/>
              </a:solidFill>
            </a:endParaRPr>
          </a:p>
        </p:txBody>
      </p:sp>
      <p:sp>
        <p:nvSpPr>
          <p:cNvPr id="341" name="Google Shape;341;p47"/>
          <p:cNvSpPr txBox="1"/>
          <p:nvPr/>
        </p:nvSpPr>
        <p:spPr>
          <a:xfrm>
            <a:off x="753335" y="1583156"/>
            <a:ext cx="1509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2017</a:t>
            </a:r>
            <a:endParaRPr sz="20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2" name="Google Shape;342;p47"/>
          <p:cNvSpPr txBox="1"/>
          <p:nvPr/>
        </p:nvSpPr>
        <p:spPr>
          <a:xfrm>
            <a:off x="214650" y="2178325"/>
            <a:ext cx="28386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ssistant"/>
              <a:buChar char="●"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Zakup 22 autobusów elektrycznych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ssistant"/>
              <a:buChar char="●"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Budowa centralnej stacji obsługi autobusów elektrycznych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ssistant"/>
              <a:buChar char="●"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Budowa 4 stacji szybkiego ładowania (pantografy) 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43" name="Google Shape;343;p47"/>
          <p:cNvSpPr txBox="1"/>
          <p:nvPr/>
        </p:nvSpPr>
        <p:spPr>
          <a:xfrm>
            <a:off x="3982825" y="1583150"/>
            <a:ext cx="1844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2021</a:t>
            </a:r>
            <a:endParaRPr sz="20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4" name="Google Shape;344;p47"/>
          <p:cNvSpPr txBox="1"/>
          <p:nvPr/>
        </p:nvSpPr>
        <p:spPr>
          <a:xfrm>
            <a:off x="3560025" y="2178325"/>
            <a:ext cx="2766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ssistant"/>
              <a:buChar char="●"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Zakup 20 autobusów elektrycznych 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ssistant"/>
              <a:buChar char="●"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Budowa 5 stacji szybkiego ładowania (pantografy)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45" name="Google Shape;345;p47"/>
          <p:cNvSpPr txBox="1"/>
          <p:nvPr/>
        </p:nvSpPr>
        <p:spPr>
          <a:xfrm>
            <a:off x="6558550" y="2046750"/>
            <a:ext cx="24804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ssistant"/>
              <a:buChar char="●"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Zakup 6 autobusów elektrycznych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ssistant"/>
              <a:buChar char="●"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Budowa 2 stacji szybkiego ładowania (pantografy)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46" name="Google Shape;346;p47"/>
          <p:cNvGrpSpPr/>
          <p:nvPr/>
        </p:nvGrpSpPr>
        <p:grpSpPr>
          <a:xfrm rot="10800000" flipH="1">
            <a:off x="-1050635" y="3741200"/>
            <a:ext cx="2765950" cy="392445"/>
            <a:chOff x="-636854" y="4644257"/>
            <a:chExt cx="2048700" cy="290700"/>
          </a:xfrm>
        </p:grpSpPr>
        <p:cxnSp>
          <p:nvCxnSpPr>
            <p:cNvPr id="347" name="Google Shape;347;p47"/>
            <p:cNvCxnSpPr>
              <a:endCxn id="348" idx="6"/>
            </p:cNvCxnSpPr>
            <p:nvPr/>
          </p:nvCxnSpPr>
          <p:spPr>
            <a:xfrm>
              <a:off x="-636854" y="4789607"/>
              <a:ext cx="17580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8" name="Google Shape;348;p47"/>
            <p:cNvSpPr/>
            <p:nvPr/>
          </p:nvSpPr>
          <p:spPr>
            <a:xfrm rot="10800000">
              <a:off x="1121146" y="4644257"/>
              <a:ext cx="290700" cy="2907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</a:t>
              </a:r>
              <a:endParaRPr sz="2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349" name="Google Shape;349;p47"/>
          <p:cNvSpPr/>
          <p:nvPr/>
        </p:nvSpPr>
        <p:spPr>
          <a:xfrm flipH="1">
            <a:off x="4734590" y="3741200"/>
            <a:ext cx="392400" cy="3924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2</a:t>
            </a:r>
            <a:endParaRPr sz="20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350" name="Google Shape;350;p47"/>
          <p:cNvCxnSpPr>
            <a:stCxn id="348" idx="2"/>
            <a:endCxn id="349" idx="6"/>
          </p:cNvCxnSpPr>
          <p:nvPr/>
        </p:nvCxnSpPr>
        <p:spPr>
          <a:xfrm>
            <a:off x="1715315" y="3937422"/>
            <a:ext cx="30192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47"/>
          <p:cNvCxnSpPr>
            <a:stCxn id="349" idx="2"/>
          </p:cNvCxnSpPr>
          <p:nvPr/>
        </p:nvCxnSpPr>
        <p:spPr>
          <a:xfrm>
            <a:off x="5126990" y="3937400"/>
            <a:ext cx="2838600" cy="15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2" name="Google Shape;352;p47"/>
          <p:cNvSpPr txBox="1"/>
          <p:nvPr/>
        </p:nvSpPr>
        <p:spPr>
          <a:xfrm>
            <a:off x="7016725" y="1433125"/>
            <a:ext cx="16248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 trakcie realizacji</a:t>
            </a:r>
            <a:endParaRPr sz="20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>
            <a:spLocks noGrp="1"/>
          </p:cNvSpPr>
          <p:nvPr>
            <p:ph type="ctrTitle"/>
          </p:nvPr>
        </p:nvSpPr>
        <p:spPr>
          <a:xfrm>
            <a:off x="593413" y="468760"/>
            <a:ext cx="4898400" cy="17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Transport</a:t>
            </a:r>
            <a:endParaRPr dirty="0" smtClean="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0C8C8"/>
                </a:solidFill>
              </a:rPr>
              <a:t>Miejski</a:t>
            </a:r>
            <a:endParaRPr dirty="0">
              <a:solidFill>
                <a:srgbClr val="20C8C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6" name="Google Shape;146;p35"/>
          <p:cNvSpPr txBox="1">
            <a:spLocks noGrp="1"/>
          </p:cNvSpPr>
          <p:nvPr>
            <p:ph type="subTitle" idx="1"/>
          </p:nvPr>
        </p:nvSpPr>
        <p:spPr>
          <a:xfrm>
            <a:off x="4429768" y="1034410"/>
            <a:ext cx="5929500" cy="6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Rozwój </a:t>
            </a:r>
            <a:r>
              <a:rPr lang="en" dirty="0" smtClean="0">
                <a:solidFill>
                  <a:schemeClr val="lt1"/>
                </a:solidFill>
              </a:rPr>
              <a:t>elektromobiln</a:t>
            </a:r>
            <a:r>
              <a:rPr lang="pl-PL" dirty="0" smtClean="0">
                <a:solidFill>
                  <a:schemeClr val="lt1"/>
                </a:solidFill>
              </a:rPr>
              <a:t>ej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komunikacji miejskiej w Jaworznie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" name="Google Shape;369;p49"/>
          <p:cNvSpPr txBox="1"/>
          <p:nvPr/>
        </p:nvSpPr>
        <p:spPr>
          <a:xfrm>
            <a:off x="1167199" y="2953958"/>
            <a:ext cx="4537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www.facebook.com/</a:t>
            </a:r>
            <a:r>
              <a:rPr lang="en" u="sng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MiastoJaworzno</a:t>
            </a:r>
            <a:endParaRPr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www.facebook.com/PKMJaw</a:t>
            </a:r>
            <a:endParaRPr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Google Shape;370;p49"/>
          <p:cNvSpPr/>
          <p:nvPr/>
        </p:nvSpPr>
        <p:spPr>
          <a:xfrm>
            <a:off x="593413" y="2953598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1;p49"/>
          <p:cNvSpPr/>
          <p:nvPr/>
        </p:nvSpPr>
        <p:spPr>
          <a:xfrm>
            <a:off x="593413" y="3615198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3" y="2542899"/>
            <a:ext cx="2155397" cy="18885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54" y="3157289"/>
            <a:ext cx="1731065" cy="7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>
            <a:spLocks noGrp="1"/>
          </p:cNvSpPr>
          <p:nvPr>
            <p:ph type="title" idx="2"/>
          </p:nvPr>
        </p:nvSpPr>
        <p:spPr>
          <a:xfrm>
            <a:off x="1089125" y="1979700"/>
            <a:ext cx="7170600" cy="9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Na zakup taboru autobusów elektrycznych pozyskano </a:t>
            </a:r>
            <a:r>
              <a:rPr lang="en" b="1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dofinansowanie 99 380 690 zł</a:t>
            </a:r>
            <a:r>
              <a:rPr lang="en" dirty="0">
                <a:solidFill>
                  <a:schemeClr val="lt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pl-PL" dirty="0" smtClean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/>
            </a:r>
            <a:br>
              <a:rPr lang="pl-PL" dirty="0" smtClean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</a:br>
            <a:r>
              <a:rPr lang="pl-PL" dirty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/>
            </a:r>
            <a:br>
              <a:rPr lang="pl-PL" dirty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</a:br>
            <a:r>
              <a:rPr lang="pl-PL" dirty="0" err="1" smtClean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Łą</a:t>
            </a:r>
            <a:r>
              <a:rPr lang="en" dirty="0" smtClean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czna </a:t>
            </a:r>
            <a:r>
              <a:rPr lang="en" dirty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wartości trzech projektów wynosi </a:t>
            </a:r>
            <a:r>
              <a:rPr lang="en" b="1" dirty="0">
                <a:solidFill>
                  <a:schemeClr val="dk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143 905 030 zł</a:t>
            </a:r>
            <a:r>
              <a:rPr lang="en" b="1" dirty="0">
                <a:solidFill>
                  <a:schemeClr val="dk2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</a:t>
            </a:r>
            <a:endParaRPr b="1" dirty="0">
              <a:solidFill>
                <a:schemeClr val="dk2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>
            <a:spLocks noGrp="1"/>
          </p:cNvSpPr>
          <p:nvPr>
            <p:ph type="title"/>
          </p:nvPr>
        </p:nvSpPr>
        <p:spPr>
          <a:xfrm>
            <a:off x="980325" y="1773175"/>
            <a:ext cx="7166100" cy="47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 Paweł Silbert </a:t>
            </a:r>
            <a:endParaRPr sz="25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Prezydent Miasta Jaworzna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363" name="Google Shape;363;p49"/>
          <p:cNvSpPr txBox="1"/>
          <p:nvPr/>
        </p:nvSpPr>
        <p:spPr>
          <a:xfrm>
            <a:off x="3461525" y="3095725"/>
            <a:ext cx="4537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www.facebook.com/</a:t>
            </a:r>
            <a:r>
              <a:rPr lang="en" u="sng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MiastoJaworzno</a:t>
            </a:r>
            <a:endParaRPr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www.facebook.com/PKMJaw</a:t>
            </a:r>
            <a:endParaRPr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64" name="Google Shape;364;p49"/>
          <p:cNvSpPr/>
          <p:nvPr/>
        </p:nvSpPr>
        <p:spPr>
          <a:xfrm>
            <a:off x="2887739" y="3095365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9"/>
          <p:cNvSpPr/>
          <p:nvPr/>
        </p:nvSpPr>
        <p:spPr>
          <a:xfrm>
            <a:off x="2887739" y="3756965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/>
          <p:nvPr/>
        </p:nvSpPr>
        <p:spPr>
          <a:xfrm>
            <a:off x="1062150" y="182850"/>
            <a:ext cx="7019700" cy="477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3168000" y="1663300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WHOA!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2830800" y="2647986"/>
            <a:ext cx="34824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could be the part of the presentation where you can introduce yourself, write your email…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36"/>
          <p:cNvPicPr preferRelativeResize="0"/>
          <p:nvPr/>
        </p:nvPicPr>
        <p:blipFill rotWithShape="1">
          <a:blip r:embed="rId3">
            <a:alphaModFix/>
          </a:blip>
          <a:srcRect l="12328" t="15887" r="12404" b="7437"/>
          <a:stretch/>
        </p:blipFill>
        <p:spPr>
          <a:xfrm>
            <a:off x="1341150" y="417911"/>
            <a:ext cx="6461700" cy="430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5" name="Google Shape;155;p36"/>
          <p:cNvSpPr txBox="1"/>
          <p:nvPr/>
        </p:nvSpPr>
        <p:spPr>
          <a:xfrm>
            <a:off x="4905000" y="4487100"/>
            <a:ext cx="2647500" cy="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85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Fot.  Marcin Kowal - PKM Jaworzno</a:t>
            </a:r>
            <a:endParaRPr sz="850">
              <a:solidFill>
                <a:schemeClr val="lt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Elektromobilność niweluje podstawowe wady konwencjonalnego transportu autobusowego</a:t>
            </a:r>
            <a:endParaRPr sz="2700">
              <a:solidFill>
                <a:srgbClr val="20C8C8"/>
              </a:solidFill>
            </a:endParaRPr>
          </a:p>
        </p:txBody>
      </p:sp>
      <p:sp>
        <p:nvSpPr>
          <p:cNvPr id="161" name="Google Shape;161;p37"/>
          <p:cNvSpPr txBox="1">
            <a:spLocks noGrp="1"/>
          </p:cNvSpPr>
          <p:nvPr>
            <p:ph type="title" idx="3"/>
          </p:nvPr>
        </p:nvSpPr>
        <p:spPr>
          <a:xfrm>
            <a:off x="5159396" y="3450675"/>
            <a:ext cx="29811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hałas związany z pracą silnika spalinowego</a:t>
            </a:r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title" idx="4"/>
          </p:nvPr>
        </p:nvSpPr>
        <p:spPr>
          <a:xfrm>
            <a:off x="993721" y="3450675"/>
            <a:ext cx="29811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emisje szkodliwych substancji</a:t>
            </a:r>
            <a:endParaRPr/>
          </a:p>
        </p:txBody>
      </p:sp>
      <p:grpSp>
        <p:nvGrpSpPr>
          <p:cNvPr id="163" name="Google Shape;163;p37"/>
          <p:cNvGrpSpPr/>
          <p:nvPr/>
        </p:nvGrpSpPr>
        <p:grpSpPr>
          <a:xfrm>
            <a:off x="1015775" y="2323439"/>
            <a:ext cx="3000000" cy="823200"/>
            <a:chOff x="1015775" y="2323439"/>
            <a:chExt cx="3000000" cy="823200"/>
          </a:xfrm>
        </p:grpSpPr>
        <p:sp>
          <p:nvSpPr>
            <p:cNvPr id="164" name="Google Shape;164;p37"/>
            <p:cNvSpPr/>
            <p:nvPr/>
          </p:nvSpPr>
          <p:spPr>
            <a:xfrm>
              <a:off x="2104175" y="2323439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7"/>
            <p:cNvSpPr txBox="1"/>
            <p:nvPr/>
          </p:nvSpPr>
          <p:spPr>
            <a:xfrm>
              <a:off x="1015775" y="2342500"/>
              <a:ext cx="3000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900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01</a:t>
              </a:r>
              <a:endParaRPr sz="2900">
                <a:solidFill>
                  <a:schemeClr val="lt1"/>
                </a:solidFill>
              </a:endParaRPr>
            </a:p>
          </p:txBody>
        </p:sp>
      </p:grpSp>
      <p:grpSp>
        <p:nvGrpSpPr>
          <p:cNvPr id="166" name="Google Shape;166;p37"/>
          <p:cNvGrpSpPr/>
          <p:nvPr/>
        </p:nvGrpSpPr>
        <p:grpSpPr>
          <a:xfrm>
            <a:off x="5128200" y="2323439"/>
            <a:ext cx="3000000" cy="823200"/>
            <a:chOff x="5128200" y="2323439"/>
            <a:chExt cx="3000000" cy="823200"/>
          </a:xfrm>
        </p:grpSpPr>
        <p:sp>
          <p:nvSpPr>
            <p:cNvPr id="167" name="Google Shape;167;p37"/>
            <p:cNvSpPr/>
            <p:nvPr/>
          </p:nvSpPr>
          <p:spPr>
            <a:xfrm>
              <a:off x="6216600" y="2323439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7"/>
            <p:cNvSpPr txBox="1"/>
            <p:nvPr/>
          </p:nvSpPr>
          <p:spPr>
            <a:xfrm>
              <a:off x="5128200" y="2342500"/>
              <a:ext cx="3000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900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02</a:t>
              </a:r>
              <a:endParaRPr sz="29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>
            <a:spLocks noGrp="1"/>
          </p:cNvSpPr>
          <p:nvPr>
            <p:ph type="title"/>
          </p:nvPr>
        </p:nvSpPr>
        <p:spPr>
          <a:xfrm>
            <a:off x="569250" y="206125"/>
            <a:ext cx="80055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Zalety autobusów elektrycznych </a:t>
            </a:r>
            <a:r>
              <a:rPr lang="en">
                <a:solidFill>
                  <a:srgbClr val="20C8C8"/>
                </a:solidFill>
              </a:rPr>
              <a:t>w porównaniu do autobusów konwencjonalnych</a:t>
            </a:r>
            <a:endParaRPr/>
          </a:p>
        </p:txBody>
      </p:sp>
      <p:sp>
        <p:nvSpPr>
          <p:cNvPr id="174" name="Google Shape;174;p38"/>
          <p:cNvSpPr/>
          <p:nvPr/>
        </p:nvSpPr>
        <p:spPr>
          <a:xfrm>
            <a:off x="4973200" y="2047350"/>
            <a:ext cx="530100" cy="5301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8"/>
          <p:cNvSpPr/>
          <p:nvPr/>
        </p:nvSpPr>
        <p:spPr>
          <a:xfrm>
            <a:off x="4973200" y="3534000"/>
            <a:ext cx="530100" cy="5301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8"/>
          <p:cNvSpPr/>
          <p:nvPr/>
        </p:nvSpPr>
        <p:spPr>
          <a:xfrm>
            <a:off x="1403575" y="2047350"/>
            <a:ext cx="530100" cy="5301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8"/>
          <p:cNvSpPr/>
          <p:nvPr/>
        </p:nvSpPr>
        <p:spPr>
          <a:xfrm>
            <a:off x="1403575" y="3534000"/>
            <a:ext cx="530100" cy="5301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title" idx="3"/>
          </p:nvPr>
        </p:nvSpPr>
        <p:spPr>
          <a:xfrm>
            <a:off x="5711525" y="2115250"/>
            <a:ext cx="2109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500" b="0">
                <a:latin typeface="Roboto Thin" panose="02000000000000000000" pitchFamily="2" charset="0"/>
                <a:ea typeface="Roboto Thin" panose="02000000000000000000" pitchFamily="2" charset="0"/>
              </a:rPr>
              <a:t>większy komfort podróżowania</a:t>
            </a:r>
            <a:endParaRPr sz="1500" b="0"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endParaRPr sz="1500" b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79" name="Google Shape;179;p38"/>
          <p:cNvSpPr txBox="1">
            <a:spLocks noGrp="1"/>
          </p:cNvSpPr>
          <p:nvPr>
            <p:ph type="title" idx="4"/>
          </p:nvPr>
        </p:nvSpPr>
        <p:spPr>
          <a:xfrm>
            <a:off x="4893100" y="2114400"/>
            <a:ext cx="690300" cy="3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title" idx="6"/>
          </p:nvPr>
        </p:nvSpPr>
        <p:spPr>
          <a:xfrm>
            <a:off x="5711525" y="3603575"/>
            <a:ext cx="2109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500" b="0" dirty="0">
                <a:latin typeface="Roboto Thin" panose="02000000000000000000" pitchFamily="2" charset="0"/>
                <a:ea typeface="Roboto Thin" panose="02000000000000000000" pitchFamily="2" charset="0"/>
              </a:rPr>
              <a:t>poprawa wizerunku transportu publicznego</a:t>
            </a:r>
            <a:endParaRPr sz="1500" b="0" dirty="0"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endParaRPr sz="1500" b="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81" name="Google Shape;181;p38"/>
          <p:cNvSpPr txBox="1">
            <a:spLocks noGrp="1"/>
          </p:cNvSpPr>
          <p:nvPr>
            <p:ph type="title" idx="7"/>
          </p:nvPr>
        </p:nvSpPr>
        <p:spPr>
          <a:xfrm>
            <a:off x="4893100" y="3601038"/>
            <a:ext cx="690300" cy="3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title" idx="9"/>
          </p:nvPr>
        </p:nvSpPr>
        <p:spPr>
          <a:xfrm>
            <a:off x="2144600" y="2133650"/>
            <a:ext cx="21555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500" b="0">
                <a:solidFill>
                  <a:schemeClr val="lt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lepsze właściwości trakcyjne</a:t>
            </a:r>
            <a:endParaRPr sz="1500" b="0">
              <a:solidFill>
                <a:schemeClr val="lt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83" name="Google Shape;183;p38"/>
          <p:cNvSpPr txBox="1">
            <a:spLocks noGrp="1"/>
          </p:cNvSpPr>
          <p:nvPr>
            <p:ph type="title" idx="13"/>
          </p:nvPr>
        </p:nvSpPr>
        <p:spPr>
          <a:xfrm>
            <a:off x="1323475" y="2114400"/>
            <a:ext cx="690300" cy="3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title" idx="15"/>
          </p:nvPr>
        </p:nvSpPr>
        <p:spPr>
          <a:xfrm>
            <a:off x="2144600" y="3603575"/>
            <a:ext cx="21090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dirty="0">
                <a:latin typeface="Roboto Thin" panose="02000000000000000000" pitchFamily="2" charset="0"/>
                <a:ea typeface="Roboto Thin" panose="02000000000000000000" pitchFamily="2" charset="0"/>
              </a:rPr>
              <a:t>niższe koszty bieżącej eksploatacji</a:t>
            </a:r>
            <a:endParaRPr sz="1500" b="0" dirty="0"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85" name="Google Shape;185;p38"/>
          <p:cNvSpPr txBox="1">
            <a:spLocks noGrp="1"/>
          </p:cNvSpPr>
          <p:nvPr>
            <p:ph type="title" idx="16"/>
          </p:nvPr>
        </p:nvSpPr>
        <p:spPr>
          <a:xfrm>
            <a:off x="1323475" y="3601038"/>
            <a:ext cx="690300" cy="3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83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C8C8"/>
                </a:solidFill>
              </a:rPr>
              <a:t>DZISIAJ</a:t>
            </a:r>
            <a:endParaRPr>
              <a:solidFill>
                <a:srgbClr val="20C8C8"/>
              </a:solidFill>
            </a:endParaRPr>
          </a:p>
        </p:txBody>
      </p:sp>
      <p:sp>
        <p:nvSpPr>
          <p:cNvPr id="191" name="Google Shape;191;p39"/>
          <p:cNvSpPr txBox="1">
            <a:spLocks noGrp="1"/>
          </p:cNvSpPr>
          <p:nvPr>
            <p:ph type="title" idx="5"/>
          </p:nvPr>
        </p:nvSpPr>
        <p:spPr>
          <a:xfrm>
            <a:off x="6199350" y="29256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6</a:t>
            </a:r>
            <a:r>
              <a:rPr lang="pl-PL" sz="2000" b="1" dirty="0" smtClean="0"/>
              <a:t>3</a:t>
            </a:r>
            <a:r>
              <a:rPr lang="en" sz="2000" b="1" dirty="0" smtClean="0"/>
              <a:t>%</a:t>
            </a:r>
            <a:r>
              <a:rPr lang="en" sz="2000" dirty="0" smtClean="0"/>
              <a:t> </a:t>
            </a:r>
            <a:r>
              <a:rPr lang="en" sz="2000" dirty="0"/>
              <a:t>floty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" sz="2000" dirty="0" smtClean="0"/>
              <a:t>to </a:t>
            </a:r>
            <a:r>
              <a:rPr lang="en" sz="2000" dirty="0"/>
              <a:t>pojazdy elektryczne</a:t>
            </a:r>
            <a:endParaRPr sz="2000" dirty="0"/>
          </a:p>
        </p:txBody>
      </p:sp>
      <p:sp>
        <p:nvSpPr>
          <p:cNvPr id="192" name="Google Shape;192;p39"/>
          <p:cNvSpPr txBox="1">
            <a:spLocks noGrp="1"/>
          </p:cNvSpPr>
          <p:nvPr>
            <p:ph type="title" idx="6"/>
          </p:nvPr>
        </p:nvSpPr>
        <p:spPr>
          <a:xfrm>
            <a:off x="3576000" y="29256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26</a:t>
            </a:r>
            <a:r>
              <a:rPr lang="en" sz="2000"/>
              <a:t> pojazdów</a:t>
            </a:r>
            <a:endParaRPr sz="2000"/>
          </a:p>
        </p:txBody>
      </p:sp>
      <p:sp>
        <p:nvSpPr>
          <p:cNvPr id="193" name="Google Shape;193;p39"/>
          <p:cNvSpPr txBox="1">
            <a:spLocks noGrp="1"/>
          </p:cNvSpPr>
          <p:nvPr>
            <p:ph type="title" idx="7"/>
          </p:nvPr>
        </p:nvSpPr>
        <p:spPr>
          <a:xfrm>
            <a:off x="952650" y="29256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44</a:t>
            </a:r>
            <a:r>
              <a:rPr lang="en" sz="2000"/>
              <a:t> pojazdy</a:t>
            </a:r>
            <a:endParaRPr sz="2000"/>
          </a:p>
        </p:txBody>
      </p:sp>
      <p:grpSp>
        <p:nvGrpSpPr>
          <p:cNvPr id="194" name="Google Shape;194;p39"/>
          <p:cNvGrpSpPr/>
          <p:nvPr/>
        </p:nvGrpSpPr>
        <p:grpSpPr>
          <a:xfrm>
            <a:off x="1537046" y="1968210"/>
            <a:ext cx="823214" cy="823214"/>
            <a:chOff x="1537046" y="2120610"/>
            <a:chExt cx="823214" cy="823214"/>
          </a:xfrm>
        </p:grpSpPr>
        <p:sp>
          <p:nvSpPr>
            <p:cNvPr id="195" name="Google Shape;195;p39"/>
            <p:cNvSpPr/>
            <p:nvPr/>
          </p:nvSpPr>
          <p:spPr>
            <a:xfrm>
              <a:off x="1537046" y="2120610"/>
              <a:ext cx="823214" cy="823214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6" name="Google Shape;196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39"/>
          <p:cNvGrpSpPr/>
          <p:nvPr/>
        </p:nvGrpSpPr>
        <p:grpSpPr>
          <a:xfrm>
            <a:off x="6783746" y="1968222"/>
            <a:ext cx="823200" cy="823200"/>
            <a:chOff x="1537046" y="2120610"/>
            <a:chExt cx="823200" cy="823200"/>
          </a:xfrm>
        </p:grpSpPr>
        <p:sp>
          <p:nvSpPr>
            <p:cNvPr id="198" name="Google Shape;198;p39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9" name="Google Shape;199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39"/>
          <p:cNvGrpSpPr/>
          <p:nvPr/>
        </p:nvGrpSpPr>
        <p:grpSpPr>
          <a:xfrm>
            <a:off x="4160396" y="1968235"/>
            <a:ext cx="823200" cy="823200"/>
            <a:chOff x="4160396" y="2120635"/>
            <a:chExt cx="823200" cy="823200"/>
          </a:xfrm>
        </p:grpSpPr>
        <p:sp>
          <p:nvSpPr>
            <p:cNvPr id="201" name="Google Shape;201;p39"/>
            <p:cNvSpPr/>
            <p:nvPr/>
          </p:nvSpPr>
          <p:spPr>
            <a:xfrm>
              <a:off x="4160396" y="2120635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2" name="Google Shape;202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68764" y="2346998"/>
              <a:ext cx="606474" cy="370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83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C8C8"/>
                </a:solidFill>
              </a:rPr>
              <a:t>JUTRO</a:t>
            </a:r>
            <a:endParaRPr>
              <a:solidFill>
                <a:srgbClr val="20C8C8"/>
              </a:solidFill>
            </a:endParaRPr>
          </a:p>
        </p:txBody>
      </p:sp>
      <p:sp>
        <p:nvSpPr>
          <p:cNvPr id="208" name="Google Shape;208;p40"/>
          <p:cNvSpPr txBox="1">
            <a:spLocks noGrp="1"/>
          </p:cNvSpPr>
          <p:nvPr>
            <p:ph type="title" idx="5"/>
          </p:nvPr>
        </p:nvSpPr>
        <p:spPr>
          <a:xfrm>
            <a:off x="6199350" y="29256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71%</a:t>
            </a:r>
            <a:r>
              <a:rPr lang="en" sz="2000"/>
              <a:t> floty to pojazdy elektryczne</a:t>
            </a:r>
            <a:endParaRPr sz="2000"/>
          </a:p>
        </p:txBody>
      </p:sp>
      <p:sp>
        <p:nvSpPr>
          <p:cNvPr id="209" name="Google Shape;209;p40"/>
          <p:cNvSpPr txBox="1">
            <a:spLocks noGrp="1"/>
          </p:cNvSpPr>
          <p:nvPr>
            <p:ph type="title" idx="6"/>
          </p:nvPr>
        </p:nvSpPr>
        <p:spPr>
          <a:xfrm>
            <a:off x="3576000" y="29256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20</a:t>
            </a:r>
            <a:r>
              <a:rPr lang="en" sz="2000"/>
              <a:t> pojazdów</a:t>
            </a:r>
            <a:endParaRPr sz="2000"/>
          </a:p>
        </p:txBody>
      </p:sp>
      <p:sp>
        <p:nvSpPr>
          <p:cNvPr id="210" name="Google Shape;210;p40"/>
          <p:cNvSpPr txBox="1">
            <a:spLocks noGrp="1"/>
          </p:cNvSpPr>
          <p:nvPr>
            <p:ph type="title" idx="7"/>
          </p:nvPr>
        </p:nvSpPr>
        <p:spPr>
          <a:xfrm>
            <a:off x="952650" y="29256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50</a:t>
            </a:r>
            <a:r>
              <a:rPr lang="en" sz="2000"/>
              <a:t> pojazdów</a:t>
            </a:r>
            <a:endParaRPr sz="2000"/>
          </a:p>
        </p:txBody>
      </p:sp>
      <p:grpSp>
        <p:nvGrpSpPr>
          <p:cNvPr id="211" name="Google Shape;211;p40"/>
          <p:cNvGrpSpPr/>
          <p:nvPr/>
        </p:nvGrpSpPr>
        <p:grpSpPr>
          <a:xfrm>
            <a:off x="1537046" y="1968210"/>
            <a:ext cx="823200" cy="823200"/>
            <a:chOff x="1537046" y="2120610"/>
            <a:chExt cx="823200" cy="823200"/>
          </a:xfrm>
        </p:grpSpPr>
        <p:sp>
          <p:nvSpPr>
            <p:cNvPr id="212" name="Google Shape;212;p40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3" name="Google Shape;213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40"/>
          <p:cNvGrpSpPr/>
          <p:nvPr/>
        </p:nvGrpSpPr>
        <p:grpSpPr>
          <a:xfrm>
            <a:off x="6783746" y="1968210"/>
            <a:ext cx="823200" cy="823200"/>
            <a:chOff x="1537046" y="2120610"/>
            <a:chExt cx="823200" cy="823200"/>
          </a:xfrm>
        </p:grpSpPr>
        <p:sp>
          <p:nvSpPr>
            <p:cNvPr id="215" name="Google Shape;215;p40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6" name="Google Shape;21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40"/>
          <p:cNvGrpSpPr/>
          <p:nvPr/>
        </p:nvGrpSpPr>
        <p:grpSpPr>
          <a:xfrm>
            <a:off x="4160396" y="1968235"/>
            <a:ext cx="823200" cy="823200"/>
            <a:chOff x="4160396" y="2120635"/>
            <a:chExt cx="823200" cy="823200"/>
          </a:xfrm>
        </p:grpSpPr>
        <p:sp>
          <p:nvSpPr>
            <p:cNvPr id="218" name="Google Shape;218;p40"/>
            <p:cNvSpPr/>
            <p:nvPr/>
          </p:nvSpPr>
          <p:spPr>
            <a:xfrm>
              <a:off x="4160396" y="2120635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9" name="Google Shape;219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68764" y="2346998"/>
              <a:ext cx="606474" cy="370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8300" cy="4776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Struktura taboru</a:t>
            </a:r>
            <a:r>
              <a:rPr lang="en">
                <a:solidFill>
                  <a:srgbClr val="20C8C8"/>
                </a:solidFill>
              </a:rPr>
              <a:t> elektrycznego</a:t>
            </a:r>
            <a:endParaRPr>
              <a:solidFill>
                <a:srgbClr val="20C8C8"/>
              </a:solidFill>
            </a:endParaRPr>
          </a:p>
        </p:txBody>
      </p:sp>
      <p:sp>
        <p:nvSpPr>
          <p:cNvPr id="225" name="Google Shape;225;p41"/>
          <p:cNvSpPr txBox="1">
            <a:spLocks noGrp="1"/>
          </p:cNvSpPr>
          <p:nvPr>
            <p:ph type="title" idx="2"/>
          </p:nvPr>
        </p:nvSpPr>
        <p:spPr>
          <a:xfrm>
            <a:off x="6393850" y="3153275"/>
            <a:ext cx="16050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pojazdów</a:t>
            </a:r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title" idx="3"/>
          </p:nvPr>
        </p:nvSpPr>
        <p:spPr>
          <a:xfrm>
            <a:off x="952700" y="3153275"/>
            <a:ext cx="19920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pojazdów przegubowych</a:t>
            </a:r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title" idx="4"/>
          </p:nvPr>
        </p:nvSpPr>
        <p:spPr>
          <a:xfrm>
            <a:off x="3434300" y="3153275"/>
            <a:ext cx="2133600" cy="34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 pojazdów</a:t>
            </a:r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title" idx="5"/>
          </p:nvPr>
        </p:nvSpPr>
        <p:spPr>
          <a:xfrm>
            <a:off x="6199350" y="36114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8-9 metrów długości</a:t>
            </a:r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title" idx="6"/>
          </p:nvPr>
        </p:nvSpPr>
        <p:spPr>
          <a:xfrm>
            <a:off x="3576000" y="36114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metrów długości</a:t>
            </a:r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title" idx="7"/>
          </p:nvPr>
        </p:nvSpPr>
        <p:spPr>
          <a:xfrm>
            <a:off x="952650" y="3611400"/>
            <a:ext cx="1992000" cy="9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 metrów długości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(wliczono 6 obecnie dostarczanych pojazdów)</a:t>
            </a:r>
            <a:endParaRPr sz="1200"/>
          </a:p>
        </p:txBody>
      </p:sp>
      <p:grpSp>
        <p:nvGrpSpPr>
          <p:cNvPr id="231" name="Google Shape;231;p41"/>
          <p:cNvGrpSpPr/>
          <p:nvPr/>
        </p:nvGrpSpPr>
        <p:grpSpPr>
          <a:xfrm>
            <a:off x="4089496" y="2120622"/>
            <a:ext cx="823200" cy="823200"/>
            <a:chOff x="1537046" y="2120610"/>
            <a:chExt cx="823200" cy="823200"/>
          </a:xfrm>
        </p:grpSpPr>
        <p:sp>
          <p:nvSpPr>
            <p:cNvPr id="232" name="Google Shape;232;p41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3" name="Google Shape;233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p41"/>
          <p:cNvGrpSpPr/>
          <p:nvPr/>
        </p:nvGrpSpPr>
        <p:grpSpPr>
          <a:xfrm>
            <a:off x="1537096" y="2160160"/>
            <a:ext cx="823200" cy="823200"/>
            <a:chOff x="1537046" y="2120610"/>
            <a:chExt cx="823200" cy="823200"/>
          </a:xfrm>
        </p:grpSpPr>
        <p:sp>
          <p:nvSpPr>
            <p:cNvPr id="235" name="Google Shape;235;p41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6" name="Google Shape;23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p41"/>
          <p:cNvGrpSpPr/>
          <p:nvPr/>
        </p:nvGrpSpPr>
        <p:grpSpPr>
          <a:xfrm>
            <a:off x="6783746" y="2120635"/>
            <a:ext cx="823200" cy="823200"/>
            <a:chOff x="1537046" y="2120610"/>
            <a:chExt cx="823200" cy="823200"/>
          </a:xfrm>
        </p:grpSpPr>
        <p:sp>
          <p:nvSpPr>
            <p:cNvPr id="238" name="Google Shape;238;p41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9" name="Google Shape;239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/>
          <p:nvPr/>
        </p:nvSpPr>
        <p:spPr>
          <a:xfrm>
            <a:off x="4172925" y="286300"/>
            <a:ext cx="4728000" cy="4424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420525" y="626750"/>
            <a:ext cx="38526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Wozokilometry </a:t>
            </a:r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 rotWithShape="1">
          <a:blip r:embed="rId3">
            <a:alphaModFix/>
          </a:blip>
          <a:srcRect l="3105" r="27266"/>
          <a:stretch/>
        </p:blipFill>
        <p:spPr>
          <a:xfrm>
            <a:off x="4462090" y="512531"/>
            <a:ext cx="4149600" cy="39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47" name="Google Shape;247;p42"/>
          <p:cNvSpPr txBox="1"/>
          <p:nvPr/>
        </p:nvSpPr>
        <p:spPr>
          <a:xfrm>
            <a:off x="439025" y="1106200"/>
            <a:ext cx="27066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maj 2021</a:t>
            </a: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8" name="Google Shape;248;p42"/>
          <p:cNvSpPr txBox="1"/>
          <p:nvPr/>
        </p:nvSpPr>
        <p:spPr>
          <a:xfrm>
            <a:off x="1153450" y="2747175"/>
            <a:ext cx="2113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20C8C8"/>
                </a:solidFill>
                <a:latin typeface="Lexend Deca"/>
                <a:ea typeface="Lexend Deca"/>
                <a:cs typeface="Lexend Deca"/>
                <a:sym typeface="Lexend Deca"/>
              </a:rPr>
              <a:t>konwencjonalny</a:t>
            </a:r>
            <a:endParaRPr sz="1900">
              <a:solidFill>
                <a:srgbClr val="20C8C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9" name="Google Shape;249;p42"/>
          <p:cNvSpPr txBox="1"/>
          <p:nvPr/>
        </p:nvSpPr>
        <p:spPr>
          <a:xfrm>
            <a:off x="1458850" y="3067052"/>
            <a:ext cx="1196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67 988 km</a:t>
            </a: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1153450" y="1890650"/>
            <a:ext cx="1813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20C8C8"/>
                </a:solidFill>
                <a:latin typeface="Lexend Deca"/>
                <a:ea typeface="Lexend Deca"/>
                <a:cs typeface="Lexend Deca"/>
                <a:sym typeface="Lexend Deca"/>
              </a:rPr>
              <a:t>elektryczny</a:t>
            </a:r>
            <a:endParaRPr sz="1900">
              <a:solidFill>
                <a:srgbClr val="20C8C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1458850" y="2210530"/>
            <a:ext cx="1196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309 402 km</a:t>
            </a: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5451650" y="4246025"/>
            <a:ext cx="2647500" cy="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85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Fot. Marcin Kowal - PKM Jaworzno</a:t>
            </a:r>
            <a:endParaRPr sz="850">
              <a:solidFill>
                <a:schemeClr val="lt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53" name="Google Shape;253;p42"/>
          <p:cNvGrpSpPr/>
          <p:nvPr/>
        </p:nvGrpSpPr>
        <p:grpSpPr>
          <a:xfrm>
            <a:off x="420521" y="1890646"/>
            <a:ext cx="666298" cy="666298"/>
            <a:chOff x="1537046" y="2120610"/>
            <a:chExt cx="823200" cy="823200"/>
          </a:xfrm>
        </p:grpSpPr>
        <p:sp>
          <p:nvSpPr>
            <p:cNvPr id="254" name="Google Shape;254;p42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5" name="Google Shape;255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" name="Google Shape;256;p42"/>
          <p:cNvGrpSpPr/>
          <p:nvPr/>
        </p:nvGrpSpPr>
        <p:grpSpPr>
          <a:xfrm>
            <a:off x="420515" y="2774522"/>
            <a:ext cx="666298" cy="666298"/>
            <a:chOff x="4160396" y="2120635"/>
            <a:chExt cx="823200" cy="823200"/>
          </a:xfrm>
        </p:grpSpPr>
        <p:sp>
          <p:nvSpPr>
            <p:cNvPr id="257" name="Google Shape;257;p42"/>
            <p:cNvSpPr/>
            <p:nvPr/>
          </p:nvSpPr>
          <p:spPr>
            <a:xfrm>
              <a:off x="4160396" y="2120635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8" name="Google Shape;258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68764" y="2346998"/>
              <a:ext cx="606474" cy="370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/>
          <p:nvPr/>
        </p:nvSpPr>
        <p:spPr>
          <a:xfrm>
            <a:off x="4172925" y="286300"/>
            <a:ext cx="4728000" cy="4424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420525" y="626750"/>
            <a:ext cx="38526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Dziennie autobusy przejeżdżają </a:t>
            </a:r>
            <a:endParaRPr/>
          </a:p>
        </p:txBody>
      </p:sp>
      <p:pic>
        <p:nvPicPr>
          <p:cNvPr id="265" name="Google Shape;265;p43"/>
          <p:cNvPicPr preferRelativeResize="0"/>
          <p:nvPr/>
        </p:nvPicPr>
        <p:blipFill rotWithShape="1">
          <a:blip r:embed="rId3">
            <a:alphaModFix/>
          </a:blip>
          <a:srcRect l="19472" t="14249" r="27496" b="9588"/>
          <a:stretch/>
        </p:blipFill>
        <p:spPr>
          <a:xfrm>
            <a:off x="4462090" y="512531"/>
            <a:ext cx="4149600" cy="39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66" name="Google Shape;266;p43"/>
          <p:cNvSpPr txBox="1"/>
          <p:nvPr/>
        </p:nvSpPr>
        <p:spPr>
          <a:xfrm>
            <a:off x="1153450" y="3280575"/>
            <a:ext cx="2129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20C8C8"/>
                </a:solidFill>
                <a:latin typeface="Lexend Deca"/>
                <a:ea typeface="Lexend Deca"/>
                <a:cs typeface="Lexend Deca"/>
                <a:sym typeface="Lexend Deca"/>
              </a:rPr>
              <a:t>konwencjonalny</a:t>
            </a:r>
            <a:endParaRPr sz="1900">
              <a:solidFill>
                <a:srgbClr val="20C8C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1458850" y="3600452"/>
            <a:ext cx="1196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2 800 km</a:t>
            </a: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8" name="Google Shape;268;p43"/>
          <p:cNvSpPr txBox="1"/>
          <p:nvPr/>
        </p:nvSpPr>
        <p:spPr>
          <a:xfrm>
            <a:off x="1153450" y="2424050"/>
            <a:ext cx="1813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20C8C8"/>
                </a:solidFill>
                <a:latin typeface="Lexend Deca"/>
                <a:ea typeface="Lexend Deca"/>
                <a:cs typeface="Lexend Deca"/>
                <a:sym typeface="Lexend Deca"/>
              </a:rPr>
              <a:t>elektryczny</a:t>
            </a:r>
            <a:endParaRPr sz="1900">
              <a:solidFill>
                <a:srgbClr val="20C8C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9" name="Google Shape;269;p43"/>
          <p:cNvSpPr txBox="1"/>
          <p:nvPr/>
        </p:nvSpPr>
        <p:spPr>
          <a:xfrm>
            <a:off x="1458850" y="2743930"/>
            <a:ext cx="1196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12 102 km</a:t>
            </a:r>
            <a:endParaRPr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70" name="Google Shape;270;p43"/>
          <p:cNvSpPr txBox="1"/>
          <p:nvPr/>
        </p:nvSpPr>
        <p:spPr>
          <a:xfrm>
            <a:off x="5213175" y="4264500"/>
            <a:ext cx="2647500" cy="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85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Fot. Marcin Kowal - PKM Jaworzno</a:t>
            </a:r>
            <a:endParaRPr sz="850">
              <a:solidFill>
                <a:schemeClr val="lt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71" name="Google Shape;271;p43"/>
          <p:cNvGrpSpPr/>
          <p:nvPr/>
        </p:nvGrpSpPr>
        <p:grpSpPr>
          <a:xfrm>
            <a:off x="420521" y="2424046"/>
            <a:ext cx="666298" cy="666298"/>
            <a:chOff x="1537046" y="2120610"/>
            <a:chExt cx="823200" cy="823200"/>
          </a:xfrm>
        </p:grpSpPr>
        <p:sp>
          <p:nvSpPr>
            <p:cNvPr id="272" name="Google Shape;272;p43"/>
            <p:cNvSpPr/>
            <p:nvPr/>
          </p:nvSpPr>
          <p:spPr>
            <a:xfrm>
              <a:off x="1537046" y="2120610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" name="Google Shape;273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7338" y="2301572"/>
              <a:ext cx="462623" cy="461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43"/>
          <p:cNvGrpSpPr/>
          <p:nvPr/>
        </p:nvGrpSpPr>
        <p:grpSpPr>
          <a:xfrm>
            <a:off x="420515" y="3307922"/>
            <a:ext cx="666298" cy="666298"/>
            <a:chOff x="4160396" y="2120635"/>
            <a:chExt cx="823200" cy="823200"/>
          </a:xfrm>
        </p:grpSpPr>
        <p:sp>
          <p:nvSpPr>
            <p:cNvPr id="275" name="Google Shape;275;p43"/>
            <p:cNvSpPr/>
            <p:nvPr/>
          </p:nvSpPr>
          <p:spPr>
            <a:xfrm>
              <a:off x="4160396" y="2120635"/>
              <a:ext cx="823200" cy="8232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6" name="Google Shape;276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68764" y="2346998"/>
              <a:ext cx="606474" cy="370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tup Presentation by Slidesgo">
  <a:themeElements>
    <a:clrScheme name="Simple Light">
      <a:dk1>
        <a:srgbClr val="20C8C8"/>
      </a:dk1>
      <a:lt1>
        <a:srgbClr val="FFFFFF"/>
      </a:lt1>
      <a:dk2>
        <a:srgbClr val="20C8C8"/>
      </a:dk2>
      <a:lt2>
        <a:srgbClr val="FFFFFF"/>
      </a:lt2>
      <a:accent1>
        <a:srgbClr val="03BFEF"/>
      </a:accent1>
      <a:accent2>
        <a:srgbClr val="25347F"/>
      </a:accent2>
      <a:accent3>
        <a:srgbClr val="A34BD0"/>
      </a:accent3>
      <a:accent4>
        <a:srgbClr val="D827AD"/>
      </a:accent4>
      <a:accent5>
        <a:srgbClr val="FFFFFF"/>
      </a:accent5>
      <a:accent6>
        <a:srgbClr val="20C8C8"/>
      </a:accent6>
      <a:hlink>
        <a:srgbClr val="20C8C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314</Words>
  <Application>Microsoft Office PowerPoint</Application>
  <PresentationFormat>Pokaz na ekranie (16:9)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Assistant</vt:lpstr>
      <vt:lpstr>Roboto Medium</vt:lpstr>
      <vt:lpstr>Arial</vt:lpstr>
      <vt:lpstr>Lexend Deca</vt:lpstr>
      <vt:lpstr>Roboto Thin</vt:lpstr>
      <vt:lpstr>Partup Presentation by Slidesgo</vt:lpstr>
      <vt:lpstr>Transport Miejski</vt:lpstr>
      <vt:lpstr>WHOA!</vt:lpstr>
      <vt:lpstr>Elektromobilność niweluje podstawowe wady konwencjonalnego transportu autobusowego</vt:lpstr>
      <vt:lpstr>Zalety autobusów elektrycznych w porównaniu do autobusów konwencjonalnych</vt:lpstr>
      <vt:lpstr>DZISIAJ</vt:lpstr>
      <vt:lpstr>JUTRO</vt:lpstr>
      <vt:lpstr>Struktura taboru elektrycznego</vt:lpstr>
      <vt:lpstr>Wozokilometry </vt:lpstr>
      <vt:lpstr>Dziennie autobusy przejeżdżają </vt:lpstr>
      <vt:lpstr>Obsługiwane linie</vt:lpstr>
      <vt:lpstr>Koszty energii elektrycznej/paliwa</vt:lpstr>
      <vt:lpstr>Autobusy PKM Jaworzno  są przystosowane do obsługi  osób niepełnosprawnych, tj.:</vt:lpstr>
      <vt:lpstr>Rozwój elektromobilności</vt:lpstr>
      <vt:lpstr>Transport Miejski</vt:lpstr>
      <vt:lpstr>Na zakup taboru autobusów elektrycznych pozyskano dofinansowanie 99 380 690 zł.   Łączna wartości trzech projektów wynosi 143 905 030 zł.</vt:lpstr>
      <vt:lpstr> Paweł Silbert  Prezydent Miasta Jaworzna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Miejski</dc:title>
  <dc:creator>Anna Mocała Kalina</dc:creator>
  <cp:lastModifiedBy>Anna Mocała Kalina</cp:lastModifiedBy>
  <cp:revision>6</cp:revision>
  <dcterms:modified xsi:type="dcterms:W3CDTF">2021-06-10T09:57:56Z</dcterms:modified>
</cp:coreProperties>
</file>