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304" r:id="rId3"/>
    <p:sldId id="303" r:id="rId4"/>
    <p:sldId id="266" r:id="rId5"/>
    <p:sldId id="302" r:id="rId6"/>
    <p:sldId id="286" r:id="rId7"/>
    <p:sldId id="287" r:id="rId8"/>
    <p:sldId id="278" r:id="rId9"/>
    <p:sldId id="294" r:id="rId10"/>
    <p:sldId id="291" r:id="rId11"/>
    <p:sldId id="298" r:id="rId12"/>
    <p:sldId id="299" r:id="rId13"/>
    <p:sldId id="292" r:id="rId14"/>
    <p:sldId id="300" r:id="rId15"/>
    <p:sldId id="301" r:id="rId16"/>
    <p:sldId id="296" r:id="rId17"/>
    <p:sldId id="293" r:id="rId18"/>
    <p:sldId id="297" r:id="rId19"/>
    <p:sldId id="305" r:id="rId20"/>
    <p:sldId id="274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UTTEQUIET Didier (JUST)" initials="HD(" lastIdx="1" clrIdx="0">
    <p:extLst>
      <p:ext uri="{19B8F6BF-5375-455C-9EA6-DF929625EA0E}">
        <p15:presenceInfo xmlns:p15="http://schemas.microsoft.com/office/powerpoint/2012/main" userId="S-1-5-21-1606980848-2025429265-839522115-10810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66F"/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0" autoAdjust="0"/>
    <p:restoredTop sz="96208" autoAdjust="0"/>
  </p:normalViewPr>
  <p:slideViewPr>
    <p:cSldViewPr snapToGrid="0">
      <p:cViewPr varScale="1">
        <p:scale>
          <a:sx n="113" d="100"/>
          <a:sy n="113" d="100"/>
        </p:scale>
        <p:origin x="724" y="80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-4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545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79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532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979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701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428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017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02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184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36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188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371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iles/lgbtiq-equality-strategy-2020-2025_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JUST-LGBTI@ec.europa.e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1350" y="4322715"/>
            <a:ext cx="10065224" cy="2149523"/>
          </a:xfrm>
        </p:spPr>
        <p:txBody>
          <a:bodyPr>
            <a:noAutofit/>
          </a:bodyPr>
          <a:lstStyle/>
          <a:p>
            <a:r>
              <a:rPr lang="en-GB" sz="4500" dirty="0"/>
              <a:t>Union of Equality:</a:t>
            </a:r>
            <a:br>
              <a:rPr lang="en-GB" sz="4500" dirty="0"/>
            </a:br>
            <a:r>
              <a:rPr lang="en-GB" sz="4500" dirty="0"/>
              <a:t>LGBTIQ Equality Strategy 2020-2025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1351" y="5761074"/>
            <a:ext cx="10065224" cy="539714"/>
          </a:xfrm>
        </p:spPr>
        <p:txBody>
          <a:bodyPr/>
          <a:lstStyle/>
          <a:p>
            <a:r>
              <a:rPr lang="en-GB" sz="2000" dirty="0"/>
              <a:t>TOWARDS LGBTIQ EQUALITY: FREE TO BE YOURSELF IN THE EU</a:t>
            </a:r>
            <a:endParaRPr lang="en-US" sz="2000" dirty="0"/>
          </a:p>
        </p:txBody>
      </p:sp>
      <p:pic>
        <p:nvPicPr>
          <p:cNvPr id="13" name="Picture 12" descr="A picture containing person, child, young, posing&#10;&#10;Description automatically generated">
            <a:extLst>
              <a:ext uri="{FF2B5EF4-FFF2-40B4-BE49-F238E27FC236}">
                <a16:creationId xmlns:a16="http://schemas.microsoft.com/office/drawing/2014/main" id="{98BCE55E-BAAD-8D4B-BA59-56909720AD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4" y="1976437"/>
            <a:ext cx="1657351" cy="20151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7B978A-28AA-AA41-A345-F550D7E61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1976436"/>
            <a:ext cx="1636306" cy="2015129"/>
          </a:xfrm>
          <a:prstGeom prst="rect">
            <a:avLst/>
          </a:prstGeom>
        </p:spPr>
      </p:pic>
      <p:pic>
        <p:nvPicPr>
          <p:cNvPr id="19" name="Picture 18" descr="A picture containing person, person, outdoor, child&#10;&#10;Description automatically generated">
            <a:extLst>
              <a:ext uri="{FF2B5EF4-FFF2-40B4-BE49-F238E27FC236}">
                <a16:creationId xmlns:a16="http://schemas.microsoft.com/office/drawing/2014/main" id="{42E6635B-06F4-D24A-9547-B649BB8F3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081" y="1976436"/>
            <a:ext cx="1636306" cy="1999345"/>
          </a:xfrm>
          <a:prstGeom prst="rect">
            <a:avLst/>
          </a:prstGeom>
        </p:spPr>
      </p:pic>
      <p:pic>
        <p:nvPicPr>
          <p:cNvPr id="17" name="Picture 16" descr="A picture containing person&#10;&#10;Description automatically generated">
            <a:extLst>
              <a:ext uri="{FF2B5EF4-FFF2-40B4-BE49-F238E27FC236}">
                <a16:creationId xmlns:a16="http://schemas.microsoft.com/office/drawing/2014/main" id="{657D6241-41A8-864A-9549-F7BBAB943F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361" y="1965914"/>
            <a:ext cx="1631044" cy="2009867"/>
          </a:xfrm>
          <a:prstGeom prst="rect">
            <a:avLst/>
          </a:prstGeom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E7A7E657-11D0-0948-92D4-B31952F5F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49" y="1976437"/>
            <a:ext cx="3372063" cy="202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b" anchorCtr="0">
            <a:noAutofit/>
          </a:bodyPr>
          <a:lstStyle/>
          <a:p>
            <a:r>
              <a:rPr lang="fr-BE" b="1" dirty="0">
                <a:solidFill>
                  <a:srgbClr val="7030A0"/>
                </a:solidFill>
              </a:rPr>
              <a:t>2. </a:t>
            </a:r>
            <a:r>
              <a:rPr lang="en-US" b="1" dirty="0">
                <a:solidFill>
                  <a:srgbClr val="7030A0"/>
                </a:solidFill>
              </a:rPr>
              <a:t>Ensuring LGBTIQ people’s safety</a:t>
            </a: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2B5CC5D-C34F-8544-B22E-F076AC68B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316162"/>
            <a:ext cx="110490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6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0722" y="2072206"/>
            <a:ext cx="8887653" cy="3157341"/>
          </a:xfrm>
        </p:spPr>
        <p:txBody>
          <a:bodyPr/>
          <a:lstStyle/>
          <a:p>
            <a:pPr marL="452438" lvl="0" indent="-452438">
              <a:buFont typeface="Wingdings" panose="05000000000000000000" pitchFamily="2" charset="2"/>
              <a:buChar char="ü"/>
            </a:pPr>
            <a:r>
              <a:rPr lang="en-US" dirty="0" smtClean="0"/>
              <a:t>Reinforcing </a:t>
            </a:r>
            <a:r>
              <a:rPr lang="en-US" dirty="0"/>
              <a:t>legal protection for LGBTIQ people against hate crime, hate speech and violence</a:t>
            </a:r>
          </a:p>
          <a:p>
            <a:pPr marL="452438" lvl="0" indent="-452438">
              <a:buFont typeface="Wingdings" panose="05000000000000000000" pitchFamily="2" charset="2"/>
              <a:buChar char="ü"/>
            </a:pPr>
            <a:r>
              <a:rPr lang="en-US" dirty="0" smtClean="0"/>
              <a:t>Strengthening </a:t>
            </a:r>
            <a:r>
              <a:rPr lang="en-US" dirty="0"/>
              <a:t>measures to combat anti-LGBTIQ online hate </a:t>
            </a:r>
            <a:r>
              <a:rPr lang="en-US" dirty="0" smtClean="0"/>
              <a:t>speech and </a:t>
            </a:r>
            <a:r>
              <a:rPr lang="en-US" dirty="0"/>
              <a:t>disinformation </a:t>
            </a:r>
          </a:p>
          <a:p>
            <a:pPr marL="452438" lvl="0" indent="-452438">
              <a:buFont typeface="Wingdings" panose="05000000000000000000" pitchFamily="2" charset="2"/>
              <a:buChar char="ü"/>
            </a:pPr>
            <a:r>
              <a:rPr lang="en-US" dirty="0" smtClean="0"/>
              <a:t>Reporting </a:t>
            </a:r>
            <a:r>
              <a:rPr lang="en-US" dirty="0"/>
              <a:t>of anti-LGBTIQ hate crime and exchanges of good practices</a:t>
            </a:r>
          </a:p>
          <a:p>
            <a:pPr marL="452438" lvl="0" indent="-452438">
              <a:buFont typeface="Wingdings" panose="05000000000000000000" pitchFamily="2" charset="2"/>
              <a:buChar char="ü"/>
            </a:pPr>
            <a:r>
              <a:rPr lang="en-US" dirty="0" smtClean="0"/>
              <a:t>Protecting </a:t>
            </a:r>
            <a:r>
              <a:rPr lang="en-US" dirty="0"/>
              <a:t>and promoting LGBTIQ people’s </a:t>
            </a:r>
            <a:r>
              <a:rPr lang="en-US" dirty="0" smtClean="0"/>
              <a:t>bodily and mental health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fr-BE" b="1" dirty="0">
                <a:solidFill>
                  <a:srgbClr val="7030A0"/>
                </a:solidFill>
              </a:rPr>
              <a:t>2. </a:t>
            </a:r>
            <a:r>
              <a:rPr lang="en-US" b="1" dirty="0">
                <a:solidFill>
                  <a:srgbClr val="7030A0"/>
                </a:solidFill>
              </a:rPr>
              <a:t>Ensuring LGBTIQ people’s safety: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    objectives</a:t>
            </a:r>
          </a:p>
        </p:txBody>
      </p:sp>
    </p:spTree>
    <p:extLst>
      <p:ext uri="{BB962C8B-B14F-4D97-AF65-F5344CB8AC3E}">
        <p14:creationId xmlns:p14="http://schemas.microsoft.com/office/powerpoint/2010/main" val="9233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1611730"/>
            <a:ext cx="5157787" cy="823912"/>
          </a:xfrm>
        </p:spPr>
        <p:txBody>
          <a:bodyPr/>
          <a:lstStyle/>
          <a:p>
            <a:r>
              <a:rPr lang="fr-BE" b="0" dirty="0" err="1">
                <a:solidFill>
                  <a:srgbClr val="7030A0"/>
                </a:solidFill>
              </a:rPr>
              <a:t>European</a:t>
            </a:r>
            <a:r>
              <a:rPr lang="fr-BE" b="0" dirty="0">
                <a:solidFill>
                  <a:srgbClr val="7030A0"/>
                </a:solidFill>
              </a:rPr>
              <a:t> Commission</a:t>
            </a:r>
            <a:endParaRPr lang="en-US" b="0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8" y="2486605"/>
            <a:ext cx="5157787" cy="3097331"/>
          </a:xfrm>
        </p:spPr>
        <p:txBody>
          <a:bodyPr/>
          <a:lstStyle/>
          <a:p>
            <a:pPr lvl="0"/>
            <a:r>
              <a:rPr lang="en-US" sz="1600" dirty="0"/>
              <a:t>P</a:t>
            </a:r>
            <a:r>
              <a:rPr lang="en-US" sz="1600" dirty="0" smtClean="0"/>
              <a:t>resent </a:t>
            </a:r>
            <a:r>
              <a:rPr lang="en-US" sz="1600" dirty="0"/>
              <a:t>an initiative in 2021 to </a:t>
            </a:r>
            <a:r>
              <a:rPr lang="en-US" sz="1600" b="1" dirty="0"/>
              <a:t>extend the list of ‘EU crimes’ </a:t>
            </a:r>
            <a:r>
              <a:rPr lang="en-US" sz="1600" dirty="0"/>
              <a:t>(Article 83 TFEU) to cover hate crime and hate speech, including when targeted at LGBTIQ </a:t>
            </a:r>
            <a:r>
              <a:rPr lang="en-US" sz="1600" dirty="0" smtClean="0"/>
              <a:t>people</a:t>
            </a:r>
            <a:endParaRPr lang="en-US" sz="1600" dirty="0"/>
          </a:p>
          <a:p>
            <a:pPr lvl="0"/>
            <a:r>
              <a:rPr lang="en-US" sz="1600" dirty="0"/>
              <a:t>P</a:t>
            </a:r>
            <a:r>
              <a:rPr lang="en-US" sz="1600" dirty="0" smtClean="0"/>
              <a:t>rovide </a:t>
            </a:r>
            <a:r>
              <a:rPr lang="en-US" sz="1600" b="1" dirty="0"/>
              <a:t>funding opportunities for initiatives that aim to combat hate crime</a:t>
            </a:r>
            <a:r>
              <a:rPr lang="en-US" sz="1600" dirty="0"/>
              <a:t>, hate speech, violence and harmful practices against LGBTIQ people (‘Citizens, Equality, Rights and Values’ </a:t>
            </a:r>
            <a:r>
              <a:rPr lang="en-US" sz="1600" dirty="0" err="1"/>
              <a:t>programme</a:t>
            </a:r>
            <a:r>
              <a:rPr lang="en-US" sz="1600" dirty="0"/>
              <a:t>) and promote the rights of victims of crime, including LGBTIQ people (‘Justice’ </a:t>
            </a:r>
            <a:r>
              <a:rPr lang="en-US" sz="1600" dirty="0" err="1"/>
              <a:t>programme</a:t>
            </a:r>
            <a:r>
              <a:rPr lang="en-US" sz="1600" dirty="0" smtClean="0"/>
              <a:t>)</a:t>
            </a:r>
            <a:endParaRPr lang="en-US" sz="1600" dirty="0"/>
          </a:p>
          <a:p>
            <a:pPr lvl="0"/>
            <a:r>
              <a:rPr lang="en-US" sz="1600" dirty="0"/>
              <a:t>T</a:t>
            </a:r>
            <a:r>
              <a:rPr lang="en-US" sz="1600" dirty="0" smtClean="0"/>
              <a:t>able </a:t>
            </a:r>
            <a:r>
              <a:rPr lang="en-US" sz="1600" dirty="0"/>
              <a:t>a Recommendation on the </a:t>
            </a:r>
            <a:r>
              <a:rPr lang="en-US" sz="1600" b="1" dirty="0"/>
              <a:t>prevention of harmful practices against women and </a:t>
            </a:r>
            <a:r>
              <a:rPr lang="en-US" sz="1600" b="1" dirty="0" smtClean="0"/>
              <a:t>girls</a:t>
            </a:r>
            <a:endParaRPr lang="en-US" sz="1600" b="1" dirty="0"/>
          </a:p>
          <a:p>
            <a:pPr lvl="0"/>
            <a:endParaRPr lang="en-GB" sz="1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1611730"/>
            <a:ext cx="5183188" cy="823912"/>
          </a:xfrm>
        </p:spPr>
        <p:txBody>
          <a:bodyPr/>
          <a:lstStyle/>
          <a:p>
            <a:r>
              <a:rPr lang="fr-BE" b="0" dirty="0" err="1">
                <a:solidFill>
                  <a:srgbClr val="7030A0"/>
                </a:solidFill>
              </a:rPr>
              <a:t>Member</a:t>
            </a:r>
            <a:r>
              <a:rPr lang="fr-BE" b="0" dirty="0">
                <a:solidFill>
                  <a:srgbClr val="7030A0"/>
                </a:solidFill>
              </a:rPr>
              <a:t> States</a:t>
            </a:r>
            <a:endParaRPr lang="en-US" b="0" dirty="0">
              <a:solidFill>
                <a:srgbClr val="7030A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2486605"/>
            <a:ext cx="5183188" cy="3097331"/>
          </a:xfrm>
        </p:spPr>
        <p:txBody>
          <a:bodyPr/>
          <a:lstStyle/>
          <a:p>
            <a:pPr lvl="0"/>
            <a:r>
              <a:rPr lang="en-US" sz="1600" dirty="0"/>
              <a:t>E</a:t>
            </a:r>
            <a:r>
              <a:rPr lang="en-US" sz="1600" dirty="0" smtClean="0"/>
              <a:t>xchange </a:t>
            </a:r>
            <a:r>
              <a:rPr lang="en-US" sz="1600" dirty="0"/>
              <a:t>best practice on </a:t>
            </a:r>
            <a:r>
              <a:rPr lang="en-US" sz="1600" b="1" dirty="0"/>
              <a:t>protection against hate speech and hate crime</a:t>
            </a:r>
            <a:r>
              <a:rPr lang="en-US" sz="1600" dirty="0"/>
              <a:t> against LGBTIQ </a:t>
            </a:r>
            <a:r>
              <a:rPr lang="en-US" sz="1600" dirty="0" smtClean="0"/>
              <a:t>people</a:t>
            </a:r>
            <a:endParaRPr lang="en-US" sz="1600" dirty="0"/>
          </a:p>
          <a:p>
            <a:pPr lvl="0"/>
            <a:r>
              <a:rPr lang="en-US" sz="1600" dirty="0"/>
              <a:t>P</a:t>
            </a:r>
            <a:r>
              <a:rPr lang="en-US" sz="1600" dirty="0" smtClean="0"/>
              <a:t>romote </a:t>
            </a:r>
            <a:r>
              <a:rPr lang="en-US" sz="1600" dirty="0"/>
              <a:t>a </a:t>
            </a:r>
            <a:r>
              <a:rPr lang="en-US" sz="1600" b="1" dirty="0"/>
              <a:t>safe and supportive environment </a:t>
            </a:r>
            <a:r>
              <a:rPr lang="en-US" sz="1600" dirty="0"/>
              <a:t>for LGBTIQ victims of </a:t>
            </a:r>
            <a:r>
              <a:rPr lang="en-US" sz="1600" dirty="0" smtClean="0"/>
              <a:t>crime </a:t>
            </a:r>
            <a:endParaRPr lang="en-US" sz="1600" dirty="0"/>
          </a:p>
          <a:p>
            <a:pPr lvl="0"/>
            <a:r>
              <a:rPr lang="en-US" sz="1600" dirty="0"/>
              <a:t>I</a:t>
            </a:r>
            <a:r>
              <a:rPr lang="en-US" sz="1600" dirty="0" smtClean="0"/>
              <a:t>mprove </a:t>
            </a:r>
            <a:r>
              <a:rPr lang="en-US" sz="1600" b="1" dirty="0"/>
              <a:t>training and capacity building </a:t>
            </a:r>
            <a:r>
              <a:rPr lang="en-US" sz="1600" dirty="0"/>
              <a:t>for law enforcement to better identify and record LGBTIQ-phobic bias and </a:t>
            </a:r>
            <a:r>
              <a:rPr lang="en-US" sz="1600" b="1" dirty="0"/>
              <a:t>increase crime </a:t>
            </a:r>
            <a:r>
              <a:rPr lang="en-US" sz="1600" b="1" dirty="0" smtClean="0"/>
              <a:t>reporting</a:t>
            </a:r>
            <a:endParaRPr lang="en-US" sz="1600" b="1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fr-BE" b="1" dirty="0">
                <a:solidFill>
                  <a:srgbClr val="7030A0"/>
                </a:solidFill>
              </a:rPr>
              <a:t>2. </a:t>
            </a:r>
            <a:r>
              <a:rPr lang="en-US" b="1" dirty="0">
                <a:solidFill>
                  <a:srgbClr val="7030A0"/>
                </a:solidFill>
              </a:rPr>
              <a:t>Ensuring LGBTIQ people’s safety: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    key actions</a:t>
            </a:r>
          </a:p>
        </p:txBody>
      </p:sp>
    </p:spTree>
    <p:extLst>
      <p:ext uri="{BB962C8B-B14F-4D97-AF65-F5344CB8AC3E}">
        <p14:creationId xmlns:p14="http://schemas.microsoft.com/office/powerpoint/2010/main" val="307277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b" anchorCtr="0">
            <a:noAutofit/>
          </a:bodyPr>
          <a:lstStyle/>
          <a:p>
            <a:r>
              <a:rPr lang="fr-BE" b="1" dirty="0">
                <a:solidFill>
                  <a:srgbClr val="7030A0"/>
                </a:solidFill>
              </a:rPr>
              <a:t>3. </a:t>
            </a:r>
            <a:r>
              <a:rPr lang="en-US" b="1" dirty="0">
                <a:solidFill>
                  <a:srgbClr val="7030A0"/>
                </a:solidFill>
              </a:rPr>
              <a:t>Building LGBTIQ inclusive societies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C903284-DB15-0542-8B2C-391E58C7B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2352675"/>
            <a:ext cx="108585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2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6299" y="2082800"/>
            <a:ext cx="9696451" cy="3881904"/>
          </a:xfrm>
        </p:spPr>
        <p:txBody>
          <a:bodyPr/>
          <a:lstStyle/>
          <a:p>
            <a:pPr marL="355600" lvl="0" indent="-355600">
              <a:buFont typeface="Wingdings" panose="05000000000000000000" pitchFamily="2" charset="2"/>
              <a:buChar char="ü"/>
            </a:pPr>
            <a:r>
              <a:rPr lang="en-US" dirty="0"/>
              <a:t>E</a:t>
            </a:r>
            <a:r>
              <a:rPr lang="en-US" dirty="0" smtClean="0"/>
              <a:t>nsuring </a:t>
            </a:r>
            <a:r>
              <a:rPr lang="en-US" dirty="0"/>
              <a:t>rights for LGBTIQ people in cross border </a:t>
            </a:r>
            <a:r>
              <a:rPr lang="en-US" dirty="0" smtClean="0"/>
              <a:t>situations</a:t>
            </a:r>
          </a:p>
          <a:p>
            <a:pPr marL="355600" lvl="0" indent="-355600">
              <a:buFont typeface="Wingdings" panose="05000000000000000000" pitchFamily="2" charset="2"/>
              <a:buChar char="ü"/>
            </a:pPr>
            <a:r>
              <a:rPr lang="en-US" dirty="0" smtClean="0"/>
              <a:t>Improving the legal protection of rainbow families in cross-border situations</a:t>
            </a:r>
          </a:p>
          <a:p>
            <a:pPr marL="355600" lvl="0" indent="-355600">
              <a:buFont typeface="Wingdings" panose="05000000000000000000" pitchFamily="2" charset="2"/>
              <a:buChar char="ü"/>
            </a:pPr>
            <a:r>
              <a:rPr lang="en-US" dirty="0" smtClean="0"/>
              <a:t>Improving </a:t>
            </a:r>
            <a:r>
              <a:rPr lang="en-US" dirty="0"/>
              <a:t>the recognition of trans and non-binary identities, and intersex people</a:t>
            </a:r>
          </a:p>
          <a:p>
            <a:pPr marL="355600" lvl="0" indent="-355600">
              <a:buFont typeface="Wingdings" panose="05000000000000000000" pitchFamily="2" charset="2"/>
              <a:buChar char="ü"/>
            </a:pPr>
            <a:r>
              <a:rPr lang="en-US" dirty="0" smtClean="0"/>
              <a:t>Fostering </a:t>
            </a:r>
            <a:r>
              <a:rPr lang="en-US" dirty="0"/>
              <a:t>an enabling environment for civil society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fr-BE" b="1" dirty="0">
                <a:solidFill>
                  <a:srgbClr val="7030A0"/>
                </a:solidFill>
              </a:rPr>
              <a:t>3. </a:t>
            </a:r>
            <a:r>
              <a:rPr lang="en-US" b="1" dirty="0">
                <a:solidFill>
                  <a:srgbClr val="7030A0"/>
                </a:solidFill>
              </a:rPr>
              <a:t>Building LGBTIQ inclusive societies: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    objectives</a:t>
            </a:r>
          </a:p>
        </p:txBody>
      </p:sp>
    </p:spTree>
    <p:extLst>
      <p:ext uri="{BB962C8B-B14F-4D97-AF65-F5344CB8AC3E}">
        <p14:creationId xmlns:p14="http://schemas.microsoft.com/office/powerpoint/2010/main" val="361079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70610" y="1251834"/>
            <a:ext cx="5157787" cy="823912"/>
          </a:xfrm>
        </p:spPr>
        <p:txBody>
          <a:bodyPr/>
          <a:lstStyle/>
          <a:p>
            <a:r>
              <a:rPr lang="fr-BE" b="0" dirty="0" err="1">
                <a:solidFill>
                  <a:srgbClr val="7030A0"/>
                </a:solidFill>
              </a:rPr>
              <a:t>European</a:t>
            </a:r>
            <a:r>
              <a:rPr lang="fr-BE" b="0" dirty="0">
                <a:solidFill>
                  <a:srgbClr val="7030A0"/>
                </a:solidFill>
              </a:rPr>
              <a:t> Commission</a:t>
            </a:r>
            <a:endParaRPr lang="en-US" b="0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70610" y="2144167"/>
            <a:ext cx="5157787" cy="3097331"/>
          </a:xfrm>
        </p:spPr>
        <p:txBody>
          <a:bodyPr/>
          <a:lstStyle/>
          <a:p>
            <a:r>
              <a:rPr lang="en-US" sz="1600" dirty="0"/>
              <a:t>R</a:t>
            </a:r>
            <a:r>
              <a:rPr lang="en-US" sz="1600" dirty="0" smtClean="0"/>
              <a:t>eview </a:t>
            </a:r>
            <a:r>
              <a:rPr lang="en-US" sz="1600" dirty="0"/>
              <a:t>the 2009 guidelines on free movement in 2022 to reflect the diversity of families and contribute to facilitating the exercise of </a:t>
            </a:r>
            <a:r>
              <a:rPr lang="en-US" sz="1600" b="1" dirty="0"/>
              <a:t>free movement rights for all families, including rainbow </a:t>
            </a:r>
            <a:r>
              <a:rPr lang="en-US" sz="1600" b="1" dirty="0" smtClean="0"/>
              <a:t>families</a:t>
            </a:r>
            <a:endParaRPr lang="en-US" sz="1600" b="1" dirty="0"/>
          </a:p>
          <a:p>
            <a:r>
              <a:rPr lang="en-US" sz="1600" dirty="0"/>
              <a:t>P</a:t>
            </a:r>
            <a:r>
              <a:rPr lang="en-US" sz="1600" dirty="0" smtClean="0"/>
              <a:t>ropose </a:t>
            </a:r>
            <a:r>
              <a:rPr lang="en-US" sz="1600" dirty="0"/>
              <a:t>a horizontal legislative initiative on the </a:t>
            </a:r>
            <a:r>
              <a:rPr lang="en-US" sz="1600" b="1" dirty="0"/>
              <a:t>mutual recognition of parenthood </a:t>
            </a:r>
            <a:r>
              <a:rPr lang="en-US" sz="1600" dirty="0"/>
              <a:t>between Member </a:t>
            </a:r>
            <a:r>
              <a:rPr lang="en-US" sz="1600" dirty="0" smtClean="0"/>
              <a:t>States</a:t>
            </a:r>
            <a:endParaRPr lang="en-US" sz="1600" dirty="0"/>
          </a:p>
          <a:p>
            <a:r>
              <a:rPr lang="en-US" sz="1600" dirty="0"/>
              <a:t>E</a:t>
            </a:r>
            <a:r>
              <a:rPr lang="en-US" sz="1600" dirty="0" smtClean="0"/>
              <a:t>xplore </a:t>
            </a:r>
            <a:r>
              <a:rPr lang="en-US" sz="1600" dirty="0"/>
              <a:t>possible measures to support the </a:t>
            </a:r>
            <a:r>
              <a:rPr lang="en-US" sz="1600" b="1" dirty="0"/>
              <a:t>mutual recognition of same-gender partnership</a:t>
            </a:r>
            <a:r>
              <a:rPr lang="en-US" sz="1600" dirty="0"/>
              <a:t> between Member </a:t>
            </a:r>
            <a:r>
              <a:rPr lang="en-US" sz="1600" dirty="0" smtClean="0"/>
              <a:t>States</a:t>
            </a:r>
            <a:endParaRPr lang="en-US" sz="1600" dirty="0"/>
          </a:p>
          <a:p>
            <a:r>
              <a:rPr lang="en-US" sz="1600" dirty="0"/>
              <a:t>M</a:t>
            </a:r>
            <a:r>
              <a:rPr lang="en-US" sz="1600" dirty="0" smtClean="0"/>
              <a:t>ake </a:t>
            </a:r>
            <a:r>
              <a:rPr lang="en-US" sz="1600" dirty="0"/>
              <a:t>funding opportunities available, in particular through the ‘Citizens, Equality, Rights and Values’ </a:t>
            </a:r>
            <a:r>
              <a:rPr lang="en-US" sz="1600" dirty="0" err="1" smtClean="0"/>
              <a:t>programme</a:t>
            </a:r>
            <a:endParaRPr lang="en-US" sz="1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03022" y="1251834"/>
            <a:ext cx="5183188" cy="823912"/>
          </a:xfrm>
        </p:spPr>
        <p:txBody>
          <a:bodyPr/>
          <a:lstStyle/>
          <a:p>
            <a:r>
              <a:rPr lang="fr-BE" b="0" dirty="0" err="1">
                <a:solidFill>
                  <a:srgbClr val="7030A0"/>
                </a:solidFill>
              </a:rPr>
              <a:t>Member</a:t>
            </a:r>
            <a:r>
              <a:rPr lang="fr-BE" b="0" dirty="0">
                <a:solidFill>
                  <a:srgbClr val="7030A0"/>
                </a:solidFill>
              </a:rPr>
              <a:t> States</a:t>
            </a:r>
            <a:endParaRPr lang="en-US" b="0" dirty="0">
              <a:solidFill>
                <a:srgbClr val="7030A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03021" y="2144167"/>
            <a:ext cx="5540339" cy="3097331"/>
          </a:xfrm>
        </p:spPr>
        <p:txBody>
          <a:bodyPr/>
          <a:lstStyle/>
          <a:p>
            <a:pPr lvl="0"/>
            <a:r>
              <a:rPr lang="en-US" sz="1600" dirty="0"/>
              <a:t>P</a:t>
            </a:r>
            <a:r>
              <a:rPr lang="en-US" sz="1600" dirty="0" smtClean="0"/>
              <a:t>ut </a:t>
            </a:r>
            <a:r>
              <a:rPr lang="en-US" sz="1600" dirty="0"/>
              <a:t>in place accessible </a:t>
            </a:r>
            <a:r>
              <a:rPr lang="en-US" sz="1600" b="1" dirty="0"/>
              <a:t>legal gender recognition legislation</a:t>
            </a:r>
            <a:r>
              <a:rPr lang="en-US" sz="1600" dirty="0"/>
              <a:t> and </a:t>
            </a:r>
            <a:r>
              <a:rPr lang="en-US" sz="1600" dirty="0" smtClean="0"/>
              <a:t>procedures</a:t>
            </a:r>
            <a:endParaRPr lang="en-US" sz="1600" dirty="0"/>
          </a:p>
          <a:p>
            <a:pPr lvl="0"/>
            <a:r>
              <a:rPr lang="en-US" sz="1600" dirty="0"/>
              <a:t>I</a:t>
            </a:r>
            <a:r>
              <a:rPr lang="en-US" sz="1600" dirty="0" smtClean="0"/>
              <a:t>mprove </a:t>
            </a:r>
            <a:r>
              <a:rPr lang="en-US" sz="1600" dirty="0"/>
              <a:t>the </a:t>
            </a:r>
            <a:r>
              <a:rPr lang="en-US" sz="1600" b="1" dirty="0"/>
              <a:t>inclusion of trans, non-binary and intersex people</a:t>
            </a:r>
            <a:r>
              <a:rPr lang="en-US" sz="1600" dirty="0"/>
              <a:t> in relevant documentation, applications, surveys and </a:t>
            </a:r>
            <a:r>
              <a:rPr lang="en-US" sz="1600" dirty="0" smtClean="0"/>
              <a:t>processes</a:t>
            </a:r>
            <a:endParaRPr lang="en-US" sz="1600" dirty="0"/>
          </a:p>
          <a:p>
            <a:pPr lvl="0"/>
            <a:r>
              <a:rPr lang="en-US" sz="1600" dirty="0" smtClean="0"/>
              <a:t>Rigorously </a:t>
            </a:r>
            <a:r>
              <a:rPr lang="en-US" sz="1600" dirty="0"/>
              <a:t>apply the </a:t>
            </a:r>
            <a:r>
              <a:rPr lang="en-US" sz="1600" b="1" dirty="0"/>
              <a:t>right to free movement </a:t>
            </a:r>
            <a:r>
              <a:rPr lang="en-US" sz="1600" dirty="0"/>
              <a:t>and EU rules on family </a:t>
            </a:r>
            <a:r>
              <a:rPr lang="en-US" sz="1600" dirty="0" smtClean="0"/>
              <a:t>law</a:t>
            </a:r>
            <a:endParaRPr lang="en-US" sz="1600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fr-BE" b="1" dirty="0">
                <a:solidFill>
                  <a:srgbClr val="7030A0"/>
                </a:solidFill>
              </a:rPr>
              <a:t>3. </a:t>
            </a:r>
            <a:r>
              <a:rPr lang="en-US" b="1" dirty="0">
                <a:solidFill>
                  <a:srgbClr val="7030A0"/>
                </a:solidFill>
              </a:rPr>
              <a:t>Building LGBTIQ inclusive societies: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    key actions</a:t>
            </a:r>
          </a:p>
        </p:txBody>
      </p:sp>
    </p:spTree>
    <p:extLst>
      <p:ext uri="{BB962C8B-B14F-4D97-AF65-F5344CB8AC3E}">
        <p14:creationId xmlns:p14="http://schemas.microsoft.com/office/powerpoint/2010/main" val="6490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825625"/>
            <a:ext cx="10365607" cy="38819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en-US" dirty="0" smtClean="0"/>
              <a:t>Strengthening </a:t>
            </a:r>
            <a:r>
              <a:rPr lang="en-US" dirty="0"/>
              <a:t>the EU’s engagement on LGBTIQ  issues in all its external </a:t>
            </a:r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b" anchorCtr="0">
            <a:noAutofit/>
          </a:bodyPr>
          <a:lstStyle/>
          <a:p>
            <a:r>
              <a:rPr lang="fr-BE" b="1" dirty="0">
                <a:solidFill>
                  <a:srgbClr val="7030A0"/>
                </a:solidFill>
              </a:rPr>
              <a:t>4. </a:t>
            </a:r>
            <a:r>
              <a:rPr lang="en-US" b="1" dirty="0">
                <a:solidFill>
                  <a:srgbClr val="7030A0"/>
                </a:solidFill>
              </a:rPr>
              <a:t>Leading the call for LGBTIQ equality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    around the world: objectives</a:t>
            </a:r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1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1473190"/>
            <a:ext cx="5157787" cy="823912"/>
          </a:xfrm>
        </p:spPr>
        <p:txBody>
          <a:bodyPr/>
          <a:lstStyle/>
          <a:p>
            <a:r>
              <a:rPr lang="fr-BE" b="0" dirty="0" err="1">
                <a:solidFill>
                  <a:srgbClr val="7030A0"/>
                </a:solidFill>
              </a:rPr>
              <a:t>European</a:t>
            </a:r>
            <a:r>
              <a:rPr lang="fr-BE" b="0" dirty="0">
                <a:solidFill>
                  <a:srgbClr val="7030A0"/>
                </a:solidFill>
              </a:rPr>
              <a:t> Commission</a:t>
            </a:r>
            <a:endParaRPr lang="en-US" b="0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8" y="2338826"/>
            <a:ext cx="5157787" cy="3097331"/>
          </a:xfrm>
        </p:spPr>
        <p:txBody>
          <a:bodyPr/>
          <a:lstStyle/>
          <a:p>
            <a:pPr lvl="0"/>
            <a:r>
              <a:rPr lang="en-US" sz="1600" dirty="0"/>
              <a:t>I</a:t>
            </a:r>
            <a:r>
              <a:rPr lang="en-US" sz="1600" dirty="0" smtClean="0"/>
              <a:t>mplement </a:t>
            </a:r>
            <a:r>
              <a:rPr lang="en-US" sz="1600" dirty="0"/>
              <a:t>actions supporting LGBTIQ rights in line with the 2020-2024 Action Plan on human rights and democracy and with the EU Guidelines to </a:t>
            </a:r>
            <a:r>
              <a:rPr lang="en-US" sz="1600" b="1" dirty="0"/>
              <a:t>promote and protect the enjoyment of all human rights by LGBTI </a:t>
            </a:r>
            <a:r>
              <a:rPr lang="en-US" sz="1600" b="1" dirty="0" smtClean="0"/>
              <a:t>persons</a:t>
            </a:r>
            <a:endParaRPr lang="en-US" sz="1600" b="1" dirty="0"/>
          </a:p>
          <a:p>
            <a:pPr lvl="0"/>
            <a:r>
              <a:rPr lang="en-US" sz="1600" dirty="0"/>
              <a:t>E</a:t>
            </a:r>
            <a:r>
              <a:rPr lang="en-US" sz="1600" dirty="0" smtClean="0"/>
              <a:t>nsure </a:t>
            </a:r>
            <a:r>
              <a:rPr lang="en-US" sz="1600" b="1" dirty="0"/>
              <a:t>support for LGBTIQ equality in action </a:t>
            </a:r>
            <a:r>
              <a:rPr lang="en-US" sz="1600" dirty="0"/>
              <a:t>under the NDICI and IPA </a:t>
            </a:r>
            <a:r>
              <a:rPr lang="en-US" sz="1600" dirty="0" smtClean="0"/>
              <a:t>funds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b" anchorCtr="0">
            <a:noAutofit/>
          </a:bodyPr>
          <a:lstStyle/>
          <a:p>
            <a:r>
              <a:rPr lang="fr-BE" b="1" dirty="0">
                <a:solidFill>
                  <a:srgbClr val="7030A0"/>
                </a:solidFill>
              </a:rPr>
              <a:t>4. </a:t>
            </a:r>
            <a:r>
              <a:rPr lang="en-US" b="1" dirty="0">
                <a:solidFill>
                  <a:srgbClr val="7030A0"/>
                </a:solidFill>
              </a:rPr>
              <a:t>Leading the fight for LGBTIQ equality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    around the world: key actions</a:t>
            </a:r>
          </a:p>
        </p:txBody>
      </p:sp>
    </p:spTree>
    <p:extLst>
      <p:ext uri="{BB962C8B-B14F-4D97-AF65-F5344CB8AC3E}">
        <p14:creationId xmlns:p14="http://schemas.microsoft.com/office/powerpoint/2010/main" val="291621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F082BC1-1BD7-3540-9DBF-1354E0A7B7C8}"/>
              </a:ext>
            </a:extLst>
          </p:cNvPr>
          <p:cNvSpPr/>
          <p:nvPr/>
        </p:nvSpPr>
        <p:spPr>
          <a:xfrm>
            <a:off x="3477454" y="3969060"/>
            <a:ext cx="2623309" cy="10645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428AEF-A8FE-8547-BF57-B61E7942F69A}"/>
              </a:ext>
            </a:extLst>
          </p:cNvPr>
          <p:cNvSpPr/>
          <p:nvPr/>
        </p:nvSpPr>
        <p:spPr>
          <a:xfrm>
            <a:off x="6277804" y="3969060"/>
            <a:ext cx="2623309" cy="10645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995693-067B-0C4F-B53D-E067240A4D68}"/>
              </a:ext>
            </a:extLst>
          </p:cNvPr>
          <p:cNvSpPr/>
          <p:nvPr/>
        </p:nvSpPr>
        <p:spPr>
          <a:xfrm>
            <a:off x="9035291" y="3969060"/>
            <a:ext cx="2623309" cy="10645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1F28B6-CCFA-D144-A27A-5B1F7A03A0F1}"/>
              </a:ext>
            </a:extLst>
          </p:cNvPr>
          <p:cNvSpPr/>
          <p:nvPr/>
        </p:nvSpPr>
        <p:spPr>
          <a:xfrm>
            <a:off x="705679" y="3969060"/>
            <a:ext cx="2623309" cy="10645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979EA-658D-A54C-8682-5B878C9AEFA6}"/>
              </a:ext>
            </a:extLst>
          </p:cNvPr>
          <p:cNvSpPr/>
          <p:nvPr/>
        </p:nvSpPr>
        <p:spPr>
          <a:xfrm>
            <a:off x="3477454" y="2197407"/>
            <a:ext cx="2623309" cy="10645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346B15-8E41-5941-BFBF-F05E22B1AC32}"/>
              </a:ext>
            </a:extLst>
          </p:cNvPr>
          <p:cNvSpPr/>
          <p:nvPr/>
        </p:nvSpPr>
        <p:spPr>
          <a:xfrm>
            <a:off x="6277804" y="2197407"/>
            <a:ext cx="2623309" cy="10645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5AE5C6-30BE-DC4C-A0D1-826CA954D611}"/>
              </a:ext>
            </a:extLst>
          </p:cNvPr>
          <p:cNvSpPr/>
          <p:nvPr/>
        </p:nvSpPr>
        <p:spPr>
          <a:xfrm>
            <a:off x="9035291" y="2197407"/>
            <a:ext cx="2623309" cy="10645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88CCEF-8F74-984F-8584-4D6576B5C498}"/>
              </a:ext>
            </a:extLst>
          </p:cNvPr>
          <p:cNvSpPr/>
          <p:nvPr/>
        </p:nvSpPr>
        <p:spPr>
          <a:xfrm>
            <a:off x="705679" y="2197407"/>
            <a:ext cx="2623309" cy="10645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b" anchorCtr="0">
            <a:noAutofit/>
          </a:bodyPr>
          <a:lstStyle/>
          <a:p>
            <a:r>
              <a:rPr lang="fr-BE" b="1" dirty="0">
                <a:solidFill>
                  <a:srgbClr val="7030A0"/>
                </a:solidFill>
              </a:rPr>
              <a:t>5. </a:t>
            </a:r>
            <a:r>
              <a:rPr lang="fr-BE" b="1" dirty="0" err="1">
                <a:solidFill>
                  <a:srgbClr val="7030A0"/>
                </a:solidFill>
              </a:rPr>
              <a:t>Delivering</a:t>
            </a:r>
            <a:r>
              <a:rPr lang="fr-BE" b="1" dirty="0">
                <a:solidFill>
                  <a:srgbClr val="7030A0"/>
                </a:solidFill>
              </a:rPr>
              <a:t> on the </a:t>
            </a:r>
            <a:r>
              <a:rPr lang="fr-BE" b="1" dirty="0" err="1">
                <a:solidFill>
                  <a:srgbClr val="7030A0"/>
                </a:solidFill>
              </a:rPr>
              <a:t>strategy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9078154" y="4237474"/>
            <a:ext cx="2520000" cy="1638158"/>
          </a:xfrm>
        </p:spPr>
        <p:txBody>
          <a:bodyPr/>
          <a:lstStyle/>
          <a:p>
            <a:pPr algn="ctr"/>
            <a:r>
              <a:rPr lang="fr-BE" sz="1800" b="1" dirty="0"/>
              <a:t>MONITORING</a:t>
            </a:r>
            <a:endParaRPr lang="en-US" sz="1800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766712" y="2471415"/>
            <a:ext cx="2520000" cy="1638159"/>
          </a:xfrm>
        </p:spPr>
        <p:txBody>
          <a:bodyPr/>
          <a:lstStyle/>
          <a:p>
            <a:pPr algn="ctr"/>
            <a:r>
              <a:rPr lang="fr-BE" sz="1800" b="1" dirty="0"/>
              <a:t>TARGETED ACTIONS</a:t>
            </a:r>
            <a:endParaRPr lang="en-US" sz="1800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749748" y="4142372"/>
            <a:ext cx="2520000" cy="1638158"/>
          </a:xfrm>
        </p:spPr>
        <p:txBody>
          <a:bodyPr/>
          <a:lstStyle/>
          <a:p>
            <a:pPr algn="ctr"/>
            <a:r>
              <a:rPr lang="fr-BE" sz="1800" b="1" dirty="0"/>
              <a:t>STAKEHOLDER ENGAGEMENT</a:t>
            </a:r>
            <a:endParaRPr lang="en-US" sz="1800" b="1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9086945" y="2457126"/>
            <a:ext cx="2520000" cy="1638159"/>
          </a:xfrm>
        </p:spPr>
        <p:txBody>
          <a:bodyPr/>
          <a:lstStyle/>
          <a:p>
            <a:pPr algn="ctr"/>
            <a:r>
              <a:rPr lang="fr-BE" sz="1800" b="1" dirty="0"/>
              <a:t>EQUALITY DATA</a:t>
            </a:r>
            <a:endParaRPr lang="en-US" sz="1800" b="1" dirty="0"/>
          </a:p>
        </p:txBody>
      </p:sp>
      <p:sp>
        <p:nvSpPr>
          <p:cNvPr id="22" name="Text Placeholder 10"/>
          <p:cNvSpPr txBox="1">
            <a:spLocks/>
          </p:cNvSpPr>
          <p:nvPr/>
        </p:nvSpPr>
        <p:spPr>
          <a:xfrm>
            <a:off x="3513776" y="2471413"/>
            <a:ext cx="2520000" cy="1638159"/>
          </a:xfrm>
          <a:prstGeom prst="rect">
            <a:avLst/>
          </a:prstGeom>
          <a:noFill/>
        </p:spPr>
        <p:txBody>
          <a:bodyPr vert="horz" lIns="91440" tIns="9000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800" b="1" dirty="0"/>
              <a:t>MAINSTREAMING</a:t>
            </a:r>
            <a:endParaRPr lang="en-US" sz="1800" b="1" dirty="0"/>
          </a:p>
        </p:txBody>
      </p:sp>
      <p:sp>
        <p:nvSpPr>
          <p:cNvPr id="23" name="Text Placeholder 10"/>
          <p:cNvSpPr txBox="1">
            <a:spLocks/>
          </p:cNvSpPr>
          <p:nvPr/>
        </p:nvSpPr>
        <p:spPr>
          <a:xfrm>
            <a:off x="6295973" y="2457124"/>
            <a:ext cx="2576564" cy="1638159"/>
          </a:xfrm>
          <a:prstGeom prst="rect">
            <a:avLst/>
          </a:prstGeom>
          <a:noFill/>
        </p:spPr>
        <p:txBody>
          <a:bodyPr vert="horz" lIns="91440" tIns="9000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800" b="1" dirty="0"/>
              <a:t>INTERSECTIONALITY</a:t>
            </a:r>
            <a:endParaRPr lang="en-US" sz="1800" b="1" dirty="0"/>
          </a:p>
        </p:txBody>
      </p:sp>
      <p:sp>
        <p:nvSpPr>
          <p:cNvPr id="24" name="Text Placeholder 10"/>
          <p:cNvSpPr txBox="1">
            <a:spLocks/>
          </p:cNvSpPr>
          <p:nvPr/>
        </p:nvSpPr>
        <p:spPr>
          <a:xfrm>
            <a:off x="3513776" y="4159706"/>
            <a:ext cx="2520000" cy="1638159"/>
          </a:xfrm>
          <a:prstGeom prst="rect">
            <a:avLst/>
          </a:prstGeom>
          <a:noFill/>
        </p:spPr>
        <p:txBody>
          <a:bodyPr vert="horz" lIns="91440" tIns="9000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800" b="1" dirty="0"/>
              <a:t>NATIONAL ACTION PLANS</a:t>
            </a:r>
            <a:endParaRPr lang="en-US" sz="1800" b="1" dirty="0"/>
          </a:p>
        </p:txBody>
      </p:sp>
      <p:sp>
        <p:nvSpPr>
          <p:cNvPr id="25" name="Text Placeholder 10"/>
          <p:cNvSpPr txBox="1">
            <a:spLocks/>
          </p:cNvSpPr>
          <p:nvPr/>
        </p:nvSpPr>
        <p:spPr>
          <a:xfrm>
            <a:off x="6321874" y="3969061"/>
            <a:ext cx="2520000" cy="1064508"/>
          </a:xfrm>
          <a:prstGeom prst="rect">
            <a:avLst/>
          </a:prstGeom>
          <a:noFill/>
        </p:spPr>
        <p:txBody>
          <a:bodyPr vert="horz" lIns="91440" tIns="90000" rIns="91440" bIns="45720" rtlCol="0" anchor="ctr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800" b="1" dirty="0"/>
              <a:t>LGBTIQ SUBGROUP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04328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C766EB-5139-2042-914D-BDC92C5075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4B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TextBox 6"/>
          <p:cNvSpPr txBox="1"/>
          <p:nvPr/>
        </p:nvSpPr>
        <p:spPr>
          <a:xfrm>
            <a:off x="4102852" y="2944975"/>
            <a:ext cx="398629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BE" b="1" dirty="0">
                <a:solidFill>
                  <a:schemeClr val="bg1"/>
                </a:solidFill>
              </a:rPr>
              <a:t>A joint effort </a:t>
            </a:r>
            <a:r>
              <a:rPr lang="fr-BE" b="1" dirty="0" err="1">
                <a:solidFill>
                  <a:schemeClr val="bg1"/>
                </a:solidFill>
              </a:rPr>
              <a:t>is</a:t>
            </a:r>
            <a:r>
              <a:rPr lang="fr-BE" b="1" dirty="0">
                <a:solidFill>
                  <a:schemeClr val="bg1"/>
                </a:solidFill>
              </a:rPr>
              <a:t> </a:t>
            </a:r>
            <a:r>
              <a:rPr lang="fr-BE" b="1" dirty="0" err="1">
                <a:solidFill>
                  <a:schemeClr val="bg1"/>
                </a:solidFill>
              </a:rPr>
              <a:t>needed</a:t>
            </a:r>
            <a:r>
              <a:rPr lang="fr-BE" b="1" dirty="0">
                <a:solidFill>
                  <a:schemeClr val="bg1"/>
                </a:solidFill>
              </a:rPr>
              <a:t> to </a:t>
            </a:r>
            <a:r>
              <a:rPr lang="fr-BE" b="1" dirty="0" err="1">
                <a:solidFill>
                  <a:schemeClr val="bg1"/>
                </a:solidFill>
              </a:rPr>
              <a:t>achieve</a:t>
            </a:r>
            <a:r>
              <a:rPr lang="fr-BE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BE" sz="3200" b="1" dirty="0">
                <a:solidFill>
                  <a:schemeClr val="bg1"/>
                </a:solidFill>
              </a:rPr>
              <a:t>LGBTIQ </a:t>
            </a:r>
            <a:r>
              <a:rPr lang="fr-BE" sz="3200" b="1" dirty="0" err="1">
                <a:solidFill>
                  <a:schemeClr val="bg1"/>
                </a:solidFill>
              </a:rPr>
              <a:t>equality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37C3FA-BF6C-1B45-BBFD-B9F9F19ED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827" y="266940"/>
            <a:ext cx="6356344" cy="635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BFEE66E-4478-E34B-B11F-DDCE6F9B17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313" y="100364"/>
            <a:ext cx="1730323" cy="15904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66676" y="757115"/>
            <a:ext cx="5991924" cy="388190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GB" sz="2000" i="1" dirty="0"/>
              <a:t>“I will not rest when it comes to building a Union of equality. A Union where you can be who you are and love who you want – without fear of recrimination or discrimination.   </a:t>
            </a:r>
            <a:endParaRPr lang="en-US" sz="2000" i="1" dirty="0"/>
          </a:p>
          <a:p>
            <a:pPr marL="0" indent="0">
              <a:buNone/>
            </a:pPr>
            <a:r>
              <a:rPr lang="en-GB" sz="2000" i="1" dirty="0"/>
              <a:t>Because being yourself is not your ideology.  </a:t>
            </a:r>
            <a:endParaRPr lang="en-US" sz="2000" i="1" dirty="0"/>
          </a:p>
          <a:p>
            <a:pPr marL="0" indent="0">
              <a:buNone/>
            </a:pPr>
            <a:r>
              <a:rPr lang="en-GB" sz="2000" i="1" dirty="0"/>
              <a:t>It’s your identity. </a:t>
            </a:r>
            <a:endParaRPr lang="en-US" sz="2000" i="1" dirty="0"/>
          </a:p>
          <a:p>
            <a:pPr marL="0" indent="0">
              <a:buNone/>
            </a:pPr>
            <a:r>
              <a:rPr lang="en-GB" sz="2000" i="1" dirty="0"/>
              <a:t>And no-one can ever take it away.”  </a:t>
            </a:r>
            <a:endParaRPr lang="en-US" sz="2000" i="1" dirty="0"/>
          </a:p>
        </p:txBody>
      </p:sp>
      <p:sp>
        <p:nvSpPr>
          <p:cNvPr id="4" name="Rectangle 3"/>
          <p:cNvSpPr/>
          <p:nvPr/>
        </p:nvSpPr>
        <p:spPr>
          <a:xfrm>
            <a:off x="5666676" y="4732559"/>
            <a:ext cx="6096000" cy="600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</a:pPr>
            <a:r>
              <a:rPr lang="en-GB" b="1" dirty="0"/>
              <a:t>Ursula von der </a:t>
            </a:r>
            <a:r>
              <a:rPr lang="en-GB" b="1" dirty="0" err="1"/>
              <a:t>Leyen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President of the European Commission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5676950" y="5332722"/>
            <a:ext cx="3419526" cy="461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</a:pPr>
            <a:r>
              <a:rPr lang="fr-BE" i="1" dirty="0"/>
              <a:t>State of the Union 2020</a:t>
            </a:r>
            <a:endParaRPr lang="en-US" i="1" dirty="0"/>
          </a:p>
        </p:txBody>
      </p:sp>
      <p:pic>
        <p:nvPicPr>
          <p:cNvPr id="6" name="Picture 5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E7A7D182-3E11-4A4F-8DD6-9DF3500411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4" r="35575"/>
          <a:stretch/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34B44E-0909-914D-8510-5C1DF267CE71}"/>
              </a:ext>
            </a:extLst>
          </p:cNvPr>
          <p:cNvSpPr txBox="1"/>
          <p:nvPr/>
        </p:nvSpPr>
        <p:spPr>
          <a:xfrm>
            <a:off x="8314267" y="-218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62914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7030A0"/>
                </a:solidFill>
              </a:rPr>
              <a:t>Keep in touch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838199" y="2493236"/>
            <a:ext cx="7631546" cy="3881904"/>
          </a:xfrm>
        </p:spPr>
        <p:txBody>
          <a:bodyPr/>
          <a:lstStyle/>
          <a:p>
            <a:r>
              <a:rPr lang="en-GB" dirty="0"/>
              <a:t>LGBTIQ Equality Strategy </a:t>
            </a:r>
            <a:r>
              <a:rPr lang="en-GB" dirty="0" smtClean="0"/>
              <a:t>2020-2025:</a:t>
            </a:r>
            <a:r>
              <a:rPr lang="en-IE" dirty="0" smtClean="0"/>
              <a:t> </a:t>
            </a:r>
            <a:r>
              <a:rPr lang="en-GB" u="sng" dirty="0">
                <a:hlinkClick r:id="rId3"/>
              </a:rPr>
              <a:t>https://ec.europa.eu/info/files/lgbtiq-equality-strategy-2020-2025_en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IE" dirty="0" smtClean="0"/>
              <a:t>Contact us via e-mail: </a:t>
            </a:r>
            <a:r>
              <a:rPr lang="en-IE" dirty="0" smtClean="0">
                <a:hlinkClick r:id="rId4"/>
              </a:rPr>
              <a:t>JUST-LGBTI@ec.europa.eu</a:t>
            </a:r>
            <a:r>
              <a:rPr lang="en-I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6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</a:t>
            </a:r>
            <a:r>
              <a:rPr lang="en-US" sz="1050" b="1" dirty="0" smtClean="0"/>
              <a:t>2021</a:t>
            </a:r>
            <a:endParaRPr lang="en-US" sz="1050" b="1" dirty="0"/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</p:txBody>
      </p:sp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0722" y="2072206"/>
            <a:ext cx="8887653" cy="3157341"/>
          </a:xfrm>
        </p:spPr>
        <p:txBody>
          <a:bodyPr/>
          <a:lstStyle/>
          <a:p>
            <a:pPr marL="355600" lvl="0" indent="-355600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2015-2019 List of actions by the European Commission to advance LGBTI equality</a:t>
            </a:r>
            <a:endParaRPr lang="en-US" dirty="0"/>
          </a:p>
          <a:p>
            <a:pPr marL="355600" lvl="0" indent="-355600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Calls by the Member States, the European Parliament and civil society for an LGBTIQ Strategy to be developed (outcome of the 2019 conference “Advancing LGBTI equality in the EU: from 2020 and beyond” </a:t>
            </a:r>
            <a:r>
              <a:rPr lang="en-US" dirty="0" err="1" smtClean="0"/>
              <a:t>organised</a:t>
            </a:r>
            <a:r>
              <a:rPr lang="en-US" dirty="0" smtClean="0"/>
              <a:t> by the Commission together with the Finnish Presidency)</a:t>
            </a:r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Strong support to fight anti-LGBTIQ discrimination at EU level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4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89086"/>
            <a:ext cx="10515600" cy="782357"/>
          </a:xfrm>
        </p:spPr>
        <p:txBody>
          <a:bodyPr/>
          <a:lstStyle/>
          <a:p>
            <a:r>
              <a:rPr lang="en-IE" b="1" dirty="0">
                <a:solidFill>
                  <a:srgbClr val="7030A0"/>
                </a:solidFill>
              </a:rPr>
              <a:t>LGBTIQ equality is yet to be achieved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1B817D3B-1655-804D-B221-603DEC222C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514600"/>
            <a:ext cx="4853549" cy="2500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18C279-95F0-B742-912C-C0BA3B0FBB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67" y="2414729"/>
            <a:ext cx="4763669" cy="238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89086"/>
            <a:ext cx="10515600" cy="782357"/>
          </a:xfrm>
        </p:spPr>
        <p:txBody>
          <a:bodyPr/>
          <a:lstStyle/>
          <a:p>
            <a:r>
              <a:rPr lang="en-IE" b="1" dirty="0">
                <a:solidFill>
                  <a:srgbClr val="7030A0"/>
                </a:solidFill>
              </a:rPr>
              <a:t>A vision for diversity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EB3DBA6-4A4C-B64C-A14B-B6DEDFB93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77" y="1797050"/>
            <a:ext cx="2848457" cy="241023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4152B8E-D0F2-F447-825C-F6D80D42F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23" y="1784350"/>
            <a:ext cx="3314069" cy="236458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E379C15-BBC6-9349-97C3-336000AAE3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254" y="1797050"/>
            <a:ext cx="3770553" cy="2346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D2B9E0-BF76-5C49-9E48-6CBD5911D9CD}"/>
              </a:ext>
            </a:extLst>
          </p:cNvPr>
          <p:cNvSpPr txBox="1"/>
          <p:nvPr/>
        </p:nvSpPr>
        <p:spPr>
          <a:xfrm>
            <a:off x="4273310" y="4386263"/>
            <a:ext cx="3500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Be safe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302BAC-45A6-CB49-859B-09E98D6712E4}"/>
              </a:ext>
            </a:extLst>
          </p:cNvPr>
          <p:cNvSpPr txBox="1"/>
          <p:nvPr/>
        </p:nvSpPr>
        <p:spPr>
          <a:xfrm>
            <a:off x="495404" y="4386263"/>
            <a:ext cx="3974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Have equal</a:t>
            </a:r>
          </a:p>
          <a:p>
            <a:pPr algn="ctr"/>
            <a:r>
              <a:rPr lang="en-GB" sz="2400" dirty="0"/>
              <a:t>opportunities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DF59A3-EDA5-0743-8A0E-8E0D314F2764}"/>
              </a:ext>
            </a:extLst>
          </p:cNvPr>
          <p:cNvSpPr txBox="1"/>
          <p:nvPr/>
        </p:nvSpPr>
        <p:spPr>
          <a:xfrm>
            <a:off x="8155382" y="4386263"/>
            <a:ext cx="3770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Fully participate</a:t>
            </a:r>
          </a:p>
          <a:p>
            <a:pPr algn="ctr"/>
            <a:r>
              <a:rPr lang="en-GB" sz="2400" dirty="0"/>
              <a:t>in society</a:t>
            </a:r>
          </a:p>
        </p:txBody>
      </p:sp>
    </p:spTree>
    <p:extLst>
      <p:ext uri="{BB962C8B-B14F-4D97-AF65-F5344CB8AC3E}">
        <p14:creationId xmlns:p14="http://schemas.microsoft.com/office/powerpoint/2010/main" val="33629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33668"/>
            <a:ext cx="10515600" cy="782357"/>
          </a:xfrm>
        </p:spPr>
        <p:txBody>
          <a:bodyPr/>
          <a:lstStyle/>
          <a:p>
            <a:r>
              <a:rPr lang="en-IE" b="1" dirty="0">
                <a:solidFill>
                  <a:srgbClr val="7030A0"/>
                </a:solidFill>
              </a:rPr>
              <a:t>The </a:t>
            </a:r>
            <a:r>
              <a:rPr lang="en-IE" b="1" dirty="0" smtClean="0">
                <a:solidFill>
                  <a:srgbClr val="7030A0"/>
                </a:solidFill>
              </a:rPr>
              <a:t>first-ever </a:t>
            </a:r>
            <a:r>
              <a:rPr lang="en-IE" b="1" dirty="0">
                <a:solidFill>
                  <a:srgbClr val="7030A0"/>
                </a:solidFill>
              </a:rPr>
              <a:t>LGBTIQ Equality Strategy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0F8D60F-B8ED-5749-A970-D1C5B7B90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810" y="2285178"/>
            <a:ext cx="2553678" cy="133275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8039F3C-96FE-BA47-B016-7314D5743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989" y="2196037"/>
            <a:ext cx="2469798" cy="140731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038EAF8-775A-5246-B5B5-582646EF5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105" y="2210618"/>
            <a:ext cx="2283398" cy="140731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885CA2B-449A-0F43-84F9-9A8013101D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2279917"/>
            <a:ext cx="2115638" cy="13234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BDE904-F994-974D-B31C-796E1BD17FA6}"/>
              </a:ext>
            </a:extLst>
          </p:cNvPr>
          <p:cNvSpPr txBox="1"/>
          <p:nvPr/>
        </p:nvSpPr>
        <p:spPr>
          <a:xfrm>
            <a:off x="920250" y="3617937"/>
            <a:ext cx="21002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1. </a:t>
            </a:r>
            <a:br>
              <a:rPr lang="en-GB" b="1" dirty="0">
                <a:solidFill>
                  <a:srgbClr val="7030A0"/>
                </a:solidFill>
              </a:rPr>
            </a:br>
            <a:r>
              <a:rPr lang="en-GB" b="1" dirty="0">
                <a:solidFill>
                  <a:srgbClr val="7030A0"/>
                </a:solidFill>
              </a:rPr>
              <a:t>Tackling discrimination against LGBTIQ people</a:t>
            </a:r>
            <a:endParaRPr lang="en-GB" dirty="0">
              <a:solidFill>
                <a:srgbClr val="7030A0"/>
              </a:solidFill>
            </a:endParaRPr>
          </a:p>
          <a:p>
            <a:pPr algn="ctr"/>
            <a:endParaRPr lang="en-BE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7BF8B6-B1C8-494B-823F-C8CB24B1E111}"/>
              </a:ext>
            </a:extLst>
          </p:cNvPr>
          <p:cNvSpPr txBox="1"/>
          <p:nvPr/>
        </p:nvSpPr>
        <p:spPr>
          <a:xfrm>
            <a:off x="3530602" y="3603356"/>
            <a:ext cx="21002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2. </a:t>
            </a:r>
          </a:p>
          <a:p>
            <a:pPr algn="ctr"/>
            <a:r>
              <a:rPr lang="en-GB" b="1" dirty="0">
                <a:solidFill>
                  <a:srgbClr val="7030A0"/>
                </a:solidFill>
              </a:rPr>
              <a:t>Ensuring LGBTIQ people’s safety</a:t>
            </a:r>
            <a:endParaRPr lang="en-GB" dirty="0">
              <a:solidFill>
                <a:srgbClr val="7030A0"/>
              </a:solidFill>
            </a:endParaRPr>
          </a:p>
          <a:p>
            <a:pPr algn="ctr"/>
            <a:endParaRPr lang="en-BE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043F04-E36B-D14E-96C3-CEFACB260836}"/>
              </a:ext>
            </a:extLst>
          </p:cNvPr>
          <p:cNvSpPr txBox="1"/>
          <p:nvPr/>
        </p:nvSpPr>
        <p:spPr>
          <a:xfrm>
            <a:off x="6425174" y="3617937"/>
            <a:ext cx="21002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3. </a:t>
            </a:r>
            <a:br>
              <a:rPr lang="en-GB" b="1" dirty="0">
                <a:solidFill>
                  <a:srgbClr val="7030A0"/>
                </a:solidFill>
              </a:rPr>
            </a:br>
            <a:r>
              <a:rPr lang="en-GB" b="1" dirty="0">
                <a:solidFill>
                  <a:srgbClr val="7030A0"/>
                </a:solidFill>
              </a:rPr>
              <a:t>Building LGBTIQ inclusive societies</a:t>
            </a:r>
            <a:endParaRPr lang="en-GB" dirty="0">
              <a:solidFill>
                <a:srgbClr val="7030A0"/>
              </a:solidFill>
            </a:endParaRPr>
          </a:p>
          <a:p>
            <a:pPr algn="ctr"/>
            <a:endParaRPr lang="en-BE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3911B7-B58D-1A4C-B8A4-53F93941DA8C}"/>
              </a:ext>
            </a:extLst>
          </p:cNvPr>
          <p:cNvSpPr txBox="1"/>
          <p:nvPr/>
        </p:nvSpPr>
        <p:spPr>
          <a:xfrm>
            <a:off x="9301162" y="3617775"/>
            <a:ext cx="21002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4. </a:t>
            </a:r>
            <a:br>
              <a:rPr lang="en-GB" b="1" dirty="0">
                <a:solidFill>
                  <a:srgbClr val="7030A0"/>
                </a:solidFill>
              </a:rPr>
            </a:br>
            <a:r>
              <a:rPr lang="en-GB" b="1" dirty="0">
                <a:solidFill>
                  <a:srgbClr val="7030A0"/>
                </a:solidFill>
              </a:rPr>
              <a:t>Leading the call for LGBTIQ equality around the world</a:t>
            </a:r>
            <a:endParaRPr lang="en-GB" dirty="0">
              <a:solidFill>
                <a:srgbClr val="7030A0"/>
              </a:solidFill>
            </a:endParaRPr>
          </a:p>
          <a:p>
            <a:pPr algn="ctr"/>
            <a:endParaRPr lang="en-BE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b" anchorCtr="0">
            <a:noAutofit/>
          </a:bodyPr>
          <a:lstStyle/>
          <a:p>
            <a:r>
              <a:rPr lang="fr-BE" b="1" dirty="0">
                <a:solidFill>
                  <a:srgbClr val="7030A0"/>
                </a:solidFill>
              </a:rPr>
              <a:t>1. </a:t>
            </a:r>
            <a:r>
              <a:rPr lang="en-US" b="1" dirty="0">
                <a:solidFill>
                  <a:srgbClr val="7030A0"/>
                </a:solidFill>
              </a:rPr>
              <a:t>Tackling  discrimination against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    LGBTIQ people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78625039-E9B8-4845-82A8-8658C6E9C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7" y="2187575"/>
            <a:ext cx="108966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0722" y="2661007"/>
            <a:ext cx="10905699" cy="2527010"/>
          </a:xfrm>
        </p:spPr>
        <p:txBody>
          <a:bodyPr/>
          <a:lstStyle/>
          <a:p>
            <a:pPr marL="355600" lvl="0" indent="-355600">
              <a:buFont typeface="Wingdings" panose="05000000000000000000" pitchFamily="2" charset="2"/>
              <a:buChar char="ü"/>
            </a:pPr>
            <a:r>
              <a:rPr lang="en-US" dirty="0" smtClean="0"/>
              <a:t>Enforcing </a:t>
            </a:r>
            <a:r>
              <a:rPr lang="en-US" dirty="0"/>
              <a:t>and improving legal protection against discrimination</a:t>
            </a:r>
          </a:p>
          <a:p>
            <a:pPr marL="355600" lvl="0" indent="-355600">
              <a:buFont typeface="Wingdings" panose="05000000000000000000" pitchFamily="2" charset="2"/>
              <a:buChar char="ü"/>
            </a:pPr>
            <a:r>
              <a:rPr lang="en-US" dirty="0" smtClean="0"/>
              <a:t>Promoting </a:t>
            </a:r>
            <a:r>
              <a:rPr lang="en-US" dirty="0"/>
              <a:t>inclusion and diversity in the workplace</a:t>
            </a:r>
          </a:p>
          <a:p>
            <a:pPr marL="355600" lvl="0" indent="-355600">
              <a:buFont typeface="Wingdings" panose="05000000000000000000" pitchFamily="2" charset="2"/>
              <a:buChar char="ü"/>
            </a:pPr>
            <a:r>
              <a:rPr lang="en-US" dirty="0" smtClean="0"/>
              <a:t>Combating </a:t>
            </a:r>
            <a:r>
              <a:rPr lang="en-US" dirty="0"/>
              <a:t>inequality in education, health, culture and </a:t>
            </a:r>
            <a:r>
              <a:rPr lang="en-US" dirty="0" smtClean="0"/>
              <a:t>sport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en-IE" dirty="0"/>
              <a:t>Upholding the rights of LGBTIQ applicants for international protection</a:t>
            </a: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fr-BE" b="1" dirty="0">
                <a:solidFill>
                  <a:srgbClr val="7030A0"/>
                </a:solidFill>
              </a:rPr>
              <a:t>1. </a:t>
            </a:r>
            <a:r>
              <a:rPr lang="en-US" b="1" dirty="0">
                <a:solidFill>
                  <a:srgbClr val="7030A0"/>
                </a:solidFill>
              </a:rPr>
              <a:t>Tackling  discrimination against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    LGBTIQ people: objectives</a:t>
            </a:r>
          </a:p>
        </p:txBody>
      </p:sp>
    </p:spTree>
    <p:extLst>
      <p:ext uri="{BB962C8B-B14F-4D97-AF65-F5344CB8AC3E}">
        <p14:creationId xmlns:p14="http://schemas.microsoft.com/office/powerpoint/2010/main" val="2318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1450159"/>
            <a:ext cx="5157787" cy="823912"/>
          </a:xfrm>
        </p:spPr>
        <p:txBody>
          <a:bodyPr/>
          <a:lstStyle/>
          <a:p>
            <a:r>
              <a:rPr lang="fr-BE" b="0" dirty="0" err="1">
                <a:solidFill>
                  <a:srgbClr val="7030A0"/>
                </a:solidFill>
              </a:rPr>
              <a:t>European</a:t>
            </a:r>
            <a:r>
              <a:rPr lang="fr-BE" b="0" dirty="0">
                <a:solidFill>
                  <a:srgbClr val="7030A0"/>
                </a:solidFill>
              </a:rPr>
              <a:t> Commission</a:t>
            </a:r>
            <a:endParaRPr lang="en-US" b="0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8" y="2296176"/>
            <a:ext cx="5157787" cy="3097331"/>
          </a:xfrm>
        </p:spPr>
        <p:txBody>
          <a:bodyPr/>
          <a:lstStyle/>
          <a:p>
            <a:pPr lvl="0"/>
            <a:r>
              <a:rPr lang="en-US" sz="1600" dirty="0" smtClean="0"/>
              <a:t>Propose </a:t>
            </a:r>
            <a:r>
              <a:rPr lang="en-US" sz="1600" dirty="0"/>
              <a:t>by 2022 </a:t>
            </a:r>
            <a:r>
              <a:rPr lang="en-US" sz="1600" dirty="0" smtClean="0"/>
              <a:t>any legislation following up to the upcoming report on the </a:t>
            </a:r>
            <a:r>
              <a:rPr lang="en-US" sz="1600" b="1" dirty="0" smtClean="0"/>
              <a:t>implementation of </a:t>
            </a:r>
            <a:r>
              <a:rPr lang="en-US" sz="1600" b="1" dirty="0"/>
              <a:t>the Employment Equality Directive</a:t>
            </a:r>
            <a:r>
              <a:rPr lang="en-US" sz="1600" dirty="0"/>
              <a:t>, in particular to strengthen the role of equality </a:t>
            </a:r>
            <a:r>
              <a:rPr lang="en-US" sz="1600" dirty="0" smtClean="0"/>
              <a:t>bodies</a:t>
            </a:r>
            <a:endParaRPr lang="en-US" sz="1600" dirty="0"/>
          </a:p>
          <a:p>
            <a:pPr lvl="0"/>
            <a:r>
              <a:rPr lang="en-US" sz="1600" dirty="0" smtClean="0"/>
              <a:t>Ensure </a:t>
            </a:r>
            <a:r>
              <a:rPr lang="en-US" sz="1600" b="1" dirty="0"/>
              <a:t>appropriate protection of vulnerable (including LGBTIQ) applicants </a:t>
            </a:r>
            <a:r>
              <a:rPr lang="en-US" sz="1600" dirty="0"/>
              <a:t>in the context of the common European asylum system and its </a:t>
            </a:r>
            <a:r>
              <a:rPr lang="en-US" sz="1600" dirty="0" smtClean="0"/>
              <a:t>reform</a:t>
            </a:r>
            <a:endParaRPr lang="en-US" sz="1600" dirty="0"/>
          </a:p>
          <a:p>
            <a:pPr lvl="0"/>
            <a:r>
              <a:rPr lang="en-US" sz="1600" dirty="0" smtClean="0"/>
              <a:t>Ensure </a:t>
            </a:r>
            <a:r>
              <a:rPr lang="en-US" sz="1600" b="1" dirty="0"/>
              <a:t>support for LGBTIQ equality </a:t>
            </a:r>
            <a:r>
              <a:rPr lang="en-US" sz="1600" dirty="0"/>
              <a:t>in action under the </a:t>
            </a:r>
            <a:r>
              <a:rPr lang="en-US" sz="1600" b="1" dirty="0"/>
              <a:t>Asylum and Migration </a:t>
            </a:r>
            <a:r>
              <a:rPr lang="en-US" sz="1600" b="1" dirty="0" smtClean="0"/>
              <a:t>Fund</a:t>
            </a:r>
            <a:endParaRPr lang="en-US" sz="1600" b="1" dirty="0"/>
          </a:p>
          <a:p>
            <a:pPr lvl="0"/>
            <a:r>
              <a:rPr lang="en-US" sz="1600" dirty="0" smtClean="0"/>
              <a:t>Support </a:t>
            </a:r>
            <a:r>
              <a:rPr lang="en-US" sz="1600" b="1" dirty="0"/>
              <a:t>health research of relevance to LGBTIQ people</a:t>
            </a:r>
            <a:r>
              <a:rPr lang="en-US" sz="1600" dirty="0"/>
              <a:t>, including the trans and intersex communities, through Horizon </a:t>
            </a:r>
            <a:r>
              <a:rPr lang="en-US" sz="1600" dirty="0" smtClean="0"/>
              <a:t>Europe</a:t>
            </a:r>
            <a:endParaRPr lang="en-GB" sz="1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1450159"/>
            <a:ext cx="5183188" cy="823912"/>
          </a:xfrm>
        </p:spPr>
        <p:txBody>
          <a:bodyPr/>
          <a:lstStyle/>
          <a:p>
            <a:r>
              <a:rPr lang="fr-BE" b="0" dirty="0" err="1">
                <a:solidFill>
                  <a:srgbClr val="7030A0"/>
                </a:solidFill>
              </a:rPr>
              <a:t>Member</a:t>
            </a:r>
            <a:r>
              <a:rPr lang="fr-BE" b="0" dirty="0">
                <a:solidFill>
                  <a:srgbClr val="7030A0"/>
                </a:solidFill>
              </a:rPr>
              <a:t> States</a:t>
            </a:r>
            <a:endParaRPr lang="en-US" b="0" dirty="0">
              <a:solidFill>
                <a:srgbClr val="7030A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2296176"/>
            <a:ext cx="5183188" cy="3097331"/>
          </a:xfrm>
        </p:spPr>
        <p:txBody>
          <a:bodyPr/>
          <a:lstStyle/>
          <a:p>
            <a:pPr lvl="0"/>
            <a:r>
              <a:rPr lang="en-US" sz="1600" dirty="0" smtClean="0"/>
              <a:t>Ensure </a:t>
            </a:r>
            <a:r>
              <a:rPr lang="en-US" sz="1600" b="1" dirty="0"/>
              <a:t>legal protection against discrimination </a:t>
            </a:r>
            <a:r>
              <a:rPr lang="en-US" sz="1600" dirty="0"/>
              <a:t>on the grounds of sexual orientation, </a:t>
            </a:r>
            <a:r>
              <a:rPr lang="en-US" sz="1600" dirty="0" smtClean="0"/>
              <a:t>gender identity/expression </a:t>
            </a:r>
            <a:r>
              <a:rPr lang="en-US" sz="1600" dirty="0"/>
              <a:t>and sex characteristics in various </a:t>
            </a:r>
            <a:r>
              <a:rPr lang="en-US" sz="1600" dirty="0" smtClean="0"/>
              <a:t>areas </a:t>
            </a:r>
            <a:endParaRPr lang="en-US" sz="1600" dirty="0"/>
          </a:p>
          <a:p>
            <a:pPr lvl="0"/>
            <a:r>
              <a:rPr lang="en-US" sz="1600" dirty="0"/>
              <a:t>I</a:t>
            </a:r>
            <a:r>
              <a:rPr lang="en-US" sz="1600" dirty="0" smtClean="0"/>
              <a:t>mprove </a:t>
            </a:r>
            <a:r>
              <a:rPr lang="en-US" sz="1600" b="1" dirty="0"/>
              <a:t>safe and inclusive education </a:t>
            </a:r>
            <a:r>
              <a:rPr lang="en-US" sz="1600" dirty="0"/>
              <a:t>for LGBTIQ children and </a:t>
            </a:r>
            <a:r>
              <a:rPr lang="en-US" sz="1600" dirty="0" smtClean="0"/>
              <a:t>youth</a:t>
            </a:r>
            <a:endParaRPr lang="en-US" sz="1600" dirty="0"/>
          </a:p>
          <a:p>
            <a:pPr lvl="0"/>
            <a:r>
              <a:rPr lang="en-US" sz="1600" dirty="0"/>
              <a:t>A</a:t>
            </a:r>
            <a:r>
              <a:rPr lang="en-US" sz="1600" dirty="0" smtClean="0"/>
              <a:t>ddress </a:t>
            </a:r>
            <a:r>
              <a:rPr lang="en-US" sz="1600" dirty="0"/>
              <a:t>the </a:t>
            </a:r>
            <a:r>
              <a:rPr lang="en-US" sz="1600" b="1" dirty="0"/>
              <a:t>specific needs of LGBTIQ applicants for international protection </a:t>
            </a:r>
            <a:r>
              <a:rPr lang="en-US" sz="1600" dirty="0"/>
              <a:t>while ensuring safe reception, detention and accommodation </a:t>
            </a:r>
            <a:r>
              <a:rPr lang="en-US" sz="1600" dirty="0" smtClean="0"/>
              <a:t>conditions</a:t>
            </a:r>
            <a:endParaRPr lang="en-US" sz="1600" dirty="0"/>
          </a:p>
          <a:p>
            <a:pPr lvl="0"/>
            <a:r>
              <a:rPr lang="en-US" sz="1600" dirty="0"/>
              <a:t>I</a:t>
            </a:r>
            <a:r>
              <a:rPr lang="en-US" sz="1600" dirty="0" smtClean="0"/>
              <a:t>mprove </a:t>
            </a:r>
            <a:r>
              <a:rPr lang="en-US" sz="1600" dirty="0"/>
              <a:t>the </a:t>
            </a:r>
            <a:r>
              <a:rPr lang="en-US" sz="1600" b="1" dirty="0"/>
              <a:t>training of protection officers </a:t>
            </a:r>
            <a:r>
              <a:rPr lang="en-US" sz="1600" dirty="0"/>
              <a:t>and interpreters dealing with </a:t>
            </a:r>
            <a:r>
              <a:rPr lang="en-US" sz="1600" b="1" dirty="0"/>
              <a:t>asylum claims </a:t>
            </a:r>
            <a:r>
              <a:rPr lang="en-US" sz="1600" dirty="0"/>
              <a:t>by LGBTIQ </a:t>
            </a:r>
            <a:r>
              <a:rPr lang="en-US" sz="1600" dirty="0" smtClean="0"/>
              <a:t>people</a:t>
            </a:r>
            <a:endParaRPr lang="en-US" sz="1600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fr-BE" b="1" dirty="0">
                <a:solidFill>
                  <a:srgbClr val="7030A0"/>
                </a:solidFill>
              </a:rPr>
              <a:t>1. </a:t>
            </a:r>
            <a:r>
              <a:rPr lang="en-US" b="1" dirty="0">
                <a:solidFill>
                  <a:srgbClr val="7030A0"/>
                </a:solidFill>
              </a:rPr>
              <a:t>Tackling  discrimination against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    LGBTIQ people: key actions</a:t>
            </a:r>
          </a:p>
        </p:txBody>
      </p:sp>
    </p:spTree>
    <p:extLst>
      <p:ext uri="{BB962C8B-B14F-4D97-AF65-F5344CB8AC3E}">
        <p14:creationId xmlns:p14="http://schemas.microsoft.com/office/powerpoint/2010/main" val="30653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689</TotalTime>
  <Words>1044</Words>
  <Application>Microsoft Office PowerPoint</Application>
  <PresentationFormat>Widescreen</PresentationFormat>
  <Paragraphs>109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Union of Equality: LGBTIQ Equality Strategy 2020-2025</vt:lpstr>
      <vt:lpstr>PowerPoint Presentation</vt:lpstr>
      <vt:lpstr>Strong support to fight anti-LGBTIQ discrimination at EU level</vt:lpstr>
      <vt:lpstr>LGBTIQ equality is yet to be achieved</vt:lpstr>
      <vt:lpstr>A vision for diversity</vt:lpstr>
      <vt:lpstr>The first-ever LGBTIQ Equality Strategy</vt:lpstr>
      <vt:lpstr>1. Tackling  discrimination against     LGBTIQ people</vt:lpstr>
      <vt:lpstr>1. Tackling  discrimination against     LGBTIQ people: objectives</vt:lpstr>
      <vt:lpstr>1. Tackling  discrimination against     LGBTIQ people: key actions</vt:lpstr>
      <vt:lpstr>2. Ensuring LGBTIQ people’s safety</vt:lpstr>
      <vt:lpstr>2. Ensuring LGBTIQ people’s safety:     objectives</vt:lpstr>
      <vt:lpstr>2. Ensuring LGBTIQ people’s safety:      key actions</vt:lpstr>
      <vt:lpstr>3. Building LGBTIQ inclusive societies</vt:lpstr>
      <vt:lpstr>3. Building LGBTIQ inclusive societies:     objectives</vt:lpstr>
      <vt:lpstr>3. Building LGBTIQ inclusive societies:     key actions</vt:lpstr>
      <vt:lpstr>4. Leading the call for LGBTIQ equality     around the world: objectives</vt:lpstr>
      <vt:lpstr>4. Leading the fight for LGBTIQ equality     around the world: key actions</vt:lpstr>
      <vt:lpstr>5. Delivering on the strategy</vt:lpstr>
      <vt:lpstr>PowerPoint Presentation</vt:lpstr>
      <vt:lpstr>Keep in touch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HOUTTEQUIET Didier (JUST)</dc:creator>
  <cp:lastModifiedBy>HOUTTEQUIET Didier (JUST)</cp:lastModifiedBy>
  <cp:revision>97</cp:revision>
  <dcterms:created xsi:type="dcterms:W3CDTF">2020-10-21T12:08:22Z</dcterms:created>
  <dcterms:modified xsi:type="dcterms:W3CDTF">2021-12-03T10:37:20Z</dcterms:modified>
</cp:coreProperties>
</file>