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</p:sldMasterIdLst>
  <p:notesMasterIdLst>
    <p:notesMasterId r:id="rId21"/>
  </p:notesMasterIdLst>
  <p:handoutMasterIdLst>
    <p:handoutMasterId r:id="rId22"/>
  </p:handoutMasterIdLst>
  <p:sldIdLst>
    <p:sldId id="332" r:id="rId5"/>
    <p:sldId id="365" r:id="rId6"/>
    <p:sldId id="398" r:id="rId7"/>
    <p:sldId id="373" r:id="rId8"/>
    <p:sldId id="374" r:id="rId9"/>
    <p:sldId id="317" r:id="rId10"/>
    <p:sldId id="384" r:id="rId11"/>
    <p:sldId id="385" r:id="rId12"/>
    <p:sldId id="387" r:id="rId13"/>
    <p:sldId id="390" r:id="rId14"/>
    <p:sldId id="364" r:id="rId15"/>
    <p:sldId id="397" r:id="rId16"/>
    <p:sldId id="376" r:id="rId17"/>
    <p:sldId id="370" r:id="rId18"/>
    <p:sldId id="302" r:id="rId19"/>
    <p:sldId id="35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6B6B"/>
    <a:srgbClr val="024B9C"/>
    <a:srgbClr val="B1E2F3"/>
    <a:srgbClr val="92C83E"/>
    <a:srgbClr val="B0E2F6"/>
    <a:srgbClr val="DAF1FA"/>
    <a:srgbClr val="B9B9B9"/>
    <a:srgbClr val="0356B1"/>
    <a:srgbClr val="024EA2"/>
    <a:srgbClr val="035D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4A7374-BF6D-4EEE-A1A3-06438B375CAC}" v="5" dt="2021-02-09T09:25:09.266"/>
    <p1510:client id="{30C6EB4A-8F6E-49FD-A370-EB84F0081AC7}" v="1" dt="2021-02-03T10:07:08.294"/>
    <p1510:client id="{36FADD16-068A-451C-8016-388C4156C5AB}" v="69" dt="2021-02-02T15:55:59.546"/>
    <p1510:client id="{5DB73045-DF92-48DD-962F-904B68F19BCF}" v="27" dt="2021-02-22T09:07:27.418"/>
    <p1510:client id="{6CC904D7-BB67-44D7-8563-D1A81A007863}" v="6" dt="2021-02-22T09:05:09.946"/>
    <p1510:client id="{D69EDCC5-600A-4BAB-B997-A888E601CA7E}" v="24" dt="2021-02-02T18:21:51.394"/>
    <p1510:client id="{E867249A-FC01-4B52-8B4E-6DFA3623F583}" v="99" dt="2021-02-22T08:44:53.378"/>
    <p1510:client id="{E9CDF736-54F8-42BA-9DA8-6CAEC0080272}" v="11" dt="2021-02-02T18:18:22.9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4660"/>
  </p:normalViewPr>
  <p:slideViewPr>
    <p:cSldViewPr snapToGrid="0">
      <p:cViewPr varScale="1">
        <p:scale>
          <a:sx n="69" d="100"/>
          <a:sy n="69" d="100"/>
        </p:scale>
        <p:origin x="708" y="66"/>
      </p:cViewPr>
      <p:guideLst>
        <p:guide orient="horz" pos="206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4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LL'OSSO Christine (DIGIT)" userId="S::christine.dell'osso@ec.europa.eu::bcbf9a2f-1239-4714-8c94-7c4a06cd5a28" providerId="AD" clId="Web-{E9CDF736-54F8-42BA-9DA8-6CAEC0080272}"/>
    <pc:docChg chg="modSld">
      <pc:chgData name="DELL'OSSO Christine (DIGIT)" userId="S::christine.dell'osso@ec.europa.eu::bcbf9a2f-1239-4714-8c94-7c4a06cd5a28" providerId="AD" clId="Web-{E9CDF736-54F8-42BA-9DA8-6CAEC0080272}" dt="2021-02-02T18:18:22.921" v="9" actId="20577"/>
      <pc:docMkLst>
        <pc:docMk/>
      </pc:docMkLst>
      <pc:sldChg chg="addSp modSp">
        <pc:chgData name="DELL'OSSO Christine (DIGIT)" userId="S::christine.dell'osso@ec.europa.eu::bcbf9a2f-1239-4714-8c94-7c4a06cd5a28" providerId="AD" clId="Web-{E9CDF736-54F8-42BA-9DA8-6CAEC0080272}" dt="2021-02-02T18:18:22.921" v="9" actId="20577"/>
        <pc:sldMkLst>
          <pc:docMk/>
          <pc:sldMk cId="341422368" sldId="353"/>
        </pc:sldMkLst>
        <pc:spChg chg="mod">
          <ac:chgData name="DELL'OSSO Christine (DIGIT)" userId="S::christine.dell'osso@ec.europa.eu::bcbf9a2f-1239-4714-8c94-7c4a06cd5a28" providerId="AD" clId="Web-{E9CDF736-54F8-42BA-9DA8-6CAEC0080272}" dt="2021-02-02T18:18:22.921" v="9" actId="20577"/>
          <ac:spMkLst>
            <pc:docMk/>
            <pc:sldMk cId="341422368" sldId="353"/>
            <ac:spMk id="5" creationId="{00000000-0000-0000-0000-000000000000}"/>
          </ac:spMkLst>
        </pc:spChg>
        <pc:picChg chg="add mod modCrop">
          <ac:chgData name="DELL'OSSO Christine (DIGIT)" userId="S::christine.dell'osso@ec.europa.eu::bcbf9a2f-1239-4714-8c94-7c4a06cd5a28" providerId="AD" clId="Web-{E9CDF736-54F8-42BA-9DA8-6CAEC0080272}" dt="2021-02-02T18:17:50.139" v="4"/>
          <ac:picMkLst>
            <pc:docMk/>
            <pc:sldMk cId="341422368" sldId="353"/>
            <ac:picMk id="7" creationId="{1E3E238B-FD7A-48EF-ABE8-14DDDB42C39B}"/>
          </ac:picMkLst>
        </pc:picChg>
      </pc:sldChg>
    </pc:docChg>
  </pc:docChgLst>
  <pc:docChgLst>
    <pc:chgData name="DELL'OSSO Christine (DIGIT)" userId="S::christine.dell'osso@ec.europa.eu::bcbf9a2f-1239-4714-8c94-7c4a06cd5a28" providerId="AD" clId="Web-{D69EDCC5-600A-4BAB-B997-A888E601CA7E}"/>
    <pc:docChg chg="modSld">
      <pc:chgData name="DELL'OSSO Christine (DIGIT)" userId="S::christine.dell'osso@ec.europa.eu::bcbf9a2f-1239-4714-8c94-7c4a06cd5a28" providerId="AD" clId="Web-{D69EDCC5-600A-4BAB-B997-A888E601CA7E}" dt="2021-02-02T18:21:48.894" v="22" actId="20577"/>
      <pc:docMkLst>
        <pc:docMk/>
      </pc:docMkLst>
      <pc:sldChg chg="addSp delSp modSp">
        <pc:chgData name="DELL'OSSO Christine (DIGIT)" userId="S::christine.dell'osso@ec.europa.eu::bcbf9a2f-1239-4714-8c94-7c4a06cd5a28" providerId="AD" clId="Web-{D69EDCC5-600A-4BAB-B997-A888E601CA7E}" dt="2021-02-02T18:21:48.894" v="22" actId="20577"/>
        <pc:sldMkLst>
          <pc:docMk/>
          <pc:sldMk cId="341422368" sldId="353"/>
        </pc:sldMkLst>
        <pc:spChg chg="mod">
          <ac:chgData name="DELL'OSSO Christine (DIGIT)" userId="S::christine.dell'osso@ec.europa.eu::bcbf9a2f-1239-4714-8c94-7c4a06cd5a28" providerId="AD" clId="Web-{D69EDCC5-600A-4BAB-B997-A888E601CA7E}" dt="2021-02-02T18:19:58.236" v="0" actId="1076"/>
          <ac:spMkLst>
            <pc:docMk/>
            <pc:sldMk cId="341422368" sldId="353"/>
            <ac:spMk id="4" creationId="{00000000-0000-0000-0000-000000000000}"/>
          </ac:spMkLst>
        </pc:spChg>
        <pc:spChg chg="mod">
          <ac:chgData name="DELL'OSSO Christine (DIGIT)" userId="S::christine.dell'osso@ec.europa.eu::bcbf9a2f-1239-4714-8c94-7c4a06cd5a28" providerId="AD" clId="Web-{D69EDCC5-600A-4BAB-B997-A888E601CA7E}" dt="2021-02-02T18:21:48.894" v="22" actId="20577"/>
          <ac:spMkLst>
            <pc:docMk/>
            <pc:sldMk cId="341422368" sldId="353"/>
            <ac:spMk id="5" creationId="{00000000-0000-0000-0000-000000000000}"/>
          </ac:spMkLst>
        </pc:spChg>
        <pc:spChg chg="mod">
          <ac:chgData name="DELL'OSSO Christine (DIGIT)" userId="S::christine.dell'osso@ec.europa.eu::bcbf9a2f-1239-4714-8c94-7c4a06cd5a28" providerId="AD" clId="Web-{D69EDCC5-600A-4BAB-B997-A888E601CA7E}" dt="2021-02-02T18:19:58.267" v="2" actId="1076"/>
          <ac:spMkLst>
            <pc:docMk/>
            <pc:sldMk cId="341422368" sldId="353"/>
            <ac:spMk id="6" creationId="{00000000-0000-0000-0000-000000000000}"/>
          </ac:spMkLst>
        </pc:spChg>
        <pc:spChg chg="add del">
          <ac:chgData name="DELL'OSSO Christine (DIGIT)" userId="S::christine.dell'osso@ec.europa.eu::bcbf9a2f-1239-4714-8c94-7c4a06cd5a28" providerId="AD" clId="Web-{D69EDCC5-600A-4BAB-B997-A888E601CA7E}" dt="2021-02-02T18:21:00.674" v="11"/>
          <ac:spMkLst>
            <pc:docMk/>
            <pc:sldMk cId="341422368" sldId="353"/>
            <ac:spMk id="8" creationId="{657C716C-97ED-49E4-812C-38A1AB81C9B7}"/>
          </ac:spMkLst>
        </pc:spChg>
        <pc:spChg chg="add mod">
          <ac:chgData name="DELL'OSSO Christine (DIGIT)" userId="S::christine.dell'osso@ec.europa.eu::bcbf9a2f-1239-4714-8c94-7c4a06cd5a28" providerId="AD" clId="Web-{D69EDCC5-600A-4BAB-B997-A888E601CA7E}" dt="2021-02-02T18:21:16.300" v="14" actId="14100"/>
          <ac:spMkLst>
            <pc:docMk/>
            <pc:sldMk cId="341422368" sldId="353"/>
            <ac:spMk id="9" creationId="{1F3D292D-8B68-4518-867A-77051F177F73}"/>
          </ac:spMkLst>
        </pc:spChg>
        <pc:picChg chg="mod">
          <ac:chgData name="DELL'OSSO Christine (DIGIT)" userId="S::christine.dell'osso@ec.europa.eu::bcbf9a2f-1239-4714-8c94-7c4a06cd5a28" providerId="AD" clId="Web-{D69EDCC5-600A-4BAB-B997-A888E601CA7E}" dt="2021-02-02T18:21:27.347" v="16" actId="1076"/>
          <ac:picMkLst>
            <pc:docMk/>
            <pc:sldMk cId="341422368" sldId="353"/>
            <ac:picMk id="2" creationId="{9CF6249E-91CE-4113-BF04-DE1AA07D9179}"/>
          </ac:picMkLst>
        </pc:picChg>
        <pc:picChg chg="mod">
          <ac:chgData name="DELL'OSSO Christine (DIGIT)" userId="S::christine.dell'osso@ec.europa.eu::bcbf9a2f-1239-4714-8c94-7c4a06cd5a28" providerId="AD" clId="Web-{D69EDCC5-600A-4BAB-B997-A888E601CA7E}" dt="2021-02-02T18:19:58.314" v="4" actId="1076"/>
          <ac:picMkLst>
            <pc:docMk/>
            <pc:sldMk cId="341422368" sldId="353"/>
            <ac:picMk id="3" creationId="{07F2CABD-86EF-44AC-B602-5C276DA70ADB}"/>
          </ac:picMkLst>
        </pc:picChg>
        <pc:picChg chg="mod">
          <ac:chgData name="DELL'OSSO Christine (DIGIT)" userId="S::christine.dell'osso@ec.europa.eu::bcbf9a2f-1239-4714-8c94-7c4a06cd5a28" providerId="AD" clId="Web-{D69EDCC5-600A-4BAB-B997-A888E601CA7E}" dt="2021-02-02T18:19:58.345" v="5" actId="1076"/>
          <ac:picMkLst>
            <pc:docMk/>
            <pc:sldMk cId="341422368" sldId="353"/>
            <ac:picMk id="7" creationId="{1E3E238B-FD7A-48EF-ABE8-14DDDB42C39B}"/>
          </ac:picMkLst>
        </pc:picChg>
      </pc:sldChg>
    </pc:docChg>
  </pc:docChgLst>
  <pc:docChgLst>
    <pc:chgData name="DELL'OSSO Christine (DIGIT)" userId="S::christine.dell'osso@ec.europa.eu::bcbf9a2f-1239-4714-8c94-7c4a06cd5a28" providerId="AD" clId="Web-{164A7374-BF6D-4EEE-A1A3-06438B375CAC}"/>
    <pc:docChg chg="modSld">
      <pc:chgData name="DELL'OSSO Christine (DIGIT)" userId="S::christine.dell'osso@ec.europa.eu::bcbf9a2f-1239-4714-8c94-7c4a06cd5a28" providerId="AD" clId="Web-{164A7374-BF6D-4EEE-A1A3-06438B375CAC}" dt="2021-02-09T09:25:09.266" v="4" actId="1076"/>
      <pc:docMkLst>
        <pc:docMk/>
      </pc:docMkLst>
      <pc:sldChg chg="modSp">
        <pc:chgData name="DELL'OSSO Christine (DIGIT)" userId="S::christine.dell'osso@ec.europa.eu::bcbf9a2f-1239-4714-8c94-7c4a06cd5a28" providerId="AD" clId="Web-{164A7374-BF6D-4EEE-A1A3-06438B375CAC}" dt="2021-02-09T09:24:13.436" v="0" actId="1076"/>
        <pc:sldMkLst>
          <pc:docMk/>
          <pc:sldMk cId="1778648123" sldId="302"/>
        </pc:sldMkLst>
        <pc:picChg chg="mod">
          <ac:chgData name="DELL'OSSO Christine (DIGIT)" userId="S::christine.dell'osso@ec.europa.eu::bcbf9a2f-1239-4714-8c94-7c4a06cd5a28" providerId="AD" clId="Web-{164A7374-BF6D-4EEE-A1A3-06438B375CAC}" dt="2021-02-09T09:24:13.436" v="0" actId="1076"/>
          <ac:picMkLst>
            <pc:docMk/>
            <pc:sldMk cId="1778648123" sldId="302"/>
            <ac:picMk id="9" creationId="{00000000-0000-0000-0000-000000000000}"/>
          </ac:picMkLst>
        </pc:picChg>
      </pc:sldChg>
      <pc:sldChg chg="modSp">
        <pc:chgData name="DELL'OSSO Christine (DIGIT)" userId="S::christine.dell'osso@ec.europa.eu::bcbf9a2f-1239-4714-8c94-7c4a06cd5a28" providerId="AD" clId="Web-{164A7374-BF6D-4EEE-A1A3-06438B375CAC}" dt="2021-02-09T09:25:09.266" v="4" actId="1076"/>
        <pc:sldMkLst>
          <pc:docMk/>
          <pc:sldMk cId="3921086355" sldId="348"/>
        </pc:sldMkLst>
        <pc:grpChg chg="mod">
          <ac:chgData name="DELL'OSSO Christine (DIGIT)" userId="S::christine.dell'osso@ec.europa.eu::bcbf9a2f-1239-4714-8c94-7c4a06cd5a28" providerId="AD" clId="Web-{164A7374-BF6D-4EEE-A1A3-06438B375CAC}" dt="2021-02-09T09:25:09.250" v="3" actId="1076"/>
          <ac:grpSpMkLst>
            <pc:docMk/>
            <pc:sldMk cId="3921086355" sldId="348"/>
            <ac:grpSpMk id="49" creationId="{00000000-0000-0000-0000-000000000000}"/>
          </ac:grpSpMkLst>
        </pc:grpChg>
        <pc:picChg chg="mod">
          <ac:chgData name="DELL'OSSO Christine (DIGIT)" userId="S::christine.dell'osso@ec.europa.eu::bcbf9a2f-1239-4714-8c94-7c4a06cd5a28" providerId="AD" clId="Web-{164A7374-BF6D-4EEE-A1A3-06438B375CAC}" dt="2021-02-09T09:25:09.266" v="4" actId="1076"/>
          <ac:picMkLst>
            <pc:docMk/>
            <pc:sldMk cId="3921086355" sldId="348"/>
            <ac:picMk id="75" creationId="{00000000-0000-0000-0000-000000000000}"/>
          </ac:picMkLst>
        </pc:picChg>
      </pc:sldChg>
    </pc:docChg>
  </pc:docChgLst>
  <pc:docChgLst>
    <pc:chgData name="MANTZANA Kassiani (JRC)" userId="S::kassiani.mantzana@ec.europa.eu::fdf9fe19-f7dd-4933-ae25-3850bdf91048" providerId="AD" clId="Web-{6CC904D7-BB67-44D7-8563-D1A81A007863}"/>
    <pc:docChg chg="modSld">
      <pc:chgData name="MANTZANA Kassiani (JRC)" userId="S::kassiani.mantzana@ec.europa.eu::fdf9fe19-f7dd-4933-ae25-3850bdf91048" providerId="AD" clId="Web-{6CC904D7-BB67-44D7-8563-D1A81A007863}" dt="2021-02-22T09:05:09.352" v="2" actId="20577"/>
      <pc:docMkLst>
        <pc:docMk/>
      </pc:docMkLst>
      <pc:sldChg chg="modSp">
        <pc:chgData name="MANTZANA Kassiani (JRC)" userId="S::kassiani.mantzana@ec.europa.eu::fdf9fe19-f7dd-4933-ae25-3850bdf91048" providerId="AD" clId="Web-{6CC904D7-BB67-44D7-8563-D1A81A007863}" dt="2021-02-22T09:05:09.352" v="2" actId="20577"/>
        <pc:sldMkLst>
          <pc:docMk/>
          <pc:sldMk cId="3921086355" sldId="348"/>
        </pc:sldMkLst>
        <pc:spChg chg="mod">
          <ac:chgData name="MANTZANA Kassiani (JRC)" userId="S::kassiani.mantzana@ec.europa.eu::fdf9fe19-f7dd-4933-ae25-3850bdf91048" providerId="AD" clId="Web-{6CC904D7-BB67-44D7-8563-D1A81A007863}" dt="2021-02-22T09:05:09.352" v="2" actId="20577"/>
          <ac:spMkLst>
            <pc:docMk/>
            <pc:sldMk cId="3921086355" sldId="348"/>
            <ac:spMk id="62" creationId="{00000000-0000-0000-0000-000000000000}"/>
          </ac:spMkLst>
        </pc:spChg>
      </pc:sldChg>
    </pc:docChg>
  </pc:docChgLst>
  <pc:docChgLst>
    <pc:chgData name="MANTZANA Kassiani (JRC)" userId="S::kassiani.mantzana@ec.europa.eu::fdf9fe19-f7dd-4933-ae25-3850bdf91048" providerId="AD" clId="Web-{E867249A-FC01-4B52-8B4E-6DFA3623F583}"/>
    <pc:docChg chg="modSld">
      <pc:chgData name="MANTZANA Kassiani (JRC)" userId="S::kassiani.mantzana@ec.europa.eu::fdf9fe19-f7dd-4933-ae25-3850bdf91048" providerId="AD" clId="Web-{E867249A-FC01-4B52-8B4E-6DFA3623F583}" dt="2021-02-22T08:44:53.378" v="48" actId="1076"/>
      <pc:docMkLst>
        <pc:docMk/>
      </pc:docMkLst>
      <pc:sldChg chg="modSp">
        <pc:chgData name="MANTZANA Kassiani (JRC)" userId="S::kassiani.mantzana@ec.europa.eu::fdf9fe19-f7dd-4933-ae25-3850bdf91048" providerId="AD" clId="Web-{E867249A-FC01-4B52-8B4E-6DFA3623F583}" dt="2021-02-22T08:44:53.378" v="48" actId="1076"/>
        <pc:sldMkLst>
          <pc:docMk/>
          <pc:sldMk cId="3921086355" sldId="348"/>
        </pc:sldMkLst>
        <pc:spChg chg="mod">
          <ac:chgData name="MANTZANA Kassiani (JRC)" userId="S::kassiani.mantzana@ec.europa.eu::fdf9fe19-f7dd-4933-ae25-3850bdf91048" providerId="AD" clId="Web-{E867249A-FC01-4B52-8B4E-6DFA3623F583}" dt="2021-02-22T08:44:16.471" v="39" actId="20577"/>
          <ac:spMkLst>
            <pc:docMk/>
            <pc:sldMk cId="3921086355" sldId="348"/>
            <ac:spMk id="44" creationId="{00000000-0000-0000-0000-000000000000}"/>
          </ac:spMkLst>
        </pc:spChg>
        <pc:spChg chg="mod">
          <ac:chgData name="MANTZANA Kassiani (JRC)" userId="S::kassiani.mantzana@ec.europa.eu::fdf9fe19-f7dd-4933-ae25-3850bdf91048" providerId="AD" clId="Web-{E867249A-FC01-4B52-8B4E-6DFA3623F583}" dt="2021-02-22T08:44:08.393" v="32" actId="20577"/>
          <ac:spMkLst>
            <pc:docMk/>
            <pc:sldMk cId="3921086355" sldId="348"/>
            <ac:spMk id="45" creationId="{00000000-0000-0000-0000-000000000000}"/>
          </ac:spMkLst>
        </pc:spChg>
        <pc:spChg chg="mod">
          <ac:chgData name="MANTZANA Kassiani (JRC)" userId="S::kassiani.mantzana@ec.europa.eu::fdf9fe19-f7dd-4933-ae25-3850bdf91048" providerId="AD" clId="Web-{E867249A-FC01-4B52-8B4E-6DFA3623F583}" dt="2021-02-22T08:43:17.704" v="5" actId="20577"/>
          <ac:spMkLst>
            <pc:docMk/>
            <pc:sldMk cId="3921086355" sldId="348"/>
            <ac:spMk id="64" creationId="{00000000-0000-0000-0000-000000000000}"/>
          </ac:spMkLst>
        </pc:spChg>
        <pc:spChg chg="mod">
          <ac:chgData name="MANTZANA Kassiani (JRC)" userId="S::kassiani.mantzana@ec.europa.eu::fdf9fe19-f7dd-4933-ae25-3850bdf91048" providerId="AD" clId="Web-{E867249A-FC01-4B52-8B4E-6DFA3623F583}" dt="2021-02-22T08:44:46.300" v="47" actId="1076"/>
          <ac:spMkLst>
            <pc:docMk/>
            <pc:sldMk cId="3921086355" sldId="348"/>
            <ac:spMk id="71" creationId="{00000000-0000-0000-0000-000000000000}"/>
          </ac:spMkLst>
        </pc:spChg>
        <pc:spChg chg="mod">
          <ac:chgData name="MANTZANA Kassiani (JRC)" userId="S::kassiani.mantzana@ec.europa.eu::fdf9fe19-f7dd-4933-ae25-3850bdf91048" providerId="AD" clId="Web-{E867249A-FC01-4B52-8B4E-6DFA3623F583}" dt="2021-02-22T08:44:41.644" v="46" actId="1076"/>
          <ac:spMkLst>
            <pc:docMk/>
            <pc:sldMk cId="3921086355" sldId="348"/>
            <ac:spMk id="72" creationId="{00000000-0000-0000-0000-000000000000}"/>
          </ac:spMkLst>
        </pc:spChg>
        <pc:spChg chg="mod">
          <ac:chgData name="MANTZANA Kassiani (JRC)" userId="S::kassiani.mantzana@ec.europa.eu::fdf9fe19-f7dd-4933-ae25-3850bdf91048" providerId="AD" clId="Web-{E867249A-FC01-4B52-8B4E-6DFA3623F583}" dt="2021-02-22T08:44:53.378" v="48" actId="1076"/>
          <ac:spMkLst>
            <pc:docMk/>
            <pc:sldMk cId="3921086355" sldId="348"/>
            <ac:spMk id="73" creationId="{00000000-0000-0000-0000-000000000000}"/>
          </ac:spMkLst>
        </pc:spChg>
      </pc:sldChg>
    </pc:docChg>
  </pc:docChgLst>
  <pc:docChgLst>
    <pc:chgData name="MANTZANA Kassiani (JRC)" userId="S::kassiani.mantzana@ec.europa.eu::fdf9fe19-f7dd-4933-ae25-3850bdf91048" providerId="AD" clId="Web-{5DB73045-DF92-48DD-962F-904B68F19BCF}"/>
    <pc:docChg chg="modSld">
      <pc:chgData name="MANTZANA Kassiani (JRC)" userId="S::kassiani.mantzana@ec.europa.eu::fdf9fe19-f7dd-4933-ae25-3850bdf91048" providerId="AD" clId="Web-{5DB73045-DF92-48DD-962F-904B68F19BCF}" dt="2021-02-22T09:07:27.418" v="19" actId="1076"/>
      <pc:docMkLst>
        <pc:docMk/>
      </pc:docMkLst>
      <pc:sldChg chg="modSp">
        <pc:chgData name="MANTZANA Kassiani (JRC)" userId="S::kassiani.mantzana@ec.europa.eu::fdf9fe19-f7dd-4933-ae25-3850bdf91048" providerId="AD" clId="Web-{5DB73045-DF92-48DD-962F-904B68F19BCF}" dt="2021-02-22T09:07:27.418" v="19" actId="1076"/>
        <pc:sldMkLst>
          <pc:docMk/>
          <pc:sldMk cId="3921086355" sldId="348"/>
        </pc:sldMkLst>
        <pc:spChg chg="mod">
          <ac:chgData name="MANTZANA Kassiani (JRC)" userId="S::kassiani.mantzana@ec.europa.eu::fdf9fe19-f7dd-4933-ae25-3850bdf91048" providerId="AD" clId="Web-{5DB73045-DF92-48DD-962F-904B68F19BCF}" dt="2021-02-22T09:07:19.637" v="17" actId="1076"/>
          <ac:spMkLst>
            <pc:docMk/>
            <pc:sldMk cId="3921086355" sldId="348"/>
            <ac:spMk id="43" creationId="{00000000-0000-0000-0000-000000000000}"/>
          </ac:spMkLst>
        </pc:spChg>
        <pc:spChg chg="mod">
          <ac:chgData name="MANTZANA Kassiani (JRC)" userId="S::kassiani.mantzana@ec.europa.eu::fdf9fe19-f7dd-4933-ae25-3850bdf91048" providerId="AD" clId="Web-{5DB73045-DF92-48DD-962F-904B68F19BCF}" dt="2021-02-22T09:07:27.418" v="19" actId="1076"/>
          <ac:spMkLst>
            <pc:docMk/>
            <pc:sldMk cId="3921086355" sldId="348"/>
            <ac:spMk id="46" creationId="{00000000-0000-0000-0000-000000000000}"/>
          </ac:spMkLst>
        </pc:spChg>
      </pc:sldChg>
    </pc:docChg>
  </pc:docChgLst>
  <pc:docChgLst>
    <pc:chgData name="MANTZANA Kassiani (TAXUD)" userId="S::kassiani.mantzana@ec.europa.eu::fdf9fe19-f7dd-4933-ae25-3850bdf91048" providerId="AD" clId="Web-{30C6EB4A-8F6E-49FD-A370-EB84F0081AC7}"/>
    <pc:docChg chg="modSld">
      <pc:chgData name="MANTZANA Kassiani (TAXUD)" userId="S::kassiani.mantzana@ec.europa.eu::fdf9fe19-f7dd-4933-ae25-3850bdf91048" providerId="AD" clId="Web-{30C6EB4A-8F6E-49FD-A370-EB84F0081AC7}" dt="2021-02-03T10:07:08.294" v="0"/>
      <pc:docMkLst>
        <pc:docMk/>
      </pc:docMkLst>
      <pc:sldChg chg="delSp">
        <pc:chgData name="MANTZANA Kassiani (TAXUD)" userId="S::kassiani.mantzana@ec.europa.eu::fdf9fe19-f7dd-4933-ae25-3850bdf91048" providerId="AD" clId="Web-{30C6EB4A-8F6E-49FD-A370-EB84F0081AC7}" dt="2021-02-03T10:07:08.294" v="0"/>
        <pc:sldMkLst>
          <pc:docMk/>
          <pc:sldMk cId="2722319737" sldId="345"/>
        </pc:sldMkLst>
        <pc:spChg chg="del">
          <ac:chgData name="MANTZANA Kassiani (TAXUD)" userId="S::kassiani.mantzana@ec.europa.eu::fdf9fe19-f7dd-4933-ae25-3850bdf91048" providerId="AD" clId="Web-{30C6EB4A-8F6E-49FD-A370-EB84F0081AC7}" dt="2021-02-03T10:07:08.294" v="0"/>
          <ac:spMkLst>
            <pc:docMk/>
            <pc:sldMk cId="2722319737" sldId="345"/>
            <ac:spMk id="28" creationId="{00000000-0000-0000-0000-000000000000}"/>
          </ac:spMkLst>
        </pc:spChg>
      </pc:sldChg>
    </pc:docChg>
  </pc:docChgLst>
  <pc:docChgLst>
    <pc:chgData name="DELL'OSSO Christine (DIGIT)" userId="S::christine.dell'osso@ec.europa.eu::bcbf9a2f-1239-4714-8c94-7c4a06cd5a28" providerId="AD" clId="Web-{36FADD16-068A-451C-8016-388C4156C5AB}"/>
    <pc:docChg chg="addSld delSld modSld">
      <pc:chgData name="DELL'OSSO Christine (DIGIT)" userId="S::christine.dell'osso@ec.europa.eu::bcbf9a2f-1239-4714-8c94-7c4a06cd5a28" providerId="AD" clId="Web-{36FADD16-068A-451C-8016-388C4156C5AB}" dt="2021-02-02T15:55:59.452" v="59" actId="20577"/>
      <pc:docMkLst>
        <pc:docMk/>
      </pc:docMkLst>
      <pc:sldChg chg="modSp">
        <pc:chgData name="DELL'OSSO Christine (DIGIT)" userId="S::christine.dell'osso@ec.europa.eu::bcbf9a2f-1239-4714-8c94-7c4a06cd5a28" providerId="AD" clId="Web-{36FADD16-068A-451C-8016-388C4156C5AB}" dt="2021-02-02T15:45:49.966" v="0" actId="1076"/>
        <pc:sldMkLst>
          <pc:docMk/>
          <pc:sldMk cId="4133359552" sldId="338"/>
        </pc:sldMkLst>
        <pc:spChg chg="mod">
          <ac:chgData name="DELL'OSSO Christine (DIGIT)" userId="S::christine.dell'osso@ec.europa.eu::bcbf9a2f-1239-4714-8c94-7c4a06cd5a28" providerId="AD" clId="Web-{36FADD16-068A-451C-8016-388C4156C5AB}" dt="2021-02-02T15:45:49.966" v="0" actId="1076"/>
          <ac:spMkLst>
            <pc:docMk/>
            <pc:sldMk cId="4133359552" sldId="338"/>
            <ac:spMk id="4" creationId="{00000000-0000-0000-0000-000000000000}"/>
          </ac:spMkLst>
        </pc:spChg>
      </pc:sldChg>
      <pc:sldChg chg="del">
        <pc:chgData name="DELL'OSSO Christine (DIGIT)" userId="S::christine.dell'osso@ec.europa.eu::bcbf9a2f-1239-4714-8c94-7c4a06cd5a28" providerId="AD" clId="Web-{36FADD16-068A-451C-8016-388C4156C5AB}" dt="2021-02-02T15:54:37.309" v="51"/>
        <pc:sldMkLst>
          <pc:docMk/>
          <pc:sldMk cId="3144218577" sldId="339"/>
        </pc:sldMkLst>
      </pc:sldChg>
      <pc:sldChg chg="addSp modSp add replId">
        <pc:chgData name="DELL'OSSO Christine (DIGIT)" userId="S::christine.dell'osso@ec.europa.eu::bcbf9a2f-1239-4714-8c94-7c4a06cd5a28" providerId="AD" clId="Web-{36FADD16-068A-451C-8016-388C4156C5AB}" dt="2021-02-02T15:55:59.452" v="59" actId="20577"/>
        <pc:sldMkLst>
          <pc:docMk/>
          <pc:sldMk cId="341422368" sldId="353"/>
        </pc:sldMkLst>
        <pc:spChg chg="mod">
          <ac:chgData name="DELL'OSSO Christine (DIGIT)" userId="S::christine.dell'osso@ec.europa.eu::bcbf9a2f-1239-4714-8c94-7c4a06cd5a28" providerId="AD" clId="Web-{36FADD16-068A-451C-8016-388C4156C5AB}" dt="2021-02-02T15:55:59.452" v="59" actId="20577"/>
          <ac:spMkLst>
            <pc:docMk/>
            <pc:sldMk cId="341422368" sldId="353"/>
            <ac:spMk id="4" creationId="{00000000-0000-0000-0000-000000000000}"/>
          </ac:spMkLst>
        </pc:spChg>
        <pc:spChg chg="mod">
          <ac:chgData name="DELL'OSSO Christine (DIGIT)" userId="S::christine.dell'osso@ec.europa.eu::bcbf9a2f-1239-4714-8c94-7c4a06cd5a28" providerId="AD" clId="Web-{36FADD16-068A-451C-8016-388C4156C5AB}" dt="2021-02-02T15:55:59.405" v="58" actId="20577"/>
          <ac:spMkLst>
            <pc:docMk/>
            <pc:sldMk cId="341422368" sldId="353"/>
            <ac:spMk id="5" creationId="{00000000-0000-0000-0000-000000000000}"/>
          </ac:spMkLst>
        </pc:spChg>
        <pc:spChg chg="mod">
          <ac:chgData name="DELL'OSSO Christine (DIGIT)" userId="S::christine.dell'osso@ec.europa.eu::bcbf9a2f-1239-4714-8c94-7c4a06cd5a28" providerId="AD" clId="Web-{36FADD16-068A-451C-8016-388C4156C5AB}" dt="2021-02-02T15:53:31.448" v="45" actId="20577"/>
          <ac:spMkLst>
            <pc:docMk/>
            <pc:sldMk cId="341422368" sldId="353"/>
            <ac:spMk id="6" creationId="{00000000-0000-0000-0000-000000000000}"/>
          </ac:spMkLst>
        </pc:spChg>
        <pc:picChg chg="add mod">
          <ac:chgData name="DELL'OSSO Christine (DIGIT)" userId="S::christine.dell'osso@ec.europa.eu::bcbf9a2f-1239-4714-8c94-7c4a06cd5a28" providerId="AD" clId="Web-{36FADD16-068A-451C-8016-388C4156C5AB}" dt="2021-02-02T15:54:26.090" v="50" actId="1076"/>
          <ac:picMkLst>
            <pc:docMk/>
            <pc:sldMk cId="341422368" sldId="353"/>
            <ac:picMk id="2" creationId="{9CF6249E-91CE-4113-BF04-DE1AA07D9179}"/>
          </ac:picMkLst>
        </pc:picChg>
        <pc:picChg chg="add mod">
          <ac:chgData name="DELL'OSSO Christine (DIGIT)" userId="S::christine.dell'osso@ec.europa.eu::bcbf9a2f-1239-4714-8c94-7c4a06cd5a28" providerId="AD" clId="Web-{36FADD16-068A-451C-8016-388C4156C5AB}" dt="2021-02-02T15:55:59.311" v="57" actId="1076"/>
          <ac:picMkLst>
            <pc:docMk/>
            <pc:sldMk cId="341422368" sldId="353"/>
            <ac:picMk id="3" creationId="{07F2CABD-86EF-44AC-B602-5C276DA70AD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fontAlgn="base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Environmental and climate adaptation challenges, environmental and climate risks, prevention and resilience; 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Economic and territorial challenges linked to the green transitions; 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Social challenges (poverty, segregation, social exclusion, etc.); 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Challenges linked to the use, preservation and reconversion of existing infrastructure 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Challenges linked to preservation and adaptation of cultural heritage. 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Demographic challenges (ageing, migration, depopulation, technological poverty and exclusion, lack of affordability of housing and materials,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etc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902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375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178" y="6039343"/>
            <a:ext cx="573132" cy="38225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9070995" y="6170809"/>
            <a:ext cx="19249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European Bauhaus</a:t>
            </a:r>
            <a:endParaRPr lang="fr-BE" sz="140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745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40987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95654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592016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60921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752322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54881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78927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934995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1528536" y="6160407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A18A8514-654C-4824-9AC2-CF35F9DB316E}" type="datetime1">
              <a:rPr lang="en-US" smtClean="0"/>
              <a:pPr/>
              <a:t>5/26/2021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71536" y="6160407"/>
            <a:ext cx="61722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b="1"/>
              <a:t>New European Bauhaus </a:t>
            </a:r>
            <a:r>
              <a:rPr lang="en-US"/>
              <a:t>– beautiful, sustainable, together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9150" y="6160407"/>
            <a:ext cx="518886" cy="365125"/>
          </a:xfrm>
        </p:spPr>
        <p:txBody>
          <a:bodyPr/>
          <a:lstStyle>
            <a:lvl1pPr algn="l">
              <a:defRPr/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50" y="1044290"/>
            <a:ext cx="75057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31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48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178" y="6039343"/>
            <a:ext cx="573132" cy="38225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9070995" y="6170809"/>
            <a:ext cx="19249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European Bauhaus</a:t>
            </a:r>
            <a:endParaRPr lang="fr-BE" sz="140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89490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692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64374"/>
            <a:ext cx="8596668" cy="3880773"/>
          </a:xfrm>
        </p:spPr>
        <p:txBody>
          <a:bodyPr/>
          <a:lstStyle>
            <a:lvl1pPr>
              <a:buClrTx/>
              <a:defRPr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Tx/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Tx/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buClrTx/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568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85529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348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05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075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245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14327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19698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8147" y="6041362"/>
            <a:ext cx="167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178" y="6039343"/>
            <a:ext cx="573132" cy="38225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9070995" y="6170809"/>
            <a:ext cx="19249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European Bauhaus</a:t>
            </a:r>
            <a:endParaRPr lang="fr-BE" sz="140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77334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59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819" r:id="rId18"/>
    <p:sldLayoutId id="2147483662" r:id="rId19"/>
    <p:sldLayoutId id="2147483657" r:id="rId20"/>
    <p:sldLayoutId id="2147483670" r:id="rId21"/>
    <p:sldLayoutId id="2147483650" r:id="rId22"/>
    <p:sldLayoutId id="2147483660" r:id="rId23"/>
    <p:sldLayoutId id="2147483652" r:id="rId24"/>
    <p:sldLayoutId id="2147483653" r:id="rId25"/>
    <p:sldLayoutId id="2147483654" r:id="rId2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Tx/>
        <a:buSzPct val="80000"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Tx/>
        <a:buSzPct val="80000"/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Tx/>
        <a:buSzPct val="80000"/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Tx/>
        <a:buSzPct val="80000"/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Tx/>
        <a:buSzPct val="80000"/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eucommission/new-european-bauhaus/" TargetMode="External"/><Relationship Id="rId2" Type="http://schemas.openxmlformats.org/officeDocument/2006/relationships/hyperlink" Target="https://europa.eu/new-european-bauhaus/partners-0/partners_en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Agnieszka.Olszewska-Guizzo@ec.europa.e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a.eu/new-european-bauhaus/partners-0/partners_en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79400"/>
            <a:ext cx="886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Czym jest Nowy Europejski </a:t>
            </a:r>
            <a:r>
              <a:rPr lang="pl-PL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Bauhaus</a:t>
            </a:r>
            <a: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5151514"/>
            <a:ext cx="886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Dr inż. Agnieszka </a:t>
            </a:r>
            <a:r>
              <a:rPr lang="pl-P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Olszewska-Guizzo</a:t>
            </a:r>
            <a:r>
              <a:rPr lang="en-I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KE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I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DG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I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I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NeuroLandscape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6690" y="5937706"/>
            <a:ext cx="7689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Webinarium Komisji Europejskiej i Europejskiego Komitetu </a:t>
            </a:r>
            <a:r>
              <a:rPr lang="pl-PL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Regionów</a:t>
            </a:r>
          </a:p>
          <a:p>
            <a:r>
              <a:rPr lang="pl-PL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Polityka </a:t>
            </a:r>
            <a:r>
              <a:rPr lang="pl-PL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miejska w ramach nowych wieloletnich ram finansowych </a:t>
            </a:r>
            <a:r>
              <a:rPr lang="pl-PL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 - Perspektywa </a:t>
            </a:r>
            <a:r>
              <a:rPr lang="pl-PL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JST zrzeszonych w Stowarzyszeniu Łódzkiego Obszaru Metropolitalnego </a:t>
            </a:r>
            <a:r>
              <a:rPr lang="pl-PL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 </a:t>
            </a:r>
            <a:r>
              <a:rPr lang="pl-PL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Łódz</a:t>
            </a:r>
            <a:r>
              <a:rPr lang="pl-PL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28 maja 2021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75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07" y="146088"/>
            <a:ext cx="3240000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07" y="3493783"/>
            <a:ext cx="3240000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>
            <a:spLocks/>
          </p:cNvSpPr>
          <p:nvPr/>
        </p:nvSpPr>
        <p:spPr>
          <a:xfrm>
            <a:off x="214152" y="5997964"/>
            <a:ext cx="720000" cy="720000"/>
          </a:xfrm>
          <a:prstGeom prst="ellipse">
            <a:avLst/>
          </a:prstGeom>
          <a:solidFill>
            <a:srgbClr val="C5EFFF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0316" y="6082504"/>
            <a:ext cx="7412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pl-PL" sz="1600" i="1" dirty="0">
                <a:solidFill>
                  <a:srgbClr val="404040"/>
                </a:solidFill>
                <a:latin typeface="Calibri Light" panose="020F0302020204030204"/>
              </a:rPr>
              <a:t>Interesują nas badania </a:t>
            </a:r>
            <a:r>
              <a:rPr lang="pl-PL" sz="1600" i="1" dirty="0" err="1">
                <a:solidFill>
                  <a:srgbClr val="404040"/>
                </a:solidFill>
                <a:latin typeface="Calibri Light" panose="020F0302020204030204"/>
              </a:rPr>
              <a:t>multidyscyplinarne</a:t>
            </a:r>
            <a:r>
              <a:rPr lang="pl-PL" sz="1600" i="1" dirty="0">
                <a:solidFill>
                  <a:srgbClr val="404040"/>
                </a:solidFill>
                <a:latin typeface="Calibri Light" panose="020F0302020204030204"/>
              </a:rPr>
              <a:t>, które poszerzają wiedzę teoretyczną i rozwijają praktyczne rozwiązania prowadzące do lepszych sposobów życia.</a:t>
            </a: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97" y="146086"/>
            <a:ext cx="8473081" cy="4767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151497" y="5337138"/>
            <a:ext cx="49213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400" b="1" dirty="0" err="1">
                <a:solidFill>
                  <a:srgbClr val="333333"/>
                </a:solidFill>
                <a:latin typeface="Calibri" panose="020F0502020204030204"/>
              </a:rPr>
              <a:t>Jak</a:t>
            </a:r>
            <a:r>
              <a:rPr lang="en-US" sz="2400" b="1" dirty="0">
                <a:solidFill>
                  <a:srgbClr val="333333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Calibri" panose="020F0502020204030204"/>
              </a:rPr>
              <a:t>natura</a:t>
            </a:r>
            <a:r>
              <a:rPr lang="en-US" sz="2400" b="1" dirty="0">
                <a:solidFill>
                  <a:srgbClr val="333333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Calibri" panose="020F0502020204030204"/>
              </a:rPr>
              <a:t>zaprojektowałaby</a:t>
            </a:r>
            <a:r>
              <a:rPr lang="en-US" sz="2400" b="1" dirty="0">
                <a:solidFill>
                  <a:srgbClr val="333333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Calibri" panose="020F0502020204030204"/>
              </a:rPr>
              <a:t>miasto</a:t>
            </a:r>
            <a:r>
              <a:rPr lang="en-US" sz="2400" b="1" dirty="0">
                <a:solidFill>
                  <a:srgbClr val="333333"/>
                </a:solidFill>
                <a:latin typeface="Calibri" panose="020F0502020204030204"/>
              </a:rPr>
              <a:t>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62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16200000">
            <a:off x="45322" y="-148388"/>
            <a:ext cx="3128211" cy="2630905"/>
          </a:xfrm>
          <a:prstGeom prst="rect">
            <a:avLst/>
          </a:prstGeom>
          <a:blipFill dpi="0" rotWithShape="1">
            <a:blip r:embed="rId3">
              <a:alphaModFix amt="1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12" name="Group 11"/>
          <p:cNvGrpSpPr/>
          <p:nvPr/>
        </p:nvGrpSpPr>
        <p:grpSpPr>
          <a:xfrm>
            <a:off x="500319" y="-641039"/>
            <a:ext cx="2922605" cy="3782611"/>
            <a:chOff x="416439" y="1260463"/>
            <a:chExt cx="2922605" cy="3782611"/>
          </a:xfrm>
        </p:grpSpPr>
        <p:sp>
          <p:nvSpPr>
            <p:cNvPr id="13" name="Rectangle 12"/>
            <p:cNvSpPr/>
            <p:nvPr/>
          </p:nvSpPr>
          <p:spPr>
            <a:xfrm rot="6215001">
              <a:off x="1325" y="1890147"/>
              <a:ext cx="3461132" cy="2201764"/>
            </a:xfrm>
            <a:prstGeom prst="rect">
              <a:avLst/>
            </a:prstGeom>
            <a:blipFill dpi="0" rotWithShape="1">
              <a:blip r:embed="rId3">
                <a:alphaModFix amt="4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4" name="Rectangle 13"/>
            <p:cNvSpPr/>
            <p:nvPr/>
          </p:nvSpPr>
          <p:spPr>
            <a:xfrm rot="16200000">
              <a:off x="167786" y="2163516"/>
              <a:ext cx="3128211" cy="2630905"/>
            </a:xfrm>
            <a:prstGeom prst="rect">
              <a:avLst/>
            </a:prstGeom>
            <a:blipFill dpi="0" rotWithShape="1">
              <a:blip r:embed="rId3">
                <a:alphaModFix amt="21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5" name="Rectangle 14"/>
            <p:cNvSpPr/>
            <p:nvPr/>
          </p:nvSpPr>
          <p:spPr>
            <a:xfrm rot="7913087">
              <a:off x="459486" y="1796251"/>
              <a:ext cx="3128211" cy="2630905"/>
            </a:xfrm>
            <a:prstGeom prst="rect">
              <a:avLst/>
            </a:prstGeom>
            <a:blipFill dpi="0" rotWithShape="1">
              <a:blip r:embed="rId3">
                <a:alphaModFix amt="11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11116" y="426745"/>
            <a:ext cx="266136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dirty="0" smtClean="0"/>
              <a:t>Najczęściej </a:t>
            </a:r>
            <a:br>
              <a:rPr lang="pl-PL" sz="3200" dirty="0" smtClean="0"/>
            </a:br>
            <a:r>
              <a:rPr lang="pl-PL" sz="3200" dirty="0" smtClean="0"/>
              <a:t>pojawiające</a:t>
            </a:r>
            <a:br>
              <a:rPr lang="pl-PL" sz="3200" dirty="0" smtClean="0"/>
            </a:br>
            <a:r>
              <a:rPr lang="pl-PL" sz="3200" dirty="0" smtClean="0"/>
              <a:t>się problemy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3D292D-8B68-4518-867A-77051F177F73}"/>
              </a:ext>
            </a:extLst>
          </p:cNvPr>
          <p:cNvSpPr/>
          <p:nvPr/>
        </p:nvSpPr>
        <p:spPr>
          <a:xfrm>
            <a:off x="8639175" y="5995988"/>
            <a:ext cx="3246437" cy="754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utoShape 6" descr="data:image/jpeg;base64,/9j/4AAQSkZJRgABAQEAYABgAAD/2wBDAAgGBgcGBQgHBwcJCQgKDBQNDAsLDBkSEw8UHRofHh0aHBwgJC4nICIsIxwcKDcpLDAxNDQ0Hyc5PTgyPC4zNDL/2wBDAQkJCQwLDBgNDRgyIRwhMjIyMjIyMjIyMjIyMjIyMjIyMjIyMjIyMjIyMjIyMjIyMjIyMjIyMjIyMjIyMjIyMjL/wAARCAHLAfc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KiiigAooooAKKKKACiiigAooooAKa/3fxFOpr/d/EUAOooooAKKKKACiiigAooooAKKKKACiiigAooooAa/3G+lOpr/cb6U6gAooooAKKKKACiiigAooooAKKKKACiiigAo7UUdqAEX7i/SlpF+4v0paACiiigAooooAKKKKACiiigAooooAKKKKACmp938TTqan3fxNADqKKKACiiigAooooAKKKKACiiigAooooAKKKKACiiigApr/AHfxFOpr/d/EUAOooooAKKKKACiiigAooooAKKKKACiiigAooooAa/3G+lOpr/cb6U6gAooooAKKKKACiiigAooooAKKKKACiiigAo7UUdqAEX7i/SlpF+4v0paACiiigAooooAKKKKACiiigAooooAKKKKACmp938TTqan3fxNADqKKKACiiigAooooAKKb83qPyo+b1H5UAOopvzeo/Kj5vUflQA6im/N6j8qPm9R+VADqKb83qPyo+b1H5UAcP8QLf7drXhWwa4uIYbq8kjlNvK0bEbM9R7gVN/wrLSf+gnrv/gxem+Mt3/CWeDOR/wAf8nb/AKZmu0+b1H5UAcb/AMKy0n/oJ67/AODF6RvhnpIH/IT1zr/0EXrs/m9R+VI27HUdR2oA47/hWWk/9BPXf/Bi9H/CstJ/6Ceu/wDgxeuy+b1H5UfN6j8qAON/4VlpP/QT13/wYvR/wrLSf+gnrv8A4MXrsvm9R+VHzeo/KgDjf+FZaT/0E9d/8GL0f8Ky0n/oJ67/AODF67L5vUflR83qPyoA43/hWWk/9BPXf/Bi9H/CstJ/6Ceu/wDgxeuy+b1H5UfN6j8qAON/4VlpP/QT13/wYvR/wrLSf+gnrv8A4MXrsvm9R+VHzeo/KgDjf+FZaT/0E9d/8GL0f8Ky0n/oJ67/AODF67L5vUflR83qPyoA4W/+HOl2un3Nwmpa2XiiZ1DajJjIBPNcd8M/D0XivS72fUtS1UPDJGq+TeugwY1Y5GeuST+Nev6vu/sW/wCR/wAe8nb/AGTXm/wOz/YeqYI/10Xb/pktAHQt8M9JCMf7T1zp/wBBF6X/AIVlpP8A0E9d/wDBi9di+7Y3I6elL83qPyoA43/hWWk/9BPXf/Bi9H/CstJ/6Ceu/wDgxeuy+b1H5UfN6j8qAON/4VlpP/QT13/wYvR/wrLSf+gnrv8A4MXrsvm9R+VHzeo/KgDjf+FZaT/0E9d/8GL0f8Ky0n/oJ67/AODF67L5vUflR83qPyoA43/hWWk/9BPXf/Bi9H/CstJ/6Ceu/wDgxeuy+b1H5UfN6j8qAON/4VlpP/QT13/wYvR/wrLSf+gnrv8A4MXrsvm9R+VHzeo/KgDjf+FZaT/0E9d/8GL0f8Ky0n/oJ67/AODF67L5vUflR83qPyoA43/hWWk/9BPXf/Bi9H/CstJ/6Ceu/wDgxeuy+b1H5UfN6j8qAOMX4Z6SVB/tPXOn/QRel/4VlpP/AEE9d/8ABi9diu7YOR09KX5vUflQBxv/AArLSf8AoJ67/wCDF6P+FZaT/wBBPXf/AAYvXZfN6j8qPm9R+VAHG/8ACstJ/wCgnrv/AIMXo/4VlpP/AEE9d/8ABi9dl83qPyo+b1H5UAcb/wAKy0n/AKCeu/8Agxej/hWWk/8AQT13/wAGL12Xzeo/Kj5vUflQBxv/AArLSf8AoJ67/wCDF6P+FZaT/wBBPXf/AAYvXZfN6j8qPm9R+VAHG/8ACstJ/wCgnrv/AIMXo/4VlpP/AEE9d/8ABi9dl83qPyo+b1H5UAcb/wAKy0n/AKCeu/8Agxej/hWWk/8AQT13/wAGL12Xzeo/Kj5vUflQB55o2kJ4e+Ky6ba3l9NbSaM85W6uWl+fzlXIz7D9TXoafd/E1xcm7/hdUPIz/YDdv+m4rs13beo6+lAD6Kb83qPyo+b1H5UAOopvzeo/Kj5vUflQA6im/N6j8qKAHUUUUAFFFFABRRRQAUUUUAcX4y/5GzwX/wBhCT/0Wa7SuL8Zf8jZ4L/7CEn/AKLNdpQAU1/u/iKdTX+7+IoAdRRRQAUUUUAFFFFABRRRQAUUUUAFFFFAFLV/+QLf/wDXvJ/6Ca83+Bv/ACA9U/67Rf8Aopa9I1f/AJAt/wD9e8n/AKCa83+Bv/ID1T/rtF/6KWgD1N/uN9KdTX+430p1ABRRRQAUUUUAFFFFABRRRQAUUUUAFFFFABR2oo7UAIv3F+lLSL9xfpS0AFFFFABRRRQAUUUUAFFFFABRRRQAUUUUAcXJ/wAlqh/7F9v/AEeK7JPu/ia42T/ktUP/AGL7f+jxXZJ938TQA6iiigAooooAKKKKACiiigAooooAKKKKACiiigDi/GX/ACNngv8A7CEn/os12lcX4y/5GzwX/wBhCT/0Wa7SgApr/d/EU6mv938RQA6iiigAooooAKKKKACiiigAooooAKKKKAKWr/8AIFv/APr3k/8AQTXm/wADf+QHqn/XaL/0Utekav8A8gW//wCveT/0E15v8Df+QHqn/XaL/wBFLQB6m/3G+lOpr/cb6U6gAooooAKKKKACiiigAooooAKKKKACiiigAo7UUdqAEX7i/SlpF+4v0paACiiigAooooAKKKKACiiigAooooAKKKKAOLk/5LVD/wBi+3/o8V2Sfd/E1xsn/Jaof+xfb/0eK7JPu/iaAHUUUUAFFFFABRRRQAUUUUAFFFFABRRRQAUUUUAcX4y/5GzwX/2EJP8A0Wa7SuL8Zf8AI2eC/wDsISf+izXaUAFY+qa7FptyIHhdyVDZUj1/+tWxXF+K/wDkLL/1yX+ZoA0f+Eut/wDn1l/MUf8ACXW//PrL+YrkGkjR0RnVWc4UE4LfT1p1AHW/8Jdb/wDPrL+Yo/4S63/59ZfzFclRQB1v/CXW/wDz6y/mKP8AhLrf/n1l/MVyCSRygmN1cAlSVOcEdR9adQB1v/CXW/8Az6y/mKP+Eut/+fWX8xXJUUAdb/wl1v8A8+sv5ij/AIS63/59ZfzFclRQB1v/AAl1v/z6y/mKP+Eut/8An1l/MVyVFAHR6p4st5NJvEFtKN0DjqP7prgvg/rkWm6PqCPC7l5Yz8pHaJRWlf8A/IOuf+uTfyNcj8N/+Qbef9dE/wDQBQB7E3i63KkfZZeR6il/4S63/wCfWX8xXJHoaKAOt/4S63/59ZfzFH/CXW//AD6y/mK5KigDrf8AhLrf/n1l/MUf8Jdb/wDPrL+YrkqKAOt/4S63/wCfWX8xR/wl1v8A8+sv5iuSooA9KtZxdWsU4UqJFDAHtU1UtI/5BFp/1yWrtABRRRQAUUUUAFHaijtQAi/cX6UtIv3F+lLQAUUUUAFFFFABRRRQAUUUUAFFFFABRRRQBxcn/Jaof+xfb/0eK7JPu/ia42T/AJLVD/2L7f8Ao8V2Sfd/E0AOooooAKKKKACiiigAooooAKKKKACiiigAooooA4vxl/yNngv/ALCEn/os12lcX4y/5GzwX/2EJP8A0Wa7SgAri/Ff/IWX/rkv8zXaVxfiv/kLL/1yX+ZoA4rWpnh1HSWjhaVzM4VFOMnYep7CrFtqMzXjWl5ai3n8syJtl3q6g4ODgHI47d6ZqsF3Jd2E9pGsn2eRmdWbbkFSMD35psEN3eaqt7c2xtY4oWiSNnVmYsRknbkAcDvQBLDqvm6CdT8nGImk8vd6Z4zj29KSSaGTUNNZ4MyyI7I+8/u/lBPHfNZgt9Vi0KbSI7AFxG8aXBmXYwOccfezz0xj3rSNpP8AbdLk2fLBG6yHI+UlQBQBmNeXVjod9PaIjSC9kXLtjGZMeh9a6G2a4eEG5ijilzyschcfmQP5VjSaZdSaLe24QCZ7l5Y1LDDDfuHPbOK2LWWWaEPNbPbvn/Vuyk/+OkigCaiiigAooooAKKKKAK9//wAg65/65N/I1yPw3/5Bt5/10T/0AV11/wD8g65/65N/I1yPw3/5Bt5/10T/ANAFAHbHoaKD0NFABRRRQAUUUUAFFFFAHoekf8gi0/65LV2qWkf8gi0/65LV2gAooooAKKKKACjtRR2oARfuL9KWkX7i/SloAKKKKACiiigAooooAKKKKACiiigAooooA4uT/ktUP/Yvt/6PFdkn3fxNcbJ/yWqH/sX2/wDR4rsk+7+JoAdRRRQAUUUUAFFFFABRRRQAUUUUAFFFFABRRRQBxfjL/kbPBf8A2EJP/RZrtK4vxl/yNngv/sISf+izXaUAFcX4r/5Cy/8AXJf5mu0ri/Ff/IWX/rkv8zQBh0UUUAFFFFABRUkCh50VuhODWl9hg/un8zXLiMZToSUZ3AyaK1vsMH90/maPsMH90/maw/tSj2f9fMDJorW+wwf3T+Zo+wwf3T+Zo/tSj2f9fMDJorW+wwf3T+Zo+wwf3T+Zo/tSj2f9fMDBv/8AkHXP/XJv5GuR+G//ACDbz/ron/oAr0LUbKAaZdkKeIX7/wCya4v4WW8culXxcE4lj7/9M1q44+k4OaTsgOoPQ0Vq/YYP7p/M0v2GD+6fzNR/alHs/wCvmBk0VrfYYP7p/M0fYYP7p/M0f2pR7P8Ar5gZNFa32GD+6fzNH2GD+6fzNH9qUez/AK+YGTRWt9hg/un8zR9hg/un8zR/alHs/wCvmB1ukf8AIItP+uS1drGtLiSKzhjQgKqgDipvtk394flR/alHs/6+YGnRWZ9sm/vD8qPtk394flR/alHs/wCvmBp0VmfbJv7w/Kp7W4kllKucjGelXTzClUmoJO7AuUdqKO1dwCL9xfpS0i/cX6UtABRRRQAUUUUAFFFFABRRRQAUUUUAFFFFAHFyf8lqh/7F9v8A0eK7JPu/ia42T/ktUP8A2L7f+jxXZJ938TQA6iiigAooooAKKKKACiiigAooooAKKKKACiiigDi/GX/I2eC/+whJ/wCizXaVxfjL/kbPBf8A2EJP/RZrtKACuL8V/wDIWX/rkv8AM12lcX4r/wCQsv8A1yX+ZoAw6KKKACiiigCW2/4+Y/8AerZrGtv+PmP/AHq2a8LNf4kfQYUUUV5YBRRRQAUUUUAVdS/5Bd5/1wf/ANBNcR8J/wDkE3//AF1j/wDRa12+pf8AILvP+uD/APoJriPhP/yCb/8A66x/+i1rrp/7vP5Aeg0UUVyAFFFFABRRRQAUUUUAakH+oT6VJUcH+oT6VJQAUUUUAFWbH/Xn/dqtVmx/15/3a6cH/Hj6gaNHaijtX1AhF+4v0paRfuL9KWgAooooAKKKKACiiigAooooAKKKKACiiigDi5P+S1Q/9i+3/o8V2Sfd/E1xsn/Jaof+xfb/ANHiuyT7v4mgB1FFFABRRRQAUUUUAFFFFABRRRQAUUUUAFFFFAHF+Mv+Rs8F/wDYQk/9Fmu0ri/GX/I2eC/+whJ/6LNdpQAVxfiv/kLL/wBcl/ma7SuL8V/8hZf+uS/zNAGHRRRQAUUUUAS23/HzH/vVs1jW3/HzH/vVs14Wa/xI+gwooorywCiiigAooooAq6l/yC7z/rg//oJriPhP/wAgm/8A+usf/ota7fUv+QXef9cH/wDQTXEfCf8A5BN//wBdY/8A0WtddP8A3efyA9BooorkAKKKKACiiigAooooA1IP9Qn0qSo4P9Qn0qSgAooooAKs2P8Arz/u1WqzY/68/wC7XTg/48fUDRo7UUdq+oEIv3F+lLSL9xfpS0AFFFFABRRRQAUUUUAFFFFABRRRQAUUUUAcXJ/yWqH/ALF9v/R4rsk+7+JrjZP+S1Q/9i+3/o8V2Sfd/E0AOooooAKKKKACiiigBvzeg/Oj5vQfnTqKAG/N6D86Pm9B+dOooAb83oPzo+b0H506igBvzeg/Oj5vQfnTqKAOJ8Zbv+Es8GcD/j/k7/8ATM12nzeg/OuN8Zf8jZ4L/wCwhJ/6LNdpQA35vQfnXGeK8/2suQP9Uv8AM12tcX4r/wCQsv8A1yX+ZoAw+aOaKKADmjmiigCW2z9pj/3q2axrb/j5j/3q2a8LNf4kfQYUUUV5YBRRRQAUUUUAVdS/5Bd5/wBcH/8AQTXD/Cj/AJBN/wD9dY//AEWtdxqX/ILvP+uD/wDoJriPhP8A8gm//wCusf8A6LWuun/u8/kB6DRRRXIAUUUUAFFFFABRRRQBqQZ8hPpUnNRwf6hPpUlABzRzRRQAc1Yss+ecAfd9ar1Zsf8AXn/drpwf8ePqBf8Am9B+dHzeg/OnUdq+oEMXdsHA6etL83oPzpV+4v0paAG/N6D86Pm9B+dOooAb83oPzo+b0H506igBvzeg/Oj5vQfnTqKAG/N6D86Pm9B+dOooAb83oPzo+b0H506igBvzeg/Oj5vQfnTqKAOJk3f8Lqh4Gf7Abv8A9NxXZru29B19a46T/ktUP/Yvt/6PFdkn3fxNAB83oPzo+b0H506igBvzeg/Oj5vQfnTqKAG/N6D86KdRQAUUUUAFFFFABRRRQAUUUUAcX4y/5GzwX/2EJP8A0Wa7SuL8Zf8AI2eC/wDsISf+izXaUAFcX4r/AOQsv/XJf5mu0ri/Ff8AyFl/65L/ADNAGHRRRQAUUUUAS23/AB8x/wC9WzWNbf8AHzH/AL1bNeFmv8SPoMKKKK8sAooooAKKKKAKupf8gu8/64P/AOgmuI+E/wDyCb//AK6x/wDota7fUv8AkF3n/XB//QTXEfCf/kE3/wD11j/9FrXXT/3efyA9BooorkAKKKKACiiigAooooA1IP8AUJ9KkqOD/UJ9KkoAKKKKACrNj/rz/u1WqzY/68/7tdOD/jx9QNGjtRR2r6gQi/cX6UtIv3F+lLQAUUUUAFFFFABRRRQAUUUUAFFFFABRRRQBxcn/ACWqH/sX2/8AR4rsk+7+JrjZP+S1Q/8AYvt/6PFdkn3fxNADqKKKACiiigAooooAKKKKACiiigAooooAKKKKAOL8Zf8AI2eC/wDsISf+izXaVxfjL/kbPBf/AGEJP/RZrtKACuL8V/8AIWX/AK5L/M12lcX4r/5Cy/8AXJf5mgDDooooAKKKKAJbb/j5j/3q2axrb/j5j/3q2a8LNf4kfQYUUUV5YBRRRQAUUUUAVdS/5Bd5/wBcH/8AQTXEfCf/AJBN/wD9dY//AEWtdvqX/ILvP+uD/wDoJriPhP8A8gm//wCusf8A6LWuun/u8/kB6DRRRXIAUUUUAFFFFABRRRQBqQf6hPpUlRwf6hPpUlABRRRQAVZsf9ef92q1WbH/AF5/3a6cH/Hj6gaNHaijtX1AhF+4v0paRfuL9KWgAooooAKKKKACiiigAooooAKKKKACiiigDi5P+S1Q/wDYvt/6PFdkn3fxNcbJ/wAlqh/7F9v/AEeK7JPu/iaAHUUUUAFFFFABRRRQAUUUUAFFFFABRRRQAUUUUAcX4y/5GzwX/wBhCT/0Wa7SuL8Zf8jZ4L/7CEn/AKLNdpQAVxfiv/kLL/1yX+ZrtK4vxX/yFl/65L/M0AYdFFFABRRRQBLbf8fMf+9WzWNbf8fMf+9WzXhZr/Ej6DCiiivLAKKKKACiiigCrqX/ACC7z/rg/wD6Ca4j4T/8gm//AOusf/ota7fUv+QXef8AXB//AEE1xHwn/wCQTf8A/XWP/wBFrXXT/wB3n8gPQaKKK5ACiiigAooooAKKKKANSD/UJ9KkqOD/AFCfSpKACiiigAqzY/68/wC7VarNj/rz/u104P8Ajx9QNGjtRR2r6gQi/cX6UtIv3F+lLQAUUUUAFFFFABRRRQAUUUUAFFFFABRRRQBxcn/Jaof+xfb/ANHiuyT7v4muNk/5LVD/ANi+3/o8V2Sfd/E0AOooooAKKKKACiiigAooooAKKKKACiiigAooooA4vxl/yNngv/sISf8Aos12lcX4y/5GzwX/ANhCT/0Wa7SgAri/Ff8AyFl/65L/ADNdpXF+K/8AkLL/ANcl/maAMOiiigAooooAltv+PmP/AHq2axrb/j5j/wB6tmvCzX+JH0GFFFFeWAUUUUAFFFFAFXUv+QXef9cH/wDQTXEfCf8A5BN//wBdY/8A0WtdvqX/ACC7z/rg/wD6Ca4j4T/8gm//AOusf/ota66f+7z+QHoNFFFcgBRRRQAUUUUAFFFFAGpB/qE+lSVHB/qE+lSUAFFFFABVmx/15/3arVZsf9ef92unB/x4+oGjR2oo7V9QIRfuL9KWkX7i/SloAKKKKACiiigAooooAKKKKACiiigAooooA4uT/ktUP/Yvt/6PFdkn3fxNcbJ/yWqH/sX2/wDR4rsk+7+JoAdRRRQAUUUUAFFFFABRRRQAUUUUAFFFFABRRRQBxfjL/kbPBf8A2EJP/RZrtK4vxl/yNngv/sISf+izXaUAFcX4r/5Cy/8AXJf5mu0ri/Ff/IWX/rkv8zQBh0UUUAFFFFAEtt/x8x/71bNY1t/x8x/71bNeFmv8SPoMKKKK8sAooooAKKKKAKupf8gu8/64P/6Ca4j4T/8AIJv/APrrH/6LWu31L/kF3n/XB/8A0E1xHwn/AOQTf/8AXWP/ANFrXXT/AN3n8gPQaKKK5ACiiigAooooAKKKKANSD/UJ9KkqOD/UJ9KkoAKKKKACrNj/AK8/7tVqs2P+vP8Au104P+PH1A0aO1FHavqBCL9xfpS0i/cX6UtABRRRQAUUUUAFFFFABRRRQAUUUUAFFFFAHFyf8lqh/wCxfb/0eK7JPu/ia42T/ktUP/Yvt/6PFdkn3fxNADqKKKACiiigAooooAKKKKACiiigAooooAKKKKAOL8Zf8jZ4L/7CEn/os12lcX4y/wCRs8F/9hCT/wBFmu0oAK4vxX/yFl/65L/M12lZWpaHbajOJ5pJlYKFwhAGM/T3oA4Siuy/4RKw/wCe1z/30v8AhR/wiVh/z2uf++l/woA42iuy/wCESsP+e1z/AN9L/hR/wiVh/wA9rn/vpf8ACgDkrb/j5j/3q2a0z4YsoFMqy3BZORllx/Ko/sUf95/zFeFmv8SPoMoUVf8AsUf95/zFH2KP+8/5ivLAoUVf+xR/3n/MUfYo/wC8/wCYoAoUVf8AsUf95/zFH2KP+8/5igDG1L/kF3n/AFwf/wBBNcR8J/8AkE3/AP11j/8ARa16LqllGNJvDufiB+/+ya4P4QW6S6PqJYsMSx9P+ua110/93n8gO4oq+bKPH3n/ADFH2KP+8/5iuQChRV/7FH/ef8xR9ij/ALz/AJigChRV/wCxR/3n/MUfYo/7z/mKAKFFX/sUf95/zFH2KP8AvP8AmKAJYP8AUJ9KkpqKEQKOgGKdQAUUUUAFWbH/AF5/3arVZsf9ef8Adrpwf8ePqBo0dqKO1fUCEX7i/SlpF+4v0paACiiigAooooAKKKKACiiigAooooAKKKKAOLk/5LVD/wBi+3/o8V2Sfd/E1xsn/Jaof+xfb/0eK7JPu/iaAHUUUUAFFFFABRRRQAUU3J/un86Mn+6fzoAdRTcn+6fzoyf7p/OgB1FNyf7p/OjJ/un86AHUU3J/un86Mn+6fzoA43xl/wAjZ4L/AOwhJ/6LNdpXFeMif+Es8F/Kf+P+T/0Wa7PJ/un86AHU1/u/iKMn+6fzpGJ2/dPUUAPopuT/AHT+dGT/AHT+dADqKbk/3T+dGT/dP50ANuP+PeT6Vk1qXBP2d/lPSsv8K8LNf4kfQYUUfhR+FeWAUUfhR+FABRR+FH4UAVNU/wCQRe/9cH/9BNef/Bv/AJA2o/8AXaL/ANFLXf6p/wAgi94/5YP/AOgmuA+Df/IG1H/rtF/6KWuun/u8/kB6WehopD06Uv4VyAFFH4UfhQAUUfhR+FABRR+FUNV1H+zLWObyfM3zxw43YxvYLnoemaaTbsgL9FH4UfhSAKKr3V0bVI2+zzzb5FjxCu4rk43H2Hc1BDqQl1a9sTFtFtHG5kLfe3Z7dsbapRbVwL9WbH/Xn/dqokiyxrJGwdGGVZTkEeoq1ZE+eeP4a3wn8ePqBpUdqbk/3T+dGT/dP519QIVfuL9KWmKTsHynpS5P90/nQA6im5P90/nRk/3T+dADqKbk/wB0/nRk/wB0/nQA6im5P90/nRk/3T+dADqKbk/3T+dGT/dP50AOopuT/dP50ZP90/nQA6im5P8AdP50ZP8AdP50AcbJ/wAlqh/7F9v/AEeK7JPu/ia4yQn/AIXVD8p/5ADf+jxXZKTt+6etAD6Kbk/3T+dGT/dP50AOopuT/dP50ZP90/nQA6im5P8AdP50UAOooooAKKKKACiiigAooooA4vxl/wAjZ4L/AOwhJ/6LNdpXF+Mv+Rs8F/8AYQk/9Fmu0oAKa/3fxFOpr/d/EUAOooooAKKKKAI7j/j3k+lZNa1x/wAe8n0rJrws1/iR9BhRRRXlgFFFFABRRRQBU1T/AJBF7/1wf/0E15/8G/8AkDaj/wBdov8A0Utegap/yCL3/rg//oJrz/4N/wDIG1H/AK7Rf+ilrrp/7vP5AelnoaKD0NFcgBRRRQBh+LJ5rbRPMglkif7TAu5GKnBkUEZHqKdrdxJDqWhpHM6CW9KuqsRvHlucH1HAP4Vo6hYQanYy2dyrGKQc7WwQQcgg9iDzWbH4Zh+12l3c6hf3k9pIXhaeRflypUjCqB0PXGfetoSjy6+f5AUorKbVte1mKfUb6O1hkjEcVvO0eCYwSdy849s461m30t1ceEfJkvHM0OrJbpcOAWws4Ck9icfnXYW1hFa3l5cozl7p1dwxGAQoUY/AVRm8N2Nxp0tjMZmgluvtTDfg7t+/GQOBn8ferjVimr9Lf8EClPby6Hq2mPBf3k0d3cGCeG5nMobKkhlz90gr0GBz0qzoE801/riyyyOsd8UjDMSEXYhwPQc1NbaDFDfR3k97e3skWfJFzICsWeDgADJxxk5PvTZ/DsUl/NdQX19afaCDcRW8ihJSBjJypIOABlSOlS5Ras303+YGPFe3TeGdPm+1TGR9UCM/mHLL55GM+mOMelP1GMS33ihSzr/oERyjlTwsncc1rxeHbKDS7bT42mWC3nE8fzAnIfcATjpk/XHerP8AZduby8uW3sbuNYpUJ+XaoI47/wARp+0im2v61QFTwxYxWWg2hjkuH82CNm864eXB2jpuJ2j2GBXQ2P8Arz/u1j6VpY0q38hLy6uIgAI1nZT5ajoAQASPrk+9bFj/AK8/7tXh3fExfmBo0dqKO1fTCEX7i/SlpF+4v0paACiiigAooooAKKKKACiiigAooooAKKKKAOLk/wCS1Q/9i+3/AKPFdkn3fxNcbJ/yWqH/ALF9v/R4rsk+7+JoAdRRRQAUUUUAFFFFABRRRQAUUUUAFFFFABRRRQBxfjL/AJGzwX/2EJP/AEWa7SuL8Zf8jZ4L/wCwhJ/6LNdpQAU1/u/iKdTX+7+IoAdRRRQAUUUUABAIwRkU3yo/7i/lTqKTinugG+VH/cX8qPKj/uL+VOopckewDfKj/uL+VHlR/wBxfyp1FHJHsA3yo/7i/lR5Uf8AcX8qdRRyR7AUNXjT+xb/AORf+PeTt/smvOPgcitoeqZUH99F1H/TJa9J1f8A5At//wBe8n/oJrzf4G/8gPVP+u0X/opaOWPYD1F449jfIvT0p3lR/wBxfyof7jfSnUckewDfKj/uL+VHlR/3F/KnUUckewDfKj/uL+VHlR/3F/KnUUckewDfKj/uL+VHlR/3F/KnUUckewDfKj/uL+VHlR/3F/KnUUckewDfKj/uL+VHlR/3F/KnUUckewDfKj/uL+VARVOVUA+wp1FChFdACjtRR2qgEX7i/SlpF+4v0paACiiigAooooAKKKKACiiigAooooAKKKKAOLk/5LVD/wBi+3/o8V2Sfd/E1xsn/Jaof+xfb/0eK7JPu/iaAHUUUUAFFFFABRRRQAUUUUAFFFFABRRRQAUUUUAcX4y/5GzwX/2EJP8A0Wa7SuL8Zf8AI2eC/wDsISf+izXaUAFNf7v4inU1/u/iKAHUUUUAFFFFABRRRQAUUUUAFFFFABRRRQBS1f8A5At//wBe8n/oJrzf4G/8gPVP+u0X/opa9I1f/kC3/wD17yf+gmvN/gb/AMgPVP8ArtF/6KWgD1N/uN9KdTX+430p1ABRRRQAUUUUAFFFFABRRRQAUUUUAFFFFABR2oo7UAIv3F+lLSL9xfpS0AFFFFABRRRQAUUUUAFFFFABRRRQAUUUUAcXJ/yWqH/sX2/9HiuyT7v4muNk/wCS1Q/9i+3/AKPFdkn3fxNADqKKKACiiigAooooAKKKKACiiigAooooAKKKKAOL8Zf8jZ4L/wCwhJ/6LNdpXFeO475NW8N6hZaZdX4sbqSWWO2XLY2YHXjqaX/hONW/6EfXf++U/wAaAO0pr/d/EVxv/Ccat/0I+u/98p/jSN431bH/ACI+u9f7qf40AdrRXF/8Jxq3/Qj67/3yn+NH/Ccat/0I+u/98p/jQB2lFcX/AMJxq3/Qj67/AN8p/jR/wnGrf9CPrv8A3yn+NAHaUVxf/Ccat/0I+u/98p/jR/wnGrf9CPrv/fKf40AdpRXF/wDCcat/0I+u/wDfKf40f8Jxq3/Qj67/AN8p/jQB2lFcX/wnGrf9CPrv/fKf40f8Jxq3/Qj67/3yn+NAHaUVxf8AwnGrf9CPrv8A3yn+NH/Ccat/0I+u/wDfKf40AdPq/wDyBb//AK95P/QTXm/wN/5Aeqf9dov/AEUtbV54w1a6sbi3HgnXVMsbJu2ocZGM9a5b4fT674O067t7jwlrFy08iMDFGoA2oqnqfUGgD2J/uN9KdXFN431bY3/FD670/up/jS/8Jxq3/Qj67/3yn+NAHaUVxf8AwnGrf9CPrv8A3yn+NH/Ccat/0I+u/wDfKf40AdpRXF/8Jxq3/Qj67/3yn+NH/Ccat/0I+u/98p/jQB2lFcX/AMJxq3/Qj67/AN8p/jR/wnGrf9CPrv8A3yn+NAHaUVxf/Ccat/0I+u/98p/jR/wnGrf9CPrv/fKf40AdpRXF/wDCcat/0I+u/wDfKf40f8Jxq3/Qj67/AN8p/jQB2lFcX/wnGrf9CPrv/fKf40f8Jxq3/Qj67/3yn+NAHaUdq4v/AITjVv8AoR9d/wC+U/xo/wCE41b/AKEfXf8AvlP8aAOzX7i/Slril8cattH/ABQ+u9P7qf40v/Ccat/0I+u/98p/jQB2lFcX/wAJxq3/AEI+u/8AfKf40f8ACcat/wBCPrv/AHyn+NAHaUVxf/Ccat/0I+u/98p/jR/wnGrf9CPrv/fKf40AdpRXF/8ACcat/wBCPrv/AHyn+NH/AAnGrf8AQj67/wB8p/jQB2lFcX/wnGrf9CPrv/fKf40f8Jxq3/Qj67/3yn+NAHaUVxf/AAnGrf8AQj67/wB8p/jR/wAJxq3/AEI+u/8AfKf40AdpRXF/8Jxq3/Qj67/3yn+NH/Ccat/0I+u/98p/jQASf8lqh/7F9v8A0eK7JPu/ia4LRZtU1j4lrrNzoN/ptrHpLWubpRy/mhuMH0z+Vd6n3fxNADqKKKACiiigAooooAKKKKACiiigAooooAKKKKACiiigAphdGLIGUspG4A8j61SubmaeVrOwIEg4lnIysPsPV/Qdup7AxyaPHDCj2TmG7Q5EzfMZDnkSf3gfzHbFAGpRVW0vPtG6KWMw3MYHmQk5x6EH+JT2P54IIFqgAooqK4uYrWEyzNtUccDJJPQADkk9gOtAD3dI1LOyqo6ljgU6syOyk1CX7RqUY8sf6qzbDKnu/Zn/AEHQZ6kBk0gkOzSad2cnLW/19U9+q9+OVANOigEEZByDRQAUUhIAJJAA6k1lt5msnCM0em92Bw1z9PRPfq3bjlgDTR0kQOjKynoVOQadWa9nJYSefp0Y8v8A5a2i4VW907K36HvjqLtvcRXUIlhbcp46YII6gg8gjuD0oAlooooAa/3G+lOpr/cb6U6gAooooAKRmCqWYgKBkk9qbLLHBE0srqkaDLMxwAKzhDLqsgkuUaOxU5jt2GGl/wBqQdh6L+J54ABpqwZQykFSMgg9aWsswy6VIZLZGksWOZLdRlov9qMdx6r+I54OjFLHPEssTq8bjKspyCKAH0UUEgAknAHUmgApqOkiB0ZWU9CpyKzSZNYOEZo9O7uDhrj6eie/Vu3HLK9lJp8n2jTYx5Z/1touFV/dOyt+h746gA06Kit7iK6hEsLblPHIwQR1BB5BHcHpUtABR2orNmmm1F2t7OQx26krNdL1OOqR+/Yt26DnO0AvxOjp8jK235Tg5wfSn1lnTPsqxz6WqQyooDRE4SYeje/o3X1yOKu2t3HdxllDI6HbJE4w0behH+QRyMigCeiiqt3efZ9sUUZmupM+XCDjPuT/AAqO5/LJIBALBdFdULKGb7oJ5P0p1Zi6PHNGz3zma7fkzL8pjPYR/wB0D8z3zT7a5mglWzvyDIeIpwMLN7H0f1HfqO4ABoUUUUAFNLorqhZQzfdBPJ+lV7u8+z7YoozNdSZ8uEHGfcn+FR3P5ZJANZdHjmjZ75zNdvyZl+UxnsI/7oH5nvmgDTorPtrmaCVbO/IMh4inAws3sfR/Ud+o7gaFABRRRQAU1Pu/iadTU+7+JoAdRRRQAUUUUAFFFFABRRRQAUUUUAFFFFABRRRQAVHPEZoHiWWSIsMb48bh9Mg1JRQBlaZE1lf3GnrM8kEUEUib1XILNIG5UDOdoPPOc1pv938RVGH/AJGG9/69Lf8A9Dmq8/3fxFAGSLWTUdTupHu54vsdwEhEQQYBiRjyVJOSxyM44HpWxWfp3/H9q3/X2v8A6JirQoAKxdbtZIre61WO8nWa2t5HhTCFFIU9ip645Oc8kZxW1Wdr/wDyLmqf9ekv/oBoA0apapLLDZAwyGN2mhj3gAkBpFU4yCOhNXaoax/x5R/9fVv/AOjkoAksLAafC0STzSoTlVk24T2XaBge35VboooAp6hp66jEsT3E0cYOWWPbh/ZgwOR7dPWm6TNLNYlppDI6TzR7yACQsrKM4AGcAVerO0X/AI8Zf+vu5/8AR70AaNY+i2skkFtqcl3O81zbo8qYQIxKjsFHI9euABWxVDQ/+Rf03/r1i/8AQBQBfooooAa/3G+lOpr/AHG+lOoAKKKKAKV7p322aGQ3U8flHcqJsK7uxIZTkjt6UulTyXWj2NxMd0ktvG7nGMkqCauVn6F/yL2mf9ekX/oAoAk1WeS10e+uITtlit5HQ4zghSRSWWnfYpppBdTyCU7mR9gXd3ICqMH19aZr3/Ivan/16S/+gGtCgAqpqFgNQiWJ55o4wcsse3D+zbgcj26etW6KAKWlSyzWRM0hkdZ5o95ABIWRlGcADoBV2s/Rv+PGT/r7uf8A0c9aFAGNolrJLb2uqSXk7zXNvG8qYQIxKjsFHTPXOcACtms/Qf8AkXtM/wCvSL/0AVoUAV721+22zQefNCrfeaEgMR6ZINVtL3ob21aQyJbTCKIlVXC+UjYwoA6se1aNZ+n/APH7q3/X0v8A6JioAvr9xfpWPYWsl5cHUZLycSpPNEEQIFKLKyhT8uSMDue5xjNbC/cX6VQ0b/jxk/6+7n/0c9AGhWN9lk07U7WRLyeX7ZcFJhKEOQInYchQRgqMDOOT61s1n6j/AMf2k/8AX23/AKJloA0KytTia9v7fT2meOCWCWR9irklWjC8sDjG4njnOK1az5v+Rhsv+vS4/wDQ4aALkERhgSNpZJSoxvkxuP1wBUlFFAGN9lk07U7WRLyeX7ZcFJhKEOQInYchQRgqMDOOT61s1n6j/wAf2k/9fbf+iZa0KAMrU4mvb+309pnjglglkfYq5JVowvLA4xuJ45zitGCIwwJG0skpUY3yY3H64AqnN/yMNl/16XH/AKHDWhQAUUUUAFNT7v4mnU1Pu/iaAHUUUUAFFFFABRRRQAUUUUAFFFFABRRRQAUUUUAFFFFAGfD/AMjDe/8AXpb/APoc1Xn+7+IqnJa3K6lLd27w4khSMrIDxtLnPH+/+lK39o7etr1HZqAGad/x/at/19r/AOiYq0KqWNtLA91JM6M9xMJCEBAXCKuOf93P41boAKztf/5FzVP+vSX/ANANaNVtQtTfabdWgfYZ4XiDEZxuBGf1oAs1Q1j/AI8o/wDr6t//AEclP/4mPra/k1RXFtfXSRxyvbqiyxyEqrZ+Rw2OvfGKANGiiigArO0X/jxl/wCvu5/9HvWjWbbWt9aJJHFJbsjTSygsrZ+d2fHXtuxQBpVQ0P8A5F/Tf+vWL/0AU/8A4mPra/k1SWFsbPTrW1LbzDEkZbGM4AGf0oAsUUUUANf7jfSnU1/uN9KdQAUUUUAFZ+hf8i9pn/XpF/6AK0KzLK11CysLe1WS2ZYIljDFWBO0Yz19qAH69/yL2p/9ekv/AKAa0KzL211C9sLi0aS2VZ4mjLBWJG4EZ6+9adABRRRQBn6N/wAeMn/X3c/+jnrQrOt7W+tEkjikt2RppJAWVs/O7Njr23YqX/iY+tr+TUAR6D/yL2mf9ekX/oArQqvp9sbLTbW0LbzBCkZYDGdoAz+lWKACs/T/APj91b/r6X/0TFWhWetreQXV3JA8BS4lEmHU5XCKuOP93P40AX1+4v0qho3/AB4yf9fdz/6Oenr/AGjsXm16ejU/T7Z7S1McjqztLJISowPndmx+G7FAFqs/Uf8Aj+0n/r7b/wBEy1oVUvraWd7WSF0V7eYyAOCQ2UZccf72fwoAt1nzf8jDZf8AXpcf+hw1J/xMfW1/JqbHa3LalFd3Dw4jheMLGDzuKHPP+5+tAF6iiigDP1H/AI/tJ/6+2/8ARMtaFVL62lne1khdFe3mMgDgkNlGXHH+9n8KT/iY+tr+TUARzf8AIw2X/Xpcf+hw1oVRjtbltSiu7h4cRwvGFjB53FDnn/c/Wr1ABRRRQAU1Pu/iadTU+7+JoAdRRRQAUUUUAFFFFADd3sfyo3ex/KnUUAN3ex/Kjd7H8qdRQA3d7H8qN3sfyrL8Q6jeaZp8U1hBHPO86RiOTPzAnkDHfHTtmj+2VnfSHtNrW98zAlgdygIzY9jkYOfegDU3ex/Kjd7H8qw0vdY1SWeTS3sYLWGZoQbmJ5GmKnDEbWXYMgj+LpmoLvxFfLokF3aWUbXn2v7NNbMxPKlt4U8cnb8pPqM0AdHu9j+VG72P5VmDWFnuNJNqUe2vg5LEHIATIx6HPXNT6vqP9mWBnWEzTM6xQxA43uxwoz2GTyfSgC5u9j+VIzcdD1Has62GtxNJLf3GnyRbCRHBA6sp7DcXO4dewrJstX1kR6RcX02nzw6kyBYoIHikjypbOS7bgMc8D1oA6jd7H8qN3sfyrBtJ9fv725kivNNis4btofKeykaQqp5+fzQMn/d49DU2qazLY6nawRRxvAMNeOxOY0ZtiEf8C9ewNAGxu9j+VG72P5VgeJLvXdPVLnT7rTlgaWKHy7i0eRsu4XO4SqMc9MdutTNdatay2dnNLZT3VwkxMkcDRplQCvyl2Pfnn8qANnd7H8qN3sfyrDbXpZNAsbu3jT7ZeSRwrE4JCyE4cEZz8uGPXtTUuNevtUvktLzTYLW1nEWyWzeR2GxWJ3CVR/F6UAb272P5UbvY/lVHW9QbStJmvFVGZNozIcIuWA3Mf7ozk+wqlPd6vp+g399cXOn3TxwGWBoIHROATyC7ZHToRQBt7vY/lRu9j+VZMEuq2FtcXms31hNbRQmTFtZvEy4GTktI2ePYUyyk8QXnkXcjafbW0gDG1aF3lVT6yBwM47bfxoA2d3sfyo3ex/KuZ8/xR/b/APZ39oaPs8j7Ru/s6XON23b/AK/r7/pVs3urajeXUelvZW8FrL5Ty3MTSmVwAWAVWXaBkDJJ5zx6gG3u9j+VG72P5Vz8+uXzaPI0UdvBqMV4lnIJFMsaszKNwAKkjDAjkdas6ZfX/wDa1xpmoSWk8kUKTCa1jaMYYkbWQs2Dxn73NAGs7fI3B6elLu9j+VD/AHG+lOoAbu9j+VG72P5U6igBu72P5UbvY/lTqKAG7vY/lRu9j+VOooAbu9j+VG72P5VFe3cVhYz3k5IigjaR8DnAGazbJ/EFy8NzO2nwW0mGa18p2kVT/wBNN4Gf+A496ANfd7H8qN3sfyrln1rWYbafU3l057OO7aAWot3WVgJNgxJ5hBbvjZ7Vdu7jW7jXZ7LTbrT7eKCCORjc2jzMxYsP4ZEwPl9+tAG5u9j+VG72P5Vk6zqV5ptlbrbxRXN9IclMEKVUbnIGcjgYHPUjrUOvX2pxaK+q6PdWKwxWzTlbi2eXzAF3DBWRcfkaANzd7H8qN3sfyrC+26vY6XDcX09jcSzTwIvkWzxBVdlByDI2Tzwcj6VLHrbRadqs14qCXT5JFdUBAZQNyEZ9VK/jmgDXVvkHB6elLu9j+Vc6bvxBcXVpZ28+nW032JZ5zNavKN5OMLiRcAe+a2zJcWumNLcbJ7iKIs/koUDsBn5VJJGfTJoAn3ex/Kjd7H8qx9DutT1CKK+mu9Nms549ypbRMGQnsXLkNj/dWodEn1/UI7e+uLzTRZyFiYI7KQSAZIA3mUjPTnbQBvbvY/lRu9j+VYMF9rWrhrrTmsLayEjJF9pheV5gpILfK6hASDj73HPtUOpXHiS31iztre+0lYbyR1TzLCRmjCqW5ImG7p6CgDpN3sfyo3ex/Ksa4vtTe9TS7N7T7YkAmuLmWJjGmSQAIwwJyQf4uAOppq6tfW6ajbXqW5vLS2NxHJECI5VwcHaSSpBXBGT255oA293sfyo3ex/KuestS1eG802LUZrC5W/UlRbW7wtFhN2SGd9w7Z46iujoAbu9j+VG72P5U6igBu72P5UbvY/lTqKAG7vY/lSK3y9D19KfTU+7+JoAN3sfyo3ex/KnUUAN3ex/Kjd7H8qdRQA3d7H8qKdRQAUUUUAFFFFAGdq9rNdLZCFN3l3cUr8gYUHk81lvo15beKrSa1RW0xpZLiUbgDDKUKnA7hs546EH1rpaKAOet/7T0Rp7WLS5b+3kneWGSGaNdgcliHDsMYJPK7uO1JHo95FaWW9Ue4bUftlzsb5VzuzgnGQMgepx0roqKAOaGjXlr4rtpbZA2lFpZ2+YAwysuCAO4YnPHQ59anvvD5GnSJp807XKzpcx/a7qSVS6Nnbli21T046Z6VvUUAZdtfX955sNxo1zZ4Q/vJJYmVj6Ltcn8wKxNM8NDRE0i9sNMt4bsRJBqCRKiFwQMsSOGZWGc55BPWuvpr/d/EUAcfbaXHba7cz3Hg37VcPetLHqQS1JVSRhss4cY+meOKuP4Wj1d7661Nr2Ga5dkEcN9LGoiXhMqjBTx83IP3sV01FAHP3tpqV94csoZYc3sc8DSjevOyRSzZzjoM+tX7u1ml1vTbhEzFCsokbI43AY/lWjRQBzdno13F4plkkQDTIWe4tjuH+tkADDHUYwx/7aVRk0qJPEV9c3Xg7+0nluVkhvdlqxRQigcu4cYIJ4H0rsqKAK95LLDau8Vo90w/5YoygsO+NxA/M1yp0a6l07WhaaQ2nwXVoY49PaSP5pfmy21WKLnIHB5712VFAHLabpFnNZ31lF4TOhrc25ikmWO2XfkEY/dOxOM55q9p15q0X2exvNGlLIoR7yKaIwnHG4AsH/AA2/jW3RQBl/ZJ/+Eq+27P8AR/sXlb8j72/OMdelVFGpaNeXgh02XULW5nM8ZgljV42YDcGDsoxkZBBJ56eu/RQBy9xoNxd6ROl3bQzTXt/FcXEGQyBAyAqd3DYRefXmruk6SNE1K6trGzih0ucCZBEFRYpOjLtHY8EYHXPtW3RQA1/uN9KdTX+430p1ABRRRQAUUUUAFFFFAFXU7JdS0u6sWYotxE0ZYdsjGaoaffasrQ2d7o0qsqhXu4pojCcdwCwf8NtbNFAHHr4X+zI2q22mWy61FfS3CuFQPPGXb5S/uh4yeDj0pdY0uOfxDLd3nhL+2oXto0jYpbP5RBcsP3rjHUdK6+igDnZdDGr6kbi9jvLSGCFYrZLe8eEjIy+fKcd9owf7tN/sq8i8I6po0cTPsilhsy0gJkQr8gJJzkZ28+ma6SigDJ1KyuLjSbOCKPdJHPbuw3AYCupb8gDVHVtGu7rX7d4EBsLjYb07gMeUSycd8k4PsK6SjtQByeu6YlzrkN1c+FxrluLTy1BW3bym3ZPErL1HpXRW5ZNMjMVibdliG20JQFMDhPlJUenBxVlfuL9KWgDmrGznm8QR6hFosmkqA/2pnkjzc5Hy/LGzA4PO5sEdO9UvDelx6fc24k8G/Z7xS4fUwlrzkn5tyv5hz9M8812VFAHOWB1TQ4v7OGkTX1usjmC4t5ogAhYkBw7KQRnHG7OM+1X9QtJ59Y0i4jjzHbySNKdw+UFCB9efStSigDFvIb2x1l9Us7Rr2OaBYZoI5FWQFSSrLuIU/eIOSO1QGxv7/wDtO/uLX7PLPZm2t7YyKzgYY5Yg7QSSOASOOtdDRQBzOneHo9CvrG50vTbeBZYRBfRwIkfQZEnGASDkHHJz7V01FFABRRRQAUUUUAFNT7v4mnU1Pu/iaAHUUUUAFFFFABRRRQAUUUUAFFFFABRRRQAUUUUAFFFFABTX+7+Ip1Nf7v4igB1FFFABRRRQAUUUUAFFFFABRRRQAUUUUAFFFFADX+430p1Nf7jfSnUAFFFFABRRRQAUUUUAFFFFABRRRQAUUUUAFHaijtQAi/cX6UtIv3F+lLQAUUUUAFFFFABRRRQAUUUUAFFFFABRRRQAU1Pu/iadTU+7+JoAdRRRQAUUUUAFFFFABRRRQAUUUUAFFFFABRRRQAUUUUAFNf7v4inU1/u/iKAHUUUUAFFFFABRRRQAUUUUAFFFFABRRRQAUUUUANf7jfSnU1/uN9KdQAUUUUAFFFFABRRRQAUUUUAFFFFABRRRQAUdqKO1ACL9xfpS0i/cX6UtABRRRQAUUUUAFFFFABRRRQAUUUUAFFFFABTU+7+Jp1NT7v4mgB1FFFABRRRQAUUUU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93974" y="2568576"/>
            <a:ext cx="3223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Nierówności społeczne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odniesieniu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imigrantów, osób starszych, osób o specjalnych potrzebach i grup </a:t>
            </a:r>
            <a:r>
              <a:rPr lang="pl-PL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defaworyzowanych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648200" y="426745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Brak integracji </a:t>
            </a:r>
            <a:r>
              <a:rPr lang="pl-PL" b="1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społecznej </a:t>
            </a:r>
            <a:r>
              <a:rPr lang="pl-PL" dirty="0" smtClean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potrzeba</a:t>
            </a:r>
            <a:r>
              <a:rPr lang="pl-PL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smtClean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tworzenia przestrzeni dialogu</a:t>
            </a:r>
            <a:r>
              <a:rPr lang="pl-PL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dirty="0" smtClean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wzmacnianie więzi społecznych, </a:t>
            </a:r>
            <a:r>
              <a:rPr lang="pl-PL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dzielenie się </a:t>
            </a:r>
            <a:r>
              <a:rPr lang="pl-PL" dirty="0" smtClean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zasobami, równość </a:t>
            </a:r>
            <a:r>
              <a:rPr lang="pl-PL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społeczna, a także udział </a:t>
            </a:r>
            <a:r>
              <a:rPr lang="pl-PL" dirty="0" smtClean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społeczności w </a:t>
            </a:r>
            <a:r>
              <a:rPr lang="pl-PL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procesie podejmowania decyzji.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49516" y="2133044"/>
            <a:ext cx="473854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Brak wysokiej jakości przestrzeni publicznych. </a:t>
            </a:r>
            <a:endParaRPr lang="pl-PL" b="1" dirty="0" smtClean="0"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 smtClean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Ilość wniosków potwierdza </a:t>
            </a:r>
            <a:r>
              <a:rPr lang="pl-PL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potrzebę budowania </a:t>
            </a:r>
            <a:endParaRPr lang="pl-PL" dirty="0" smtClean="0"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 smtClean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lub ulepszania miejsc spotkań, integracji </a:t>
            </a:r>
          </a:p>
          <a:p>
            <a:r>
              <a:rPr lang="pl-PL" dirty="0" smtClean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społecznej, kultury i sztuki wyrażających </a:t>
            </a:r>
            <a:r>
              <a:rPr lang="pl-PL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endParaRPr lang="pl-PL" dirty="0" smtClean="0"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 smtClean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utwierdzających mieszkańców w</a:t>
            </a:r>
          </a:p>
          <a:p>
            <a:r>
              <a:rPr lang="pl-PL" dirty="0" smtClean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Ich prawie do miejsca i do miasta</a:t>
            </a:r>
            <a:r>
              <a:rPr lang="pl-PL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GB" dirty="0" smtClean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0681" y="4970875"/>
            <a:ext cx="47625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Oderwanie się od natury </a:t>
            </a:r>
            <a:r>
              <a:rPr lang="pl-PL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l-PL" dirty="0" smtClean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ograniczona ilość </a:t>
            </a:r>
            <a:endParaRPr lang="pl-PL" dirty="0"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pl-PL" dirty="0" smtClean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ysokiej jakości terenów zieleni </a:t>
            </a:r>
            <a:r>
              <a:rPr lang="pl-PL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na obszarach </a:t>
            </a:r>
            <a:endParaRPr lang="pl-PL" dirty="0" smtClean="0"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 smtClean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zurbanizowanych; pogarszające się przez to </a:t>
            </a:r>
          </a:p>
          <a:p>
            <a:r>
              <a:rPr lang="pl-PL" dirty="0" smtClean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zdrowie psychiczne i samopoczucie mieszkańców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28527" y="4900433"/>
            <a:ext cx="49766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Niewłaściwe </a:t>
            </a:r>
            <a:r>
              <a:rPr lang="pl-PL" b="1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wykorzystanie zasobów </a:t>
            </a:r>
            <a:r>
              <a:rPr lang="pl-PL" b="1" dirty="0" smtClean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 odpady</a:t>
            </a:r>
            <a:r>
              <a:rPr lang="pl-PL" b="1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dirty="0" smtClean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</a:p>
          <a:p>
            <a:r>
              <a:rPr lang="pl-PL" dirty="0" err="1" smtClean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właszcza</a:t>
            </a:r>
            <a:r>
              <a:rPr lang="pl-PL" dirty="0" smtClean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 odniesieniu do liniowego wykorzystania</a:t>
            </a:r>
          </a:p>
          <a:p>
            <a:r>
              <a:rPr lang="pl-PL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zasobów, ale także przestarzałych zastosowań</a:t>
            </a:r>
          </a:p>
          <a:p>
            <a:r>
              <a:rPr lang="pl-PL" dirty="0" smtClean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budynków, </a:t>
            </a:r>
            <a:r>
              <a:rPr lang="pl-PL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infrastruktury i </a:t>
            </a:r>
            <a:r>
              <a:rPr lang="pl-PL" dirty="0" smtClean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przestrzeni.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7" descr="A car parked on the side of a building&#10;&#10;Description automatically generated">
            <a:extLst>
              <a:ext uri="{FF2B5EF4-FFF2-40B4-BE49-F238E27FC236}">
                <a16:creationId xmlns:a16="http://schemas.microsoft.com/office/drawing/2014/main" id="{9CF6249E-91CE-4113-BF04-DE1AA07D9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063" y="2133044"/>
            <a:ext cx="2938028" cy="203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0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29" t="4562" r="5829" b="9549"/>
          <a:stretch/>
        </p:blipFill>
        <p:spPr>
          <a:xfrm>
            <a:off x="279400" y="468475"/>
            <a:ext cx="7912100" cy="547465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432958" y="682032"/>
            <a:ext cx="402257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Kategorii</a:t>
            </a:r>
            <a:endParaRPr lang="en-GB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ścieżki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NEB </a:t>
            </a:r>
            <a:r>
              <a:rPr 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Awards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NEB </a:t>
            </a:r>
            <a:r>
              <a:rPr 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Rising Stars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Wybór obejmujący głosowanie publiczne i jury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partnerów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Termin aplikacji do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</a:t>
            </a:r>
            <a:r>
              <a:rPr lang="en-GB" sz="2000" baseline="30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GB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Maja</a:t>
            </a:r>
            <a:endParaRPr lang="en-GB" sz="20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3761" y="4057491"/>
            <a:ext cx="1340968" cy="13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44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C8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1960064260892502f27d0880971241@iflaeur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10060" y="790924"/>
            <a:ext cx="12308819" cy="5393583"/>
          </a:xfrm>
          <a:prstGeom prst="rect">
            <a:avLst/>
          </a:prstGeom>
          <a:solidFill>
            <a:srgbClr val="92C83E"/>
          </a:solidFill>
          <a:ln>
            <a:noFill/>
          </a:ln>
          <a:extLst/>
        </p:spPr>
      </p:pic>
      <p:sp>
        <p:nvSpPr>
          <p:cNvPr id="2" name="Rectangle 1"/>
          <p:cNvSpPr/>
          <p:nvPr/>
        </p:nvSpPr>
        <p:spPr>
          <a:xfrm>
            <a:off x="2717515" y="1192893"/>
            <a:ext cx="5270643" cy="4860398"/>
          </a:xfrm>
          <a:prstGeom prst="rect">
            <a:avLst/>
          </a:prstGeom>
          <a:solidFill>
            <a:srgbClr val="92C8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934128" y="1061677"/>
            <a:ext cx="897996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buClr>
                <a:srgbClr val="6B6B6B"/>
              </a:buClr>
              <a:buSzPct val="90000"/>
            </a:pPr>
            <a:r>
              <a:rPr lang="en-US" sz="2400" b="1" cap="all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l-PL" sz="2400" b="1" cap="all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KATEGORIE</a:t>
            </a:r>
            <a:endParaRPr lang="en-US" sz="2400" b="1" cap="all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09585">
              <a:buClr>
                <a:srgbClr val="6B6B6B"/>
              </a:buClr>
              <a:buSzPct val="90000"/>
            </a:pPr>
            <a:endParaRPr lang="en-US" sz="2000" b="1" cap="all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9585" indent="-609585" defTabSz="609585">
              <a:buClr>
                <a:srgbClr val="6B6B6B"/>
              </a:buClr>
              <a:buSzPct val="90000"/>
              <a:buFont typeface="+mj-lt"/>
              <a:buAutoNum type="arabicPeriod"/>
            </a:pPr>
            <a:r>
              <a:rPr lang="pl-PL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Techniki, </a:t>
            </a:r>
            <a:r>
              <a:rPr lang="pl-PL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materiały, </a:t>
            </a:r>
            <a:r>
              <a:rPr lang="pl-PL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procesy konstrukcyjne i projektowe</a:t>
            </a:r>
          </a:p>
          <a:p>
            <a:pPr marL="609585" indent="-609585" defTabSz="609585">
              <a:buClr>
                <a:srgbClr val="6B6B6B"/>
              </a:buClr>
              <a:buSzPct val="90000"/>
              <a:buFont typeface="+mj-lt"/>
              <a:buAutoNum type="arabicPeriod"/>
            </a:pPr>
            <a:r>
              <a:rPr lang="pl-PL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Budynki odnowione w duchu cyrkularności</a:t>
            </a:r>
          </a:p>
          <a:p>
            <a:pPr marL="609585" indent="-609585" defTabSz="609585">
              <a:buClr>
                <a:srgbClr val="6B6B6B"/>
              </a:buClr>
              <a:buSzPct val="90000"/>
              <a:buFont typeface="+mj-lt"/>
              <a:buAutoNum type="arabicPeriod"/>
            </a:pPr>
            <a:r>
              <a:rPr lang="pl-PL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Rozwiązania dla </a:t>
            </a:r>
            <a:r>
              <a:rPr lang="pl-PL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ko-ewolucji </a:t>
            </a:r>
            <a:r>
              <a:rPr lang="pl-PL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środowiska zbudowanego i przyrody</a:t>
            </a:r>
          </a:p>
          <a:p>
            <a:pPr marL="609585" indent="-609585" defTabSz="609585">
              <a:buClr>
                <a:srgbClr val="6B6B6B"/>
              </a:buClr>
              <a:buSzPct val="90000"/>
              <a:buFont typeface="+mj-lt"/>
              <a:buAutoNum type="arabicPeriod"/>
            </a:pPr>
            <a:r>
              <a:rPr lang="pl-PL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Zregenerowane przestrzenie miejskie i wiejskie</a:t>
            </a:r>
          </a:p>
          <a:p>
            <a:pPr marL="609585" indent="-609585" defTabSz="609585">
              <a:buClr>
                <a:srgbClr val="6B6B6B"/>
              </a:buClr>
              <a:buSzPct val="90000"/>
              <a:buFont typeface="+mj-lt"/>
              <a:buAutoNum type="arabicPeriod"/>
            </a:pPr>
            <a:r>
              <a:rPr lang="pl-PL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Produkty i styl życia</a:t>
            </a:r>
          </a:p>
          <a:p>
            <a:pPr marL="609585" indent="-609585" defTabSz="609585">
              <a:buClr>
                <a:srgbClr val="6B6B6B"/>
              </a:buClr>
              <a:buSzPct val="90000"/>
              <a:buFont typeface="+mj-lt"/>
              <a:buAutoNum type="arabicPeriod"/>
            </a:pPr>
            <a:r>
              <a:rPr lang="pl-PL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Zachowane i przekształcone dziedzictwo kulturowe</a:t>
            </a:r>
          </a:p>
          <a:p>
            <a:pPr marL="609585" indent="-609585" defTabSz="609585">
              <a:buClr>
                <a:srgbClr val="6B6B6B"/>
              </a:buClr>
              <a:buSzPct val="90000"/>
              <a:buFont typeface="+mj-lt"/>
              <a:buAutoNum type="arabicPeriod"/>
            </a:pPr>
            <a:r>
              <a:rPr lang="pl-PL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Odkryte na nowo miejsca do spotkań i udostępniania</a:t>
            </a:r>
          </a:p>
          <a:p>
            <a:pPr marL="609585" indent="-609585" defTabSz="609585">
              <a:buClr>
                <a:srgbClr val="6B6B6B"/>
              </a:buClr>
              <a:buSzPct val="90000"/>
              <a:buFont typeface="+mj-lt"/>
              <a:buAutoNum type="arabicPeriod"/>
            </a:pPr>
            <a:r>
              <a:rPr lang="pl-PL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Mobilizacja kultury, sztuki i społeczności</a:t>
            </a:r>
          </a:p>
          <a:p>
            <a:pPr marL="609585" indent="-609585" defTabSz="609585">
              <a:buClr>
                <a:srgbClr val="6B6B6B"/>
              </a:buClr>
              <a:buSzPct val="90000"/>
              <a:buFont typeface="+mj-lt"/>
              <a:buAutoNum type="arabicPeriod"/>
            </a:pPr>
            <a:r>
              <a:rPr lang="pl-PL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Modułowe, adaptowalne i mobilne rozwiązania do życia</a:t>
            </a:r>
          </a:p>
          <a:p>
            <a:pPr marL="609585" indent="-609585" defTabSz="609585">
              <a:buClr>
                <a:srgbClr val="6B6B6B"/>
              </a:buClr>
              <a:buSzPct val="90000"/>
              <a:buFont typeface="+mj-lt"/>
              <a:buAutoNum type="arabicPeriod"/>
            </a:pPr>
            <a:r>
              <a:rPr lang="pl-PL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Modele edukacji interdyscyplinarnej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98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305" y="993477"/>
            <a:ext cx="4048095" cy="40907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8" y="1450328"/>
            <a:ext cx="2956816" cy="38895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3809604">
            <a:off x="221371" y="1942250"/>
            <a:ext cx="3128211" cy="2630905"/>
          </a:xfrm>
          <a:prstGeom prst="rect">
            <a:avLst/>
          </a:prstGeom>
          <a:blipFill dpi="0" rotWithShape="1">
            <a:blip r:embed="rId4">
              <a:alphaModFix amt="1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231" y="2778035"/>
            <a:ext cx="2470489" cy="71692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Faza II </a:t>
            </a:r>
            <a:r>
              <a:rPr lang="en-GB" dirty="0" smtClean="0"/>
              <a:t>D</a:t>
            </a:r>
            <a:r>
              <a:rPr lang="pl-PL" dirty="0" err="1" smtClean="0"/>
              <a:t>ostarczanie</a:t>
            </a:r>
            <a:endParaRPr lang="en-GB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5483" y="1411964"/>
            <a:ext cx="8364724" cy="3880773"/>
          </a:xfrm>
        </p:spPr>
        <p:txBody>
          <a:bodyPr>
            <a:noAutofit/>
          </a:bodyPr>
          <a:lstStyle/>
          <a:p>
            <a:pPr lvl="0"/>
            <a:r>
              <a:rPr lang="pl-PL" sz="2200" dirty="0" smtClean="0">
                <a:solidFill>
                  <a:schemeClr val="tx1">
                    <a:lumMod val="75000"/>
                  </a:schemeClr>
                </a:solidFill>
              </a:rPr>
              <a:t>We </a:t>
            </a:r>
            <a:r>
              <a:rPr lang="pl-PL" sz="2200" dirty="0">
                <a:solidFill>
                  <a:schemeClr val="tx1">
                    <a:lumMod val="75000"/>
                  </a:schemeClr>
                </a:solidFill>
              </a:rPr>
              <a:t>wrześniu nabór pierwszych </a:t>
            </a:r>
            <a:r>
              <a:rPr lang="pl-PL" sz="2200" dirty="0" smtClean="0">
                <a:solidFill>
                  <a:schemeClr val="tx1">
                    <a:lumMod val="75000"/>
                  </a:schemeClr>
                </a:solidFill>
              </a:rPr>
              <a:t>projektów </a:t>
            </a:r>
            <a:r>
              <a:rPr lang="pl-PL" sz="2200" dirty="0">
                <a:solidFill>
                  <a:schemeClr val="tx1">
                    <a:lumMod val="75000"/>
                  </a:schemeClr>
                </a:solidFill>
              </a:rPr>
              <a:t>pilotażowych:</a:t>
            </a:r>
          </a:p>
          <a:p>
            <a:pPr lvl="0"/>
            <a:r>
              <a:rPr lang="pl-PL" sz="2200" dirty="0">
                <a:solidFill>
                  <a:schemeClr val="tx1">
                    <a:lumMod val="75000"/>
                  </a:schemeClr>
                </a:solidFill>
              </a:rPr>
              <a:t>Miejsca, w których można zmaterializować i skonkretyzować nową koncepcję </a:t>
            </a:r>
            <a:r>
              <a:rPr lang="pl-PL" sz="2200" dirty="0" smtClean="0">
                <a:solidFill>
                  <a:schemeClr val="tx1">
                    <a:lumMod val="75000"/>
                  </a:schemeClr>
                </a:solidFill>
              </a:rPr>
              <a:t>NEB</a:t>
            </a:r>
            <a:endParaRPr lang="pl-PL" sz="2200" dirty="0">
              <a:solidFill>
                <a:schemeClr val="tx1">
                  <a:lumMod val="75000"/>
                </a:schemeClr>
              </a:solidFill>
            </a:endParaRPr>
          </a:p>
          <a:p>
            <a:pPr lvl="0"/>
            <a:r>
              <a:rPr lang="pl-PL" sz="2200" dirty="0">
                <a:solidFill>
                  <a:schemeClr val="tx1">
                    <a:lumMod val="75000"/>
                  </a:schemeClr>
                </a:solidFill>
              </a:rPr>
              <a:t>Przegląd ekosystemów biznesowych i wprowadzanie nowych pomysłów na rynek</a:t>
            </a:r>
          </a:p>
          <a:p>
            <a:pPr lvl="0"/>
            <a:r>
              <a:rPr lang="pl-PL" sz="2200" dirty="0">
                <a:solidFill>
                  <a:schemeClr val="tx1">
                    <a:lumMod val="75000"/>
                  </a:schemeClr>
                </a:solidFill>
              </a:rPr>
              <a:t>Zmiana sposobu </a:t>
            </a:r>
            <a:r>
              <a:rPr lang="pl-PL" sz="2200" dirty="0" smtClean="0">
                <a:solidFill>
                  <a:schemeClr val="tx1">
                    <a:lumMod val="75000"/>
                  </a:schemeClr>
                </a:solidFill>
              </a:rPr>
              <a:t>myślenia na temat transformacji przestrzeni</a:t>
            </a:r>
          </a:p>
          <a:p>
            <a:pPr lvl="0"/>
            <a:r>
              <a:rPr lang="pl-PL" sz="2200" dirty="0" smtClean="0">
                <a:solidFill>
                  <a:schemeClr val="tx1">
                    <a:lumMod val="75000"/>
                  </a:schemeClr>
                </a:solidFill>
              </a:rPr>
              <a:t>Struktura </a:t>
            </a:r>
            <a:r>
              <a:rPr lang="pl-PL" sz="2200" dirty="0">
                <a:solidFill>
                  <a:schemeClr val="tx1">
                    <a:lumMod val="75000"/>
                  </a:schemeClr>
                </a:solidFill>
              </a:rPr>
              <a:t>wsparcia (połączenie kilku instrumentów UE) zostanie dopracowana </a:t>
            </a:r>
            <a:r>
              <a:rPr lang="pl-PL" sz="2200" dirty="0" smtClean="0">
                <a:solidFill>
                  <a:schemeClr val="tx1">
                    <a:lumMod val="75000"/>
                  </a:schemeClr>
                </a:solidFill>
              </a:rPr>
              <a:t>i </a:t>
            </a:r>
            <a:r>
              <a:rPr lang="pl-PL" sz="2200" dirty="0">
                <a:solidFill>
                  <a:schemeClr val="tx1">
                    <a:lumMod val="75000"/>
                  </a:schemeClr>
                </a:solidFill>
              </a:rPr>
              <a:t>dostosowana z czasem.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3641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8149" y="3576595"/>
            <a:ext cx="9174479" cy="3880773"/>
          </a:xfrm>
        </p:spPr>
        <p:txBody>
          <a:bodyPr>
            <a:normAutofit/>
          </a:bodyPr>
          <a:lstStyle/>
          <a:p>
            <a:r>
              <a:rPr lang="de-DE" sz="2000" dirty="0"/>
              <a:t>#</a:t>
            </a:r>
            <a:r>
              <a:rPr lang="de-DE" sz="2000" dirty="0" err="1"/>
              <a:t>NewEuropeanBauhaus</a:t>
            </a:r>
            <a:endParaRPr lang="de-DE" sz="2000" dirty="0"/>
          </a:p>
          <a:p>
            <a:r>
              <a:rPr lang="pl-PL" sz="2000" b="1" dirty="0" smtClean="0"/>
              <a:t>WWW</a:t>
            </a:r>
            <a:r>
              <a:rPr lang="de-DE" sz="2000" b="1" dirty="0" smtClean="0"/>
              <a:t>: </a:t>
            </a:r>
            <a:r>
              <a:rPr lang="de-DE" sz="2000" dirty="0">
                <a:hlinkClick r:id="rId2"/>
              </a:rPr>
              <a:t>https://europa.eu/new-european-bauhaus</a:t>
            </a:r>
            <a:endParaRPr lang="de-DE" sz="2000" dirty="0"/>
          </a:p>
          <a:p>
            <a:r>
              <a:rPr lang="de-DE" sz="2000" b="1" dirty="0"/>
              <a:t>Instagram: </a:t>
            </a:r>
            <a:r>
              <a:rPr lang="de-DE" sz="2000" dirty="0"/>
              <a:t>@</a:t>
            </a:r>
            <a:r>
              <a:rPr lang="de-DE" sz="2000" dirty="0" err="1"/>
              <a:t>neweuropeanbauhaus</a:t>
            </a:r>
            <a:endParaRPr lang="de-DE" sz="2000" dirty="0"/>
          </a:p>
          <a:p>
            <a:r>
              <a:rPr lang="de-DE" sz="2000" b="1" dirty="0">
                <a:solidFill>
                  <a:schemeClr val="tx1">
                    <a:lumMod val="75000"/>
                  </a:schemeClr>
                </a:solidFill>
              </a:rPr>
              <a:t>Pinterest: </a:t>
            </a:r>
            <a:r>
              <a:rPr lang="pl-PL" sz="2000" dirty="0"/>
              <a:t> </a:t>
            </a:r>
            <a:r>
              <a:rPr lang="de-DE" sz="2000" dirty="0" smtClean="0">
                <a:hlinkClick r:id="rId3"/>
              </a:rPr>
              <a:t>https</a:t>
            </a:r>
            <a:r>
              <a:rPr lang="de-DE" sz="2000" dirty="0">
                <a:hlinkClick r:id="rId3"/>
              </a:rPr>
              <a:t>://www.pinterest.com/eucommission/new-european-bauhaus/</a:t>
            </a:r>
            <a:endParaRPr lang="en-GB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270" y="391885"/>
            <a:ext cx="5484684" cy="27562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646" y="3414623"/>
            <a:ext cx="1942624" cy="195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4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823294">
            <a:off x="4859885" y="2645792"/>
            <a:ext cx="2723799" cy="2868370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ectangle 5"/>
          <p:cNvSpPr/>
          <p:nvPr/>
        </p:nvSpPr>
        <p:spPr>
          <a:xfrm rot="7913087">
            <a:off x="4203402" y="2926722"/>
            <a:ext cx="3128211" cy="2630905"/>
          </a:xfrm>
          <a:prstGeom prst="rect">
            <a:avLst/>
          </a:prstGeom>
          <a:blipFill dpi="0" rotWithShape="1">
            <a:blip r:embed="rId2">
              <a:alphaModFix amt="2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TextBox 6"/>
          <p:cNvSpPr txBox="1"/>
          <p:nvPr/>
        </p:nvSpPr>
        <p:spPr>
          <a:xfrm>
            <a:off x="3810000" y="3651545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Dziękuję za uwagę</a:t>
            </a:r>
            <a:r>
              <a:rPr lang="fr-BE" sz="40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fr-BE" sz="40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2"/>
          <a:stretch/>
        </p:blipFill>
        <p:spPr>
          <a:xfrm>
            <a:off x="2506955" y="122514"/>
            <a:ext cx="7178090" cy="27878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5910" y="5397910"/>
            <a:ext cx="5329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Agnieszka.Olszewska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-Guizzo</a:t>
            </a:r>
            <a:r>
              <a:rPr lang="de-DE" sz="20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@ec.europa.eu</a:t>
            </a: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pl-PL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OlszewskaGuizzo</a:t>
            </a: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80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6215001">
            <a:off x="1325" y="2349070"/>
            <a:ext cx="3461132" cy="2201764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/>
          <p:cNvSpPr/>
          <p:nvPr/>
        </p:nvSpPr>
        <p:spPr>
          <a:xfrm rot="16200000">
            <a:off x="167786" y="2622439"/>
            <a:ext cx="3128211" cy="2630905"/>
          </a:xfrm>
          <a:prstGeom prst="rect">
            <a:avLst/>
          </a:prstGeom>
          <a:blipFill dpi="0" rotWithShape="1">
            <a:blip r:embed="rId2">
              <a:alphaModFix amt="2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/>
          <p:cNvSpPr/>
          <p:nvPr/>
        </p:nvSpPr>
        <p:spPr>
          <a:xfrm rot="7913087">
            <a:off x="459486" y="2255174"/>
            <a:ext cx="3128211" cy="2630905"/>
          </a:xfrm>
          <a:prstGeom prst="rect">
            <a:avLst/>
          </a:prstGeom>
          <a:blipFill dpi="0" rotWithShape="1">
            <a:blip r:embed="rId2">
              <a:alphaModFix amt="1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708" y="2843574"/>
            <a:ext cx="1978366" cy="881928"/>
          </a:xfrm>
        </p:spPr>
        <p:txBody>
          <a:bodyPr>
            <a:normAutofit/>
          </a:bodyPr>
          <a:lstStyle/>
          <a:p>
            <a:pPr algn="ctr"/>
            <a:r>
              <a:rPr lang="pl-PL" sz="4400" dirty="0" smtClean="0">
                <a:solidFill>
                  <a:schemeClr val="tx1"/>
                </a:solidFill>
              </a:rPr>
              <a:t>NEB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7170200" y="1907410"/>
            <a:ext cx="6026369" cy="47396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1687A6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393939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1075" y="405608"/>
            <a:ext cx="9035496" cy="5498804"/>
          </a:xfrm>
        </p:spPr>
        <p:txBody>
          <a:bodyPr>
            <a:noAutofit/>
          </a:bodyPr>
          <a:lstStyle/>
          <a:p>
            <a:pPr algn="l"/>
            <a:r>
              <a:rPr lang="pl-PL" sz="2200" b="1" dirty="0" smtClean="0">
                <a:solidFill>
                  <a:schemeClr val="tx1"/>
                </a:solidFill>
              </a:rPr>
              <a:t>ZAKRES</a:t>
            </a:r>
            <a:endParaRPr lang="en-US" sz="2200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pl-PL" sz="2200" dirty="0" smtClean="0">
                <a:solidFill>
                  <a:schemeClr val="tx1"/>
                </a:solidFill>
              </a:rPr>
              <a:t>Transformacja </a:t>
            </a:r>
            <a:r>
              <a:rPr lang="en-IE" sz="2200" dirty="0" smtClean="0">
                <a:solidFill>
                  <a:schemeClr val="tx1"/>
                </a:solidFill>
              </a:rPr>
              <a:t>m</a:t>
            </a:r>
            <a:r>
              <a:rPr lang="pl-PL" sz="2200" dirty="0" err="1" smtClean="0">
                <a:solidFill>
                  <a:schemeClr val="tx1"/>
                </a:solidFill>
              </a:rPr>
              <a:t>iejsc</a:t>
            </a:r>
            <a:r>
              <a:rPr lang="pl-PL" sz="2200" dirty="0" smtClean="0">
                <a:solidFill>
                  <a:schemeClr val="tx1"/>
                </a:solidFill>
              </a:rPr>
              <a:t>. </a:t>
            </a:r>
            <a:r>
              <a:rPr lang="pl-PL" sz="2200" dirty="0">
                <a:solidFill>
                  <a:schemeClr val="tx1"/>
                </a:solidFill>
              </a:rPr>
              <a:t>T</a:t>
            </a:r>
            <a:r>
              <a:rPr lang="pl-PL" sz="2200" dirty="0" smtClean="0">
                <a:solidFill>
                  <a:schemeClr val="tx1"/>
                </a:solidFill>
              </a:rPr>
              <a:t>o co poza </a:t>
            </a:r>
            <a:r>
              <a:rPr lang="pl-PL" sz="2200" dirty="0">
                <a:solidFill>
                  <a:schemeClr val="tx1"/>
                </a:solidFill>
              </a:rPr>
              <a:t>budynkami: przestrzenie miejskie / wiejskie, w których żyjemy i sposób, w jaki ich doświadczamy</a:t>
            </a:r>
          </a:p>
          <a:p>
            <a:pPr marL="457200" indent="-457200" algn="l">
              <a:buFont typeface="+mj-lt"/>
              <a:buAutoNum type="arabicPeriod"/>
            </a:pPr>
            <a:r>
              <a:rPr lang="pl-PL" sz="2200" dirty="0">
                <a:solidFill>
                  <a:schemeClr val="tx1"/>
                </a:solidFill>
              </a:rPr>
              <a:t>Wprowadzenie wymiaru kulturowego do Europejskiego Zielonego </a:t>
            </a:r>
            <a:r>
              <a:rPr lang="pl-PL" sz="2200" dirty="0" smtClean="0">
                <a:solidFill>
                  <a:schemeClr val="tx1"/>
                </a:solidFill>
              </a:rPr>
              <a:t>Ładu</a:t>
            </a:r>
          </a:p>
          <a:p>
            <a:pPr algn="l"/>
            <a:r>
              <a:rPr lang="pl-PL" sz="2200" b="1" dirty="0" smtClean="0">
                <a:solidFill>
                  <a:schemeClr val="tx1"/>
                </a:solidFill>
              </a:rPr>
              <a:t>INTERDYSCYPLINARNOŚĆ I TRANSDYSCYPLINARNOŚĆ</a:t>
            </a:r>
          </a:p>
          <a:p>
            <a:pPr algn="l"/>
            <a:endParaRPr lang="en-US" sz="2200" dirty="0">
              <a:solidFill>
                <a:schemeClr val="tx1"/>
              </a:solidFill>
            </a:endParaRPr>
          </a:p>
          <a:p>
            <a:pPr lvl="0" algn="l" defTabSz="914400">
              <a:lnSpc>
                <a:spcPts val="2000"/>
              </a:lnSpc>
              <a:spcBef>
                <a:spcPts val="0"/>
              </a:spcBef>
              <a:spcAft>
                <a:spcPts val="1800"/>
              </a:spcAft>
              <a:buSzTx/>
              <a:defRPr/>
            </a:pPr>
            <a:r>
              <a:rPr lang="pl-PL" sz="2200" b="1" dirty="0" smtClean="0">
                <a:solidFill>
                  <a:schemeClr val="tx1"/>
                </a:solidFill>
              </a:rPr>
              <a:t>INTEGRACJA 3 GŁÓWNYCH FILARÓW</a:t>
            </a:r>
            <a:endParaRPr lang="en-US" sz="2200" b="1" dirty="0" smtClean="0">
              <a:solidFill>
                <a:schemeClr val="tx1"/>
              </a:solidFill>
            </a:endParaRPr>
          </a:p>
          <a:p>
            <a:pPr marL="457200" lvl="0" indent="-457200" algn="l">
              <a:lnSpc>
                <a:spcPts val="2000"/>
              </a:lnSpc>
              <a:buClr>
                <a:srgbClr val="1687A6"/>
              </a:buClr>
              <a:buFont typeface="+mj-lt"/>
              <a:buAutoNum type="arabicPeriod"/>
              <a:defRPr/>
            </a:pPr>
            <a:r>
              <a:rPr lang="pl-PL" sz="2200" b="1" dirty="0" smtClean="0">
                <a:solidFill>
                  <a:schemeClr val="tx1"/>
                </a:solidFill>
              </a:rPr>
              <a:t>Zrównoważony </a:t>
            </a:r>
            <a:r>
              <a:rPr lang="pl-PL" sz="2200" b="1" dirty="0">
                <a:solidFill>
                  <a:schemeClr val="tx1"/>
                </a:solidFill>
              </a:rPr>
              <a:t>rozwój: </a:t>
            </a:r>
            <a:r>
              <a:rPr lang="pl-PL" sz="2200" dirty="0">
                <a:solidFill>
                  <a:schemeClr val="tx1"/>
                </a:solidFill>
              </a:rPr>
              <a:t>efektywność energetyczna, obiegowość (ponowne wykorzystanie budynków, materiałów itp.), zazielenianie, połączenie człowieka z naturą</a:t>
            </a:r>
          </a:p>
          <a:p>
            <a:pPr marL="457200" lvl="0" indent="-457200" algn="l">
              <a:buClr>
                <a:srgbClr val="1687A6"/>
              </a:buClr>
              <a:buFont typeface="+mj-lt"/>
              <a:buAutoNum type="arabicPeriod"/>
              <a:defRPr/>
            </a:pPr>
            <a:r>
              <a:rPr lang="pl-PL" sz="2200" b="1" dirty="0" err="1">
                <a:solidFill>
                  <a:schemeClr val="tx1"/>
                </a:solidFill>
              </a:rPr>
              <a:t>Inkluzywność</a:t>
            </a:r>
            <a:r>
              <a:rPr lang="pl-PL" sz="2200" dirty="0">
                <a:solidFill>
                  <a:schemeClr val="tx1"/>
                </a:solidFill>
              </a:rPr>
              <a:t>: społeczności lokalne, współtworzenie, współdecydowanie - dostępność i specjalne potrzeby (starzenie się, niepełnosprawność)</a:t>
            </a:r>
          </a:p>
          <a:p>
            <a:pPr marL="457200" lvl="0" indent="-457200" algn="l">
              <a:buClr>
                <a:srgbClr val="1687A6"/>
              </a:buClr>
              <a:buFont typeface="+mj-lt"/>
              <a:buAutoNum type="arabicPeriod"/>
              <a:defRPr/>
            </a:pPr>
            <a:r>
              <a:rPr lang="pl-PL" sz="2200" b="1" dirty="0">
                <a:solidFill>
                  <a:schemeClr val="tx1"/>
                </a:solidFill>
              </a:rPr>
              <a:t>Estetyka</a:t>
            </a:r>
            <a:r>
              <a:rPr lang="pl-PL" sz="2200" dirty="0">
                <a:solidFill>
                  <a:schemeClr val="tx1"/>
                </a:solidFill>
              </a:rPr>
              <a:t>: jakość doświadczania zmysłowego,  poczucie miejsca, zdrowie i dobre samopoczucie, kultura i sztuka - jakość życia,</a:t>
            </a:r>
            <a:endParaRPr lang="en-GB" sz="22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8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 rot="2823294">
            <a:off x="642903" y="2127891"/>
            <a:ext cx="2723799" cy="2868370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6" name="Rectangle 25"/>
          <p:cNvSpPr/>
          <p:nvPr/>
        </p:nvSpPr>
        <p:spPr>
          <a:xfrm rot="7913087">
            <a:off x="-13580" y="2408821"/>
            <a:ext cx="3128211" cy="2630905"/>
          </a:xfrm>
          <a:prstGeom prst="rect">
            <a:avLst/>
          </a:prstGeom>
          <a:blipFill dpi="0" rotWithShape="1">
            <a:blip r:embed="rId2">
              <a:alphaModFix amt="2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5" name="Rectangle 34"/>
          <p:cNvSpPr/>
          <p:nvPr/>
        </p:nvSpPr>
        <p:spPr>
          <a:xfrm rot="7913087">
            <a:off x="-13579" y="1811471"/>
            <a:ext cx="3128211" cy="2630905"/>
          </a:xfrm>
          <a:prstGeom prst="rect">
            <a:avLst/>
          </a:prstGeom>
          <a:blipFill dpi="0" rotWithShape="1">
            <a:blip r:embed="rId2">
              <a:alphaModFix amt="1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2160847" y="672352"/>
            <a:ext cx="1541317" cy="6504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007801" y="3752545"/>
            <a:ext cx="2507673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329303" y="5328399"/>
            <a:ext cx="5902037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160846" y="780456"/>
            <a:ext cx="8399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I. </a:t>
            </a:r>
            <a:r>
              <a:rPr lang="en-I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FAZA KONCEPCYJNA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zbieranie pomysłów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kształtowanie programu, wykorzystując wiedzę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i zaangażowania całej społeczności. 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82495" y="3807842"/>
            <a:ext cx="86080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II.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DOSTARCZANIE </a:t>
            </a:r>
            <a:r>
              <a:rPr lang="pl-P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wspieranie władz miejskich, lokalnych i regionalnych we wspólnym </a:t>
            </a:r>
          </a:p>
          <a:p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projektowaniu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i inkubacji projektów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pilotażowych;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wspieranie innowacji i adaptacji </a:t>
            </a:r>
            <a:endParaRPr lang="pl-P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ekosystemów przemysłowych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ewolucja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sposobu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myślenia o transformacji przestrzeni.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34061" y="5429999"/>
            <a:ext cx="5526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III.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ROZPOWSZECHNIANIE -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rozpowszechnianie idei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NEB, </a:t>
            </a:r>
          </a:p>
          <a:p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zarówno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 UE, jak i poza nią.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11771" y="4893982"/>
            <a:ext cx="3288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2022 – open end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07801" y="3290817"/>
            <a:ext cx="3288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2021 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de-D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202</a:t>
            </a:r>
            <a:r>
              <a:rPr lang="pl-P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40779" y="230951"/>
            <a:ext cx="3288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I-I</a:t>
            </a:r>
            <a:r>
              <a:rPr lang="pl-P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IE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kwarta</a:t>
            </a:r>
            <a:r>
              <a:rPr lang="pl-P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ł</a:t>
            </a:r>
            <a:r>
              <a:rPr lang="de-D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2021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ctrTitle"/>
          </p:nvPr>
        </p:nvSpPr>
        <p:spPr>
          <a:xfrm>
            <a:off x="893835" y="3097951"/>
            <a:ext cx="1978366" cy="88192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dirty="0" smtClean="0">
                <a:solidFill>
                  <a:schemeClr val="tx1"/>
                </a:solidFill>
              </a:rPr>
              <a:t>Kalendarz działań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99441" y="1462105"/>
            <a:ext cx="4477324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-&gt; </a:t>
            </a:r>
            <a:r>
              <a:rPr lang="de-DE" sz="1600" b="1" dirty="0" err="1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Wrzesie</a:t>
            </a:r>
            <a:r>
              <a:rPr lang="pl-PL" sz="16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ń</a:t>
            </a:r>
            <a:r>
              <a:rPr lang="de-DE" sz="16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2021</a:t>
            </a:r>
            <a:r>
              <a:rPr lang="de-DE" sz="16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Wstępne wnioski i idee</a:t>
            </a:r>
            <a:r>
              <a:rPr lang="de-DE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z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fazy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projektowania</a:t>
            </a:r>
            <a:endParaRPr lang="pl-PL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Ceremonia 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wręczenia </a:t>
            </a: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nagród NEB</a:t>
            </a:r>
            <a:endParaRPr lang="pl-P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Ogłoszenie naboru na projekty </a:t>
            </a: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pilotażowe</a:t>
            </a:r>
            <a:endParaRPr lang="pl-PL" sz="1600" b="1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6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-&gt; Grudzień</a:t>
            </a:r>
            <a:r>
              <a:rPr lang="de-DE" sz="16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  <a:r>
              <a:rPr lang="de-DE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Komunikacja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dotycząca </a:t>
            </a:r>
            <a:r>
              <a:rPr lang="pl-PL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polityki i finansowania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2601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32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 rot="2823294">
            <a:off x="-24740" y="156723"/>
            <a:ext cx="2723799" cy="2868370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6" name="Rectangle 25"/>
          <p:cNvSpPr/>
          <p:nvPr/>
        </p:nvSpPr>
        <p:spPr>
          <a:xfrm rot="7913087">
            <a:off x="-352338" y="479854"/>
            <a:ext cx="3128211" cy="2630905"/>
          </a:xfrm>
          <a:prstGeom prst="rect">
            <a:avLst/>
          </a:prstGeom>
          <a:blipFill dpi="0" rotWithShape="1">
            <a:blip r:embed="rId2">
              <a:alphaModFix amt="2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5" name="Rectangle 34"/>
          <p:cNvSpPr/>
          <p:nvPr/>
        </p:nvSpPr>
        <p:spPr>
          <a:xfrm rot="7913087">
            <a:off x="-428558" y="225835"/>
            <a:ext cx="3128211" cy="2630905"/>
          </a:xfrm>
          <a:prstGeom prst="rect">
            <a:avLst/>
          </a:prstGeom>
          <a:blipFill dpi="0" rotWithShape="1">
            <a:blip r:embed="rId2">
              <a:alphaModFix amt="1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Title 1"/>
          <p:cNvSpPr>
            <a:spLocks noGrp="1"/>
          </p:cNvSpPr>
          <p:nvPr>
            <p:ph type="ctrTitle"/>
          </p:nvPr>
        </p:nvSpPr>
        <p:spPr>
          <a:xfrm>
            <a:off x="164282" y="1172586"/>
            <a:ext cx="2345754" cy="88192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dirty="0" smtClean="0">
                <a:solidFill>
                  <a:schemeClr val="tx1"/>
                </a:solidFill>
              </a:rPr>
              <a:t>Kto może wziąć udział?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2601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rved Right Arrow 3"/>
          <p:cNvSpPr/>
          <p:nvPr/>
        </p:nvSpPr>
        <p:spPr>
          <a:xfrm rot="16200000">
            <a:off x="7413677" y="4513842"/>
            <a:ext cx="738033" cy="293754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2" name="Picture 4" descr="Vetores Gratis, Fotos E Psd Para Baixar | Freepik | People icon, Free icons,  Icon download fre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697" y="2919310"/>
            <a:ext cx="763920" cy="76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64535" y="2439723"/>
            <a:ext cx="1352550" cy="13620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13824" y="3771877"/>
            <a:ext cx="28949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F</a:t>
            </a:r>
            <a:r>
              <a:rPr lang="pl-PL" dirty="0" err="1" smtClean="0"/>
              <a:t>irmy</a:t>
            </a:r>
            <a:r>
              <a:rPr lang="pl-PL" dirty="0"/>
              <a:t>, eksperci, organizacje</a:t>
            </a:r>
            <a:r>
              <a:rPr lang="pl-PL" dirty="0" smtClean="0"/>
              <a:t>, projektanci, </a:t>
            </a:r>
            <a:r>
              <a:rPr lang="pl-PL" dirty="0"/>
              <a:t>jednostki naukowe, stowarzyszenia, społeczności </a:t>
            </a:r>
            <a:r>
              <a:rPr lang="pl-PL" dirty="0" smtClean="0"/>
              <a:t>lokalne...</a:t>
            </a:r>
          </a:p>
          <a:p>
            <a:pPr algn="ctr"/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pl-PL" dirty="0" err="1" smtClean="0">
                <a:solidFill>
                  <a:schemeClr val="accent1">
                    <a:lumMod val="75000"/>
                  </a:schemeClr>
                </a:solidFill>
              </a:rPr>
              <a:t>become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 a partner)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28193" y="3774885"/>
            <a:ext cx="25373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/>
              <a:t>Każdy może podzielić się pomysłem na inicjatywę poprzez </a:t>
            </a:r>
            <a:r>
              <a:rPr lang="pl-PL" dirty="0" err="1"/>
              <a:t>strone</a:t>
            </a:r>
            <a:r>
              <a:rPr lang="pl-PL" dirty="0"/>
              <a:t> </a:t>
            </a:r>
            <a:r>
              <a:rPr lang="pl-PL" dirty="0" smtClean="0"/>
              <a:t>internetową</a:t>
            </a:r>
            <a:r>
              <a:rPr lang="en-IE" dirty="0" smtClean="0"/>
              <a:t> </a:t>
            </a:r>
            <a:r>
              <a:rPr lang="en-IE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pl-PL" dirty="0" err="1" smtClean="0">
                <a:solidFill>
                  <a:schemeClr val="accent1">
                    <a:lumMod val="75000"/>
                  </a:schemeClr>
                </a:solidFill>
              </a:rPr>
              <a:t>share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1">
                    <a:lumMod val="75000"/>
                  </a:schemeClr>
                </a:solidFill>
              </a:rPr>
              <a:t>your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1">
                    <a:lumMod val="75000"/>
                  </a:schemeClr>
                </a:solidFill>
              </a:rPr>
              <a:t>views</a:t>
            </a:r>
            <a:r>
              <a:rPr lang="en-IE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8" name="Picture 10" descr="Government building icon local authorities office Vector Image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8" b="16228"/>
          <a:stretch/>
        </p:blipFill>
        <p:spPr bwMode="auto">
          <a:xfrm>
            <a:off x="8528447" y="2596611"/>
            <a:ext cx="1446036" cy="117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150433" y="3913384"/>
            <a:ext cx="22020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/>
              <a:t>Gminy, urzędy miejskie, jednostki </a:t>
            </a:r>
            <a:r>
              <a:rPr lang="pl-PL" dirty="0" smtClean="0"/>
              <a:t>samorządowe i ich grupy</a:t>
            </a:r>
          </a:p>
          <a:p>
            <a:pPr algn="ctr"/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pl-PL" dirty="0" err="1" smtClean="0">
                <a:solidFill>
                  <a:schemeClr val="accent1">
                    <a:lumMod val="75000"/>
                  </a:schemeClr>
                </a:solidFill>
              </a:rPr>
              <a:t>become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 a partner)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17085" y="5982613"/>
            <a:ext cx="2202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know-how</a:t>
            </a:r>
          </a:p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w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 fazie II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62163" y="1382717"/>
            <a:ext cx="6109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https://europa.eu/new-european-bauhaus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64800" y="3262048"/>
            <a:ext cx="1321045" cy="107950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+ uczestnicy konkursu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78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553364" y="4820863"/>
            <a:ext cx="6638636" cy="2037136"/>
            <a:chOff x="2954215" y="3654083"/>
            <a:chExt cx="9237785" cy="32039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00" t="59542" r="923"/>
            <a:stretch/>
          </p:blipFill>
          <p:spPr>
            <a:xfrm>
              <a:off x="2954215" y="4202722"/>
              <a:ext cx="9237785" cy="2655277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3279524" y="3654083"/>
              <a:ext cx="5428649" cy="10972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60" y="97353"/>
            <a:ext cx="2652440" cy="63034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19582"/>
          <a:stretch/>
        </p:blipFill>
        <p:spPr>
          <a:xfrm>
            <a:off x="2907927" y="101600"/>
            <a:ext cx="2968117" cy="629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b="25184"/>
          <a:stretch/>
        </p:blipFill>
        <p:spPr>
          <a:xfrm>
            <a:off x="5823828" y="97353"/>
            <a:ext cx="3036430" cy="47427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99639" y="521110"/>
            <a:ext cx="296934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atin typeface="EC Square Sans Cond Pro Medium" panose="020B0606000000020004" pitchFamily="34" charset="0"/>
                <a:cs typeface="Calibri" panose="020F0502020204030204" pitchFamily="34" charset="0"/>
              </a:rPr>
              <a:t>100+ </a:t>
            </a:r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Partnerów</a:t>
            </a:r>
            <a:endParaRPr lang="en-GB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Zobacz ich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tutaj</a:t>
            </a:r>
            <a:r>
              <a:rPr lang="en-GB" dirty="0" smtClean="0"/>
              <a:t>: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9639" y="2769347"/>
            <a:ext cx="1439597" cy="146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4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4189" y="390868"/>
            <a:ext cx="4881234" cy="41752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200" dirty="0" smtClean="0">
                <a:solidFill>
                  <a:schemeClr val="bg2">
                    <a:lumMod val="25000"/>
                  </a:schemeClr>
                </a:solidFill>
              </a:rPr>
              <a:t>Grupa Ekspertów:</a:t>
            </a:r>
          </a:p>
          <a:p>
            <a:r>
              <a:rPr lang="pl-PL" sz="2200" dirty="0" smtClean="0">
                <a:solidFill>
                  <a:schemeClr val="bg2">
                    <a:lumMod val="25000"/>
                  </a:schemeClr>
                </a:solidFill>
              </a:rPr>
              <a:t>18 </a:t>
            </a:r>
            <a:r>
              <a:rPr lang="pl-PL" sz="2200" dirty="0">
                <a:solidFill>
                  <a:schemeClr val="bg2">
                    <a:lumMod val="25000"/>
                  </a:schemeClr>
                </a:solidFill>
              </a:rPr>
              <a:t>członków z dziewięciu kategorii 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(architektura, projektowanie, cyfryzacja, sztuka i kultura, urbanistyka i władze lokalne, zrównoważona przedsiębiorczość, ekspertyza klimatyczna / nauka, sprawiedliwość społeczna i włączenie społeczne, </a:t>
            </a:r>
            <a:r>
              <a:rPr lang="pl-PL" dirty="0" err="1">
                <a:solidFill>
                  <a:schemeClr val="bg2">
                    <a:lumMod val="25000"/>
                  </a:schemeClr>
                </a:solidFill>
              </a:rPr>
              <a:t>nextGeneration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r>
              <a:rPr lang="pl-PL" sz="2200" dirty="0">
                <a:solidFill>
                  <a:schemeClr val="bg2">
                    <a:lumMod val="25000"/>
                  </a:schemeClr>
                </a:solidFill>
              </a:rPr>
              <a:t>Wybór oparty na równowadze geograficznej, płci i wieku</a:t>
            </a:r>
          </a:p>
          <a:p>
            <a:r>
              <a:rPr lang="pl-PL" sz="2200" dirty="0">
                <a:solidFill>
                  <a:schemeClr val="bg2">
                    <a:lumMod val="25000"/>
                  </a:schemeClr>
                </a:solidFill>
              </a:rPr>
              <a:t>Półotwarta procedura selekcji</a:t>
            </a:r>
          </a:p>
          <a:p>
            <a:r>
              <a:rPr lang="pl-PL" sz="2200" dirty="0">
                <a:solidFill>
                  <a:schemeClr val="bg2">
                    <a:lumMod val="25000"/>
                  </a:schemeClr>
                </a:solidFill>
              </a:rPr>
              <a:t>Pierwsze spotkanie w </a:t>
            </a:r>
            <a:r>
              <a:rPr lang="pl-PL" sz="2200" dirty="0" smtClean="0">
                <a:solidFill>
                  <a:schemeClr val="bg2">
                    <a:lumMod val="25000"/>
                  </a:schemeClr>
                </a:solidFill>
              </a:rPr>
              <a:t>marcu 2021</a:t>
            </a:r>
            <a:endParaRPr lang="de-DE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1411" y="4716212"/>
            <a:ext cx="1058881" cy="10813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99493" y="4397340"/>
            <a:ext cx="2528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Zobacz więcej</a:t>
            </a:r>
            <a:r>
              <a:rPr lang="en-GB" sz="1600" dirty="0" smtClean="0"/>
              <a:t>: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00996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16200000">
            <a:off x="45322" y="-148388"/>
            <a:ext cx="3128211" cy="2630905"/>
          </a:xfrm>
          <a:prstGeom prst="rect">
            <a:avLst/>
          </a:prstGeom>
          <a:blipFill dpi="0" rotWithShape="1">
            <a:blip r:embed="rId2">
              <a:alphaModFix amt="1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00319" y="-641039"/>
            <a:ext cx="2922605" cy="3782611"/>
            <a:chOff x="416439" y="1260463"/>
            <a:chExt cx="2922605" cy="3782611"/>
          </a:xfrm>
        </p:grpSpPr>
        <p:sp>
          <p:nvSpPr>
            <p:cNvPr id="13" name="Rectangle 12"/>
            <p:cNvSpPr/>
            <p:nvPr/>
          </p:nvSpPr>
          <p:spPr>
            <a:xfrm rot="6215001">
              <a:off x="1325" y="1890147"/>
              <a:ext cx="3461132" cy="2201764"/>
            </a:xfrm>
            <a:prstGeom prst="rect">
              <a:avLst/>
            </a:prstGeom>
            <a:blipFill dpi="0" rotWithShape="1">
              <a:blip r:embed="rId2">
                <a:alphaModFix amt="4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16200000">
              <a:off x="167786" y="2163516"/>
              <a:ext cx="3128211" cy="2630905"/>
            </a:xfrm>
            <a:prstGeom prst="rect">
              <a:avLst/>
            </a:prstGeom>
            <a:blipFill dpi="0" rotWithShape="1">
              <a:blip r:embed="rId2">
                <a:alphaModFix amt="21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7913087">
              <a:off x="459486" y="1796251"/>
              <a:ext cx="3128211" cy="2630905"/>
            </a:xfrm>
            <a:prstGeom prst="rect">
              <a:avLst/>
            </a:prstGeom>
            <a:blipFill dpi="0" rotWithShape="1">
              <a:blip r:embed="rId2">
                <a:alphaModFix amt="11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Content Placeholder 1"/>
          <p:cNvSpPr txBox="1">
            <a:spLocks/>
          </p:cNvSpPr>
          <p:nvPr/>
        </p:nvSpPr>
        <p:spPr>
          <a:xfrm>
            <a:off x="842976" y="2079148"/>
            <a:ext cx="3621156" cy="2786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1687A6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393939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42976" y="3413043"/>
            <a:ext cx="10727112" cy="416516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1687A6"/>
              </a:buClr>
              <a:defRPr/>
            </a:pPr>
            <a:r>
              <a:rPr lang="pl-PL" sz="2000" dirty="0">
                <a:solidFill>
                  <a:srgbClr val="393939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Rozwiązania lokalne / interwencje na małą skalę w celu sprostania globalnym wyzwaniom</a:t>
            </a:r>
          </a:p>
          <a:p>
            <a:pPr lvl="0">
              <a:buClr>
                <a:srgbClr val="1687A6"/>
              </a:buClr>
              <a:defRPr/>
            </a:pPr>
            <a:r>
              <a:rPr lang="pl-PL" sz="2000" dirty="0">
                <a:solidFill>
                  <a:srgbClr val="393939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Zintegrowane, </a:t>
            </a:r>
            <a:r>
              <a:rPr lang="pl-PL" sz="2000" dirty="0" err="1">
                <a:solidFill>
                  <a:srgbClr val="393939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multidyscyplinarne</a:t>
            </a:r>
            <a:r>
              <a:rPr lang="pl-PL" sz="2000" dirty="0">
                <a:solidFill>
                  <a:srgbClr val="393939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inicjatywy</a:t>
            </a:r>
          </a:p>
          <a:p>
            <a:pPr lvl="0">
              <a:buClr>
                <a:srgbClr val="1687A6"/>
              </a:buClr>
              <a:defRPr/>
            </a:pPr>
            <a:r>
              <a:rPr lang="pl-PL" sz="2000" dirty="0">
                <a:solidFill>
                  <a:srgbClr val="393939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Równowaga między środowiskiem zbudowanym a środowiskiem społeczno-ekonomicznym / kulturowym</a:t>
            </a:r>
          </a:p>
          <a:p>
            <a:pPr lvl="0">
              <a:buClr>
                <a:srgbClr val="1687A6"/>
              </a:buClr>
              <a:defRPr/>
            </a:pPr>
            <a:r>
              <a:rPr lang="pl-PL" sz="2000" dirty="0">
                <a:solidFill>
                  <a:srgbClr val="393939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Dostęp do sieci, infrastruktur, wiedzy lub uznania instytucjonalnego tak ważnego jak finansowanie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93939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92018" y="891237"/>
            <a:ext cx="10515600" cy="1325563"/>
          </a:xfrm>
        </p:spPr>
        <p:txBody>
          <a:bodyPr>
            <a:normAutofit/>
          </a:bodyPr>
          <a:lstStyle/>
          <a:p>
            <a:r>
              <a:rPr lang="pl-PL" sz="3200" dirty="0" smtClean="0"/>
              <a:t>I Faza Koncepcyjna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pl-PL" sz="2400" dirty="0" smtClean="0"/>
              <a:t>Wstępne obserwacje</a:t>
            </a:r>
            <a:endParaRPr lang="en-GB" sz="2400" dirty="0"/>
          </a:p>
        </p:txBody>
      </p:sp>
      <p:sp>
        <p:nvSpPr>
          <p:cNvPr id="17" name="Content Placeholder 1"/>
          <p:cNvSpPr txBox="1">
            <a:spLocks/>
          </p:cNvSpPr>
          <p:nvPr/>
        </p:nvSpPr>
        <p:spPr>
          <a:xfrm>
            <a:off x="842976" y="2393379"/>
            <a:ext cx="10464642" cy="11798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687A6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pl-PL" sz="2200" noProof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Wnioskodawcy:</a:t>
            </a:r>
            <a:r>
              <a:rPr lang="pl-PL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rgbClr val="024B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Osoby prywatne; MŚP; </a:t>
            </a:r>
            <a:r>
              <a:rPr lang="pl-PL" sz="2000" dirty="0">
                <a:solidFill>
                  <a:srgbClr val="024B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organizacje </a:t>
            </a:r>
            <a:r>
              <a:rPr lang="pl-PL" sz="2000" dirty="0" smtClean="0">
                <a:solidFill>
                  <a:srgbClr val="024B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pozarządowe </a:t>
            </a:r>
            <a:r>
              <a:rPr lang="pl-PL" sz="2000" dirty="0">
                <a:solidFill>
                  <a:srgbClr val="024B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połowa wywodząca się z sektorów kreatywnych - </a:t>
            </a:r>
            <a:r>
              <a:rPr lang="pl-PL" sz="2000" u="sng" dirty="0">
                <a:solidFill>
                  <a:srgbClr val="024B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Wciąż </a:t>
            </a:r>
            <a:r>
              <a:rPr lang="pl-PL" sz="2000" u="sng" dirty="0" smtClean="0">
                <a:solidFill>
                  <a:srgbClr val="024B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brak równowagi geograficznej</a:t>
            </a: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rgbClr val="024B9C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82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75403" y="-693290"/>
            <a:ext cx="2922605" cy="3782611"/>
            <a:chOff x="416439" y="1260463"/>
            <a:chExt cx="2922605" cy="3782611"/>
          </a:xfrm>
        </p:grpSpPr>
        <p:sp>
          <p:nvSpPr>
            <p:cNvPr id="9" name="Rectangle 8"/>
            <p:cNvSpPr/>
            <p:nvPr/>
          </p:nvSpPr>
          <p:spPr>
            <a:xfrm rot="6215001">
              <a:off x="1325" y="1890147"/>
              <a:ext cx="3461132" cy="2201764"/>
            </a:xfrm>
            <a:prstGeom prst="rect">
              <a:avLst/>
            </a:prstGeom>
            <a:blipFill dpi="0" rotWithShape="1">
              <a:blip r:embed="rId2">
                <a:alphaModFix amt="4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16200000">
              <a:off x="167786" y="2163516"/>
              <a:ext cx="3128211" cy="2630905"/>
            </a:xfrm>
            <a:prstGeom prst="rect">
              <a:avLst/>
            </a:prstGeom>
            <a:blipFill dpi="0" rotWithShape="1">
              <a:blip r:embed="rId2">
                <a:alphaModFix amt="21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7913087">
              <a:off x="459486" y="1796251"/>
              <a:ext cx="3128211" cy="2630905"/>
            </a:xfrm>
            <a:prstGeom prst="rect">
              <a:avLst/>
            </a:prstGeom>
            <a:blipFill dpi="0" rotWithShape="1">
              <a:blip r:embed="rId2">
                <a:alphaModFix amt="11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393" y="726334"/>
            <a:ext cx="3510625" cy="798881"/>
          </a:xfrm>
          <a:noFill/>
          <a:ln>
            <a:noFill/>
          </a:ln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GB" sz="4100" dirty="0" smtClean="0"/>
              <a:t>TOP 10+1</a:t>
            </a:r>
            <a:r>
              <a:rPr lang="pl-PL" sz="4100" dirty="0" smtClean="0"/>
              <a:t> Inspiracji</a:t>
            </a:r>
            <a:endParaRPr lang="en-GB" sz="41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790855" y="1951624"/>
            <a:ext cx="8808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pl-PL" sz="2400" dirty="0" smtClean="0">
                <a:solidFill>
                  <a:srgbClr val="6B6B6B"/>
                </a:solidFill>
                <a:latin typeface="Calibri" panose="020F0502020204030204"/>
              </a:rPr>
              <a:t>Projekty, </a:t>
            </a:r>
            <a:r>
              <a:rPr lang="pl-PL" sz="2400" dirty="0">
                <a:solidFill>
                  <a:srgbClr val="6B6B6B"/>
                </a:solidFill>
                <a:latin typeface="Calibri" panose="020F0502020204030204"/>
              </a:rPr>
              <a:t>które jak dotąd najbardziej </a:t>
            </a:r>
            <a:r>
              <a:rPr lang="pl-PL" sz="2400" dirty="0" smtClean="0">
                <a:solidFill>
                  <a:srgbClr val="6B6B6B"/>
                </a:solidFill>
                <a:latin typeface="Calibri" panose="020F0502020204030204"/>
              </a:rPr>
              <a:t>zainteresowały opinię publiczną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B6B6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6B6B6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2453" y="2509138"/>
            <a:ext cx="110381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333333"/>
                </a:solidFill>
              </a:defRPr>
            </a:lvl1pPr>
          </a:lstStyle>
          <a:p>
            <a:pPr marL="457200" lvl="0" indent="-457200" defTabSz="914400">
              <a:buClr>
                <a:srgbClr val="0070C0"/>
              </a:buClr>
              <a:buFont typeface="+mj-lt"/>
              <a:buAutoNum type="arabicPeriod"/>
              <a:defRPr/>
            </a:pPr>
            <a:r>
              <a:rPr lang="pl-PL" sz="2000" b="0" dirty="0">
                <a:solidFill>
                  <a:srgbClr val="393939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Fizyczna przestrzeń w służbie </a:t>
            </a:r>
            <a:r>
              <a:rPr lang="pl-PL" sz="2000" dirty="0">
                <a:solidFill>
                  <a:srgbClr val="393939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lokalnej społeczności </a:t>
            </a:r>
            <a:r>
              <a:rPr lang="pl-PL" sz="2000" b="0" dirty="0">
                <a:solidFill>
                  <a:srgbClr val="393939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gospodarki</a:t>
            </a:r>
          </a:p>
          <a:p>
            <a:pPr marL="457200" lvl="0" indent="-457200" defTabSz="914400">
              <a:buClr>
                <a:srgbClr val="0070C0"/>
              </a:buClr>
              <a:buFont typeface="+mj-lt"/>
              <a:buAutoNum type="arabicPeriod"/>
              <a:defRPr/>
            </a:pPr>
            <a:r>
              <a:rPr lang="pl-PL" sz="2000" b="0" dirty="0">
                <a:solidFill>
                  <a:srgbClr val="393939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Budynek szkoły uczący dzieci </a:t>
            </a:r>
            <a:r>
              <a:rPr lang="pl-PL" sz="2000" b="0" dirty="0" smtClean="0">
                <a:solidFill>
                  <a:srgbClr val="393939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poszanowania </a:t>
            </a:r>
            <a:r>
              <a:rPr lang="pl-PL" sz="2000" dirty="0" smtClean="0">
                <a:solidFill>
                  <a:srgbClr val="393939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przyrody</a:t>
            </a:r>
            <a:endParaRPr lang="pl-PL" sz="2000" dirty="0">
              <a:solidFill>
                <a:srgbClr val="393939">
                  <a:lumMod val="75000"/>
                  <a:lumOff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defTabSz="914400">
              <a:buClr>
                <a:srgbClr val="0070C0"/>
              </a:buClr>
              <a:buFont typeface="+mj-lt"/>
              <a:buAutoNum type="arabicPeriod"/>
              <a:defRPr/>
            </a:pPr>
            <a:r>
              <a:rPr lang="pl-PL" sz="2000" b="0" dirty="0">
                <a:solidFill>
                  <a:srgbClr val="393939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Lepsze przestrzenie publiczne dla lepszej </a:t>
            </a:r>
            <a:r>
              <a:rPr lang="pl-PL" sz="2000" dirty="0">
                <a:solidFill>
                  <a:srgbClr val="393939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jakości życia</a:t>
            </a:r>
          </a:p>
          <a:p>
            <a:pPr marL="457200" lvl="0" indent="-457200" defTabSz="914400">
              <a:buClr>
                <a:srgbClr val="0070C0"/>
              </a:buClr>
              <a:buFont typeface="+mj-lt"/>
              <a:buAutoNum type="arabicPeriod"/>
              <a:defRPr/>
            </a:pPr>
            <a:r>
              <a:rPr lang="pl-PL" sz="2000" b="0" dirty="0">
                <a:solidFill>
                  <a:srgbClr val="393939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Prototyp </a:t>
            </a:r>
            <a:r>
              <a:rPr lang="pl-PL" sz="2000" b="0" dirty="0" smtClean="0">
                <a:solidFill>
                  <a:srgbClr val="393939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1.1 </a:t>
            </a:r>
            <a:r>
              <a:rPr lang="pl-PL" sz="2000" b="0" dirty="0">
                <a:solidFill>
                  <a:srgbClr val="393939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nowych i zrównoważonych </a:t>
            </a:r>
            <a:r>
              <a:rPr lang="pl-PL" sz="2000" dirty="0">
                <a:solidFill>
                  <a:srgbClr val="393939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 mieszkalnych</a:t>
            </a:r>
          </a:p>
          <a:p>
            <a:pPr marL="457200" lvl="0" indent="-457200" defTabSz="914400">
              <a:buClr>
                <a:srgbClr val="0070C0"/>
              </a:buClr>
              <a:buFont typeface="+mj-lt"/>
              <a:buAutoNum type="arabicPeriod"/>
              <a:defRPr/>
            </a:pPr>
            <a:r>
              <a:rPr lang="pl-PL" sz="2000" b="0" dirty="0">
                <a:solidFill>
                  <a:srgbClr val="393939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 </a:t>
            </a:r>
            <a:r>
              <a:rPr lang="pl-PL" sz="2000" dirty="0">
                <a:solidFill>
                  <a:srgbClr val="393939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natura</a:t>
            </a:r>
            <a:r>
              <a:rPr lang="pl-PL" sz="2000" b="0" dirty="0">
                <a:solidFill>
                  <a:srgbClr val="393939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zaprojektowałaby </a:t>
            </a:r>
            <a:r>
              <a:rPr lang="pl-PL" sz="2000" dirty="0">
                <a:solidFill>
                  <a:srgbClr val="393939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miasto</a:t>
            </a:r>
            <a:r>
              <a:rPr lang="pl-PL" sz="2000" b="0" dirty="0">
                <a:solidFill>
                  <a:srgbClr val="393939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457200" lvl="0" indent="-457200" defTabSz="914400">
              <a:buClr>
                <a:srgbClr val="0070C0"/>
              </a:buClr>
              <a:buFont typeface="+mj-lt"/>
              <a:buAutoNum type="arabicPeriod"/>
              <a:defRPr/>
            </a:pPr>
            <a:r>
              <a:rPr lang="pl-PL" sz="2000" b="0" dirty="0">
                <a:solidFill>
                  <a:srgbClr val="393939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Luksus </a:t>
            </a:r>
            <a:r>
              <a:rPr lang="pl-PL" sz="2000" dirty="0" smtClean="0">
                <a:solidFill>
                  <a:srgbClr val="393939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samowystarczalności</a:t>
            </a:r>
          </a:p>
          <a:p>
            <a:pPr marL="457200" lvl="0" indent="-457200" defTabSz="914400">
              <a:buClr>
                <a:srgbClr val="0070C0"/>
              </a:buClr>
              <a:buFont typeface="+mj-lt"/>
              <a:buAutoNum type="arabicPeriod"/>
              <a:defRPr/>
            </a:pPr>
            <a:r>
              <a:rPr lang="pl-PL" sz="2000" dirty="0" smtClean="0">
                <a:solidFill>
                  <a:srgbClr val="393939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Edukacja</a:t>
            </a:r>
            <a:r>
              <a:rPr lang="pl-PL" sz="2000" b="0" dirty="0" smtClean="0">
                <a:solidFill>
                  <a:srgbClr val="393939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b="0" dirty="0" err="1">
                <a:solidFill>
                  <a:srgbClr val="393939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multidyscyplinarna</a:t>
            </a:r>
            <a:r>
              <a:rPr lang="pl-PL" sz="2000" b="0" dirty="0">
                <a:solidFill>
                  <a:srgbClr val="393939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dla zrównoważonej i </a:t>
            </a:r>
            <a:r>
              <a:rPr lang="pl-PL" sz="2000" b="0" dirty="0" err="1" smtClean="0">
                <a:solidFill>
                  <a:srgbClr val="393939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inkluzywnej</a:t>
            </a:r>
            <a:r>
              <a:rPr lang="pl-PL" sz="2000" b="0" dirty="0" smtClean="0">
                <a:solidFill>
                  <a:srgbClr val="393939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b="0" dirty="0">
                <a:solidFill>
                  <a:srgbClr val="393939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przyszłości</a:t>
            </a:r>
          </a:p>
          <a:p>
            <a:pPr marL="457200" lvl="0" indent="-457200" defTabSz="914400">
              <a:buClr>
                <a:srgbClr val="0070C0"/>
              </a:buClr>
              <a:buFont typeface="+mj-lt"/>
              <a:buAutoNum type="arabicPeriod"/>
              <a:defRPr/>
            </a:pPr>
            <a:r>
              <a:rPr lang="pl-PL" sz="2000" b="0" dirty="0" smtClean="0">
                <a:solidFill>
                  <a:srgbClr val="393939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Eksperymentalna </a:t>
            </a:r>
            <a:r>
              <a:rPr lang="pl-PL" sz="2000" b="0" dirty="0">
                <a:solidFill>
                  <a:srgbClr val="393939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eksploracja </a:t>
            </a:r>
            <a:r>
              <a:rPr lang="pl-PL" sz="2000" b="0" dirty="0" smtClean="0">
                <a:solidFill>
                  <a:srgbClr val="393939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bioróżnorodności </a:t>
            </a:r>
            <a:r>
              <a:rPr lang="pl-PL" sz="2000" b="0" dirty="0">
                <a:solidFill>
                  <a:srgbClr val="393939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pomocą </a:t>
            </a:r>
            <a:r>
              <a:rPr lang="en-IE" sz="2000" dirty="0" err="1" smtClean="0">
                <a:solidFill>
                  <a:srgbClr val="393939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danych</a:t>
            </a:r>
            <a:endParaRPr lang="pl-PL" sz="2000" dirty="0">
              <a:solidFill>
                <a:srgbClr val="393939">
                  <a:lumMod val="75000"/>
                  <a:lumOff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defTabSz="914400">
              <a:buClr>
                <a:srgbClr val="0070C0"/>
              </a:buClr>
              <a:buFont typeface="+mj-lt"/>
              <a:buAutoNum type="arabicPeriod"/>
              <a:defRPr/>
            </a:pPr>
            <a:r>
              <a:rPr lang="pl-PL" sz="2000" b="0" dirty="0">
                <a:solidFill>
                  <a:srgbClr val="393939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Domowe</a:t>
            </a:r>
            <a:r>
              <a:rPr lang="pl-PL" sz="2000" dirty="0">
                <a:solidFill>
                  <a:srgbClr val="393939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rolnictwo </a:t>
            </a:r>
            <a:r>
              <a:rPr lang="pl-PL" sz="2000" b="0" dirty="0">
                <a:solidFill>
                  <a:srgbClr val="393939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dla bardziej zrównoważonej przyszłości</a:t>
            </a:r>
          </a:p>
          <a:p>
            <a:pPr marL="457200" lvl="0" indent="-457200" defTabSz="914400">
              <a:buClr>
                <a:srgbClr val="0070C0"/>
              </a:buClr>
              <a:buFont typeface="+mj-lt"/>
              <a:buAutoNum type="arabicPeriod"/>
              <a:defRPr/>
            </a:pPr>
            <a:r>
              <a:rPr lang="pl-PL" sz="2000" dirty="0">
                <a:solidFill>
                  <a:srgbClr val="393939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Zrównoważona konstrukcja </a:t>
            </a:r>
            <a:r>
              <a:rPr lang="pl-PL" sz="2000" b="0" dirty="0">
                <a:solidFill>
                  <a:srgbClr val="393939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lepsza jakość doświadczenia </a:t>
            </a:r>
            <a:endParaRPr lang="pl-PL" sz="2000" b="0" dirty="0" smtClean="0">
              <a:solidFill>
                <a:srgbClr val="393939">
                  <a:lumMod val="75000"/>
                  <a:lumOff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defTabSz="914400">
              <a:buClr>
                <a:srgbClr val="0070C0"/>
              </a:buClr>
              <a:buFont typeface="+mj-lt"/>
              <a:buAutoNum type="arabicPeriod"/>
              <a:defRPr/>
            </a:pPr>
            <a:r>
              <a:rPr lang="pl-PL" sz="2000" dirty="0" smtClean="0">
                <a:solidFill>
                  <a:srgbClr val="393939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Ogrody </a:t>
            </a:r>
            <a:r>
              <a:rPr lang="pl-PL" sz="2000" dirty="0">
                <a:solidFill>
                  <a:srgbClr val="393939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deszczowe </a:t>
            </a:r>
            <a:r>
              <a:rPr lang="pl-PL" sz="2000" b="0" dirty="0">
                <a:solidFill>
                  <a:srgbClr val="393939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dla bezpieczniejszych i odpornych na klimat ulic</a:t>
            </a:r>
            <a:endParaRPr lang="en-US" sz="2000" b="0" dirty="0">
              <a:solidFill>
                <a:srgbClr val="393939">
                  <a:lumMod val="75000"/>
                  <a:lumOff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36706" y="6398707"/>
            <a:ext cx="63744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kumimoji="0" lang="en-GB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6B6B6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r>
              <a:rPr lang="pl-PL" sz="1600" i="1" dirty="0" smtClean="0">
                <a:solidFill>
                  <a:srgbClr val="6B6B6B"/>
                </a:solidFill>
                <a:latin typeface="Calibri" panose="020F0502020204030204"/>
              </a:rPr>
              <a:t>Otrzymały </a:t>
            </a:r>
            <a:r>
              <a:rPr lang="pl-PL" sz="1600" i="1" dirty="0">
                <a:solidFill>
                  <a:srgbClr val="6B6B6B"/>
                </a:solidFill>
                <a:latin typeface="Calibri" panose="020F0502020204030204"/>
              </a:rPr>
              <a:t>ok</a:t>
            </a:r>
            <a:r>
              <a:rPr lang="pl-PL" sz="1600" i="1" dirty="0" smtClean="0">
                <a:solidFill>
                  <a:srgbClr val="6B6B6B"/>
                </a:solidFill>
                <a:latin typeface="Calibri" panose="020F0502020204030204"/>
              </a:rPr>
              <a:t>. </a:t>
            </a:r>
            <a:r>
              <a:rPr lang="pl-PL" sz="1600" i="1" dirty="0">
                <a:solidFill>
                  <a:srgbClr val="6B6B6B"/>
                </a:solidFill>
                <a:latin typeface="Calibri" panose="020F0502020204030204"/>
              </a:rPr>
              <a:t>200 -</a:t>
            </a:r>
            <a:r>
              <a:rPr lang="pl-PL" sz="1600" i="1" dirty="0" smtClean="0">
                <a:solidFill>
                  <a:srgbClr val="6B6B6B"/>
                </a:solidFill>
                <a:latin typeface="Calibri" panose="020F0502020204030204"/>
              </a:rPr>
              <a:t> </a:t>
            </a:r>
            <a:r>
              <a:rPr lang="pl-PL" sz="1600" i="1" dirty="0">
                <a:solidFill>
                  <a:srgbClr val="6B6B6B"/>
                </a:solidFill>
                <a:latin typeface="Calibri" panose="020F0502020204030204"/>
              </a:rPr>
              <a:t>300+ </a:t>
            </a:r>
            <a:r>
              <a:rPr lang="pl-PL" sz="1600" i="1" dirty="0" smtClean="0">
                <a:solidFill>
                  <a:srgbClr val="6B6B6B"/>
                </a:solidFill>
                <a:latin typeface="Calibri" panose="020F0502020204030204"/>
              </a:rPr>
              <a:t>wyświetleń w </a:t>
            </a:r>
            <a:r>
              <a:rPr lang="pl-PL" sz="1600" i="1" dirty="0">
                <a:solidFill>
                  <a:srgbClr val="6B6B6B"/>
                </a:solidFill>
                <a:latin typeface="Calibri" panose="020F0502020204030204"/>
              </a:rPr>
              <a:t>okresie od lutego do marca 2021 r</a:t>
            </a: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srgbClr val="6B6B6B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Rectangle 11"/>
          <p:cNvSpPr/>
          <p:nvPr/>
        </p:nvSpPr>
        <p:spPr>
          <a:xfrm rot="7913087">
            <a:off x="543366" y="-105251"/>
            <a:ext cx="3128211" cy="2630905"/>
          </a:xfrm>
          <a:prstGeom prst="rect">
            <a:avLst/>
          </a:prstGeom>
          <a:blipFill dpi="0" rotWithShape="1">
            <a:blip r:embed="rId2">
              <a:alphaModFix amt="1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72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98" y="146088"/>
            <a:ext cx="8473080" cy="4767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07" y="146088"/>
            <a:ext cx="3240000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07" y="3493783"/>
            <a:ext cx="3240000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1498" y="5239037"/>
            <a:ext cx="8121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333333"/>
                </a:solidFill>
              </a:defRPr>
            </a:lvl1pPr>
          </a:lstStyle>
          <a:p>
            <a:pPr lvl="0" defTabSz="914400">
              <a:defRPr/>
            </a:pPr>
            <a:r>
              <a:rPr lang="pl-PL" dirty="0">
                <a:latin typeface="Calibri" panose="020F0502020204030204"/>
              </a:rPr>
              <a:t>Budynek szkoły uczący dzieci </a:t>
            </a:r>
            <a:r>
              <a:rPr lang="en-IE" dirty="0" err="1" smtClean="0">
                <a:latin typeface="Calibri" panose="020F0502020204030204"/>
              </a:rPr>
              <a:t>poszanowania</a:t>
            </a:r>
            <a:r>
              <a:rPr lang="pl-PL" dirty="0" smtClean="0">
                <a:latin typeface="Calibri" panose="020F0502020204030204"/>
              </a:rPr>
              <a:t> </a:t>
            </a:r>
            <a:r>
              <a:rPr lang="pl-PL" dirty="0">
                <a:latin typeface="Calibri" panose="020F0502020204030204"/>
              </a:rPr>
              <a:t>do przyrody</a:t>
            </a:r>
          </a:p>
        </p:txBody>
      </p:sp>
      <p:sp>
        <p:nvSpPr>
          <p:cNvPr id="10" name="Rectangle 9"/>
          <p:cNvSpPr/>
          <p:nvPr/>
        </p:nvSpPr>
        <p:spPr>
          <a:xfrm>
            <a:off x="932809" y="6025681"/>
            <a:ext cx="63301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pl-PL" sz="1600" i="1" dirty="0">
                <a:solidFill>
                  <a:srgbClr val="404040"/>
                </a:solidFill>
                <a:latin typeface="Calibri Light" panose="020F0302020204030204"/>
              </a:rPr>
              <a:t>Interesują nas budynki, które stają się doświadczeniem i dostarczają wartości wykraczającej poza funkcję mieszkaniową.</a:t>
            </a: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>
            <a:spLocks noChangeAspect="1"/>
          </p:cNvSpPr>
          <p:nvPr/>
        </p:nvSpPr>
        <p:spPr>
          <a:xfrm>
            <a:off x="151498" y="5970780"/>
            <a:ext cx="720000" cy="720000"/>
          </a:xfrm>
          <a:prstGeom prst="ellipse">
            <a:avLst/>
          </a:prstGeom>
          <a:solidFill>
            <a:srgbClr val="C5EFFF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0948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Custom 8">
      <a:dk1>
        <a:srgbClr val="393939"/>
      </a:dk1>
      <a:lt1>
        <a:srgbClr val="FFFFFF"/>
      </a:lt1>
      <a:dk2>
        <a:srgbClr val="1687A6"/>
      </a:dk2>
      <a:lt2>
        <a:srgbClr val="EAEAEA"/>
      </a:lt2>
      <a:accent1>
        <a:srgbClr val="4BC5DE"/>
      </a:accent1>
      <a:accent2>
        <a:srgbClr val="FFC000"/>
      </a:accent2>
      <a:accent3>
        <a:srgbClr val="DBF3F8"/>
      </a:accent3>
      <a:accent4>
        <a:srgbClr val="393939"/>
      </a:accent4>
      <a:accent5>
        <a:srgbClr val="EAEAEA"/>
      </a:accent5>
      <a:accent6>
        <a:srgbClr val="FFFFFF"/>
      </a:accent6>
      <a:hlink>
        <a:srgbClr val="0070C0"/>
      </a:hlink>
      <a:folHlink>
        <a:srgbClr val="4D4D4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4C25415-D034-4E09-BBC1-A59E22F1B282}">
  <we:reference id="wa104380510" version="1.0.0.3" store="en-US" storeType="OMEX"/>
  <we:alternateReferences>
    <we:reference id="WA104380510" version="1.0.0.3" store="WA104380510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094E9F29D6C04F85860C631ABC812A" ma:contentTypeVersion="12" ma:contentTypeDescription="Create a new document." ma:contentTypeScope="" ma:versionID="7a18746a3ebdf4c6555125538ca9ee44">
  <xsd:schema xmlns:xsd="http://www.w3.org/2001/XMLSchema" xmlns:xs="http://www.w3.org/2001/XMLSchema" xmlns:p="http://schemas.microsoft.com/office/2006/metadata/properties" xmlns:ns2="1700ab43-7395-48ff-866c-657c86ba7f4e" xmlns:ns3="e6c3bc29-9e11-4027-900b-c73633d7928a" targetNamespace="http://schemas.microsoft.com/office/2006/metadata/properties" ma:root="true" ma:fieldsID="e3932d604ee287a8b97e5254781a2b72" ns2:_="" ns3:_="">
    <xsd:import namespace="1700ab43-7395-48ff-866c-657c86ba7f4e"/>
    <xsd:import namespace="e6c3bc29-9e11-4027-900b-c73633d792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00ab43-7395-48ff-866c-657c86ba7f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c3bc29-9e11-4027-900b-c73633d7928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3E551F-4D37-4795-825E-DC2D7DDA80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EEE2A2-E21D-4DB1-B118-D6B9EA9B15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00ab43-7395-48ff-866c-657c86ba7f4e"/>
    <ds:schemaRef ds:uri="e6c3bc29-9e11-4027-900b-c73633d792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F78E8C4-F91F-4134-BD5E-D8600AAB281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e6c3bc29-9e11-4027-900b-c73633d7928a"/>
    <ds:schemaRef ds:uri="http://purl.org/dc/dcmitype/"/>
    <ds:schemaRef ds:uri="http://schemas.openxmlformats.org/package/2006/metadata/core-properties"/>
    <ds:schemaRef ds:uri="1700ab43-7395-48ff-866c-657c86ba7f4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9868</TotalTime>
  <Words>1011</Words>
  <Application>Microsoft Office PowerPoint</Application>
  <PresentationFormat>Widescreen</PresentationFormat>
  <Paragraphs>134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EC Square Sans Cond Pro Medium</vt:lpstr>
      <vt:lpstr>Times New Roman</vt:lpstr>
      <vt:lpstr>Trebuchet MS</vt:lpstr>
      <vt:lpstr>Wingdings 3</vt:lpstr>
      <vt:lpstr>Facet</vt:lpstr>
      <vt:lpstr>PowerPoint Presentation</vt:lpstr>
      <vt:lpstr>NEB</vt:lpstr>
      <vt:lpstr>Kalendarz działań</vt:lpstr>
      <vt:lpstr>Kto może wziąć udział?</vt:lpstr>
      <vt:lpstr>PowerPoint Presentation</vt:lpstr>
      <vt:lpstr>PowerPoint Presentation</vt:lpstr>
      <vt:lpstr>I Faza Koncepcyjna Wstępne obserwacje</vt:lpstr>
      <vt:lpstr>PowerPoint Presentation</vt:lpstr>
      <vt:lpstr>PowerPoint Presentation</vt:lpstr>
      <vt:lpstr>PowerPoint Presentation</vt:lpstr>
      <vt:lpstr>Najczęściej  pojawiające się problemy  </vt:lpstr>
      <vt:lpstr>PowerPoint Presentation</vt:lpstr>
      <vt:lpstr>PowerPoint Presentation</vt:lpstr>
      <vt:lpstr>Faza II Dostarczanie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REICHSTEIN Ruth (IDEA)</dc:creator>
  <cp:lastModifiedBy>OLSZEWSKA-GUIZZO Agnieszka (REGIO)</cp:lastModifiedBy>
  <cp:revision>153</cp:revision>
  <dcterms:created xsi:type="dcterms:W3CDTF">2020-11-13T08:20:09Z</dcterms:created>
  <dcterms:modified xsi:type="dcterms:W3CDTF">2021-05-27T14:59:17Z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0x01010062094E9F29D6C04F85860C631ABC812A</vt:lpwstr>
  </property>
</Properties>
</file>