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481" r:id="rId3"/>
    <p:sldId id="479" r:id="rId4"/>
    <p:sldId id="464" r:id="rId5"/>
    <p:sldId id="325" r:id="rId6"/>
    <p:sldId id="475" r:id="rId7"/>
    <p:sldId id="476" r:id="rId8"/>
    <p:sldId id="469" r:id="rId9"/>
    <p:sldId id="470" r:id="rId10"/>
    <p:sldId id="472" r:id="rId11"/>
    <p:sldId id="477" r:id="rId12"/>
    <p:sldId id="483" r:id="rId13"/>
    <p:sldId id="478" r:id="rId14"/>
    <p:sldId id="439" r:id="rId15"/>
    <p:sldId id="474" r:id="rId16"/>
    <p:sldId id="480" r:id="rId17"/>
    <p:sldId id="449" r:id="rId18"/>
    <p:sldId id="364" r:id="rId19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Dołęga" initials="MD" lastIdx="0" clrIdx="0">
    <p:extLst>
      <p:ext uri="{19B8F6BF-5375-455C-9EA6-DF929625EA0E}">
        <p15:presenceInfo xmlns:p15="http://schemas.microsoft.com/office/powerpoint/2012/main" userId="Marta Dołęga" providerId="None"/>
      </p:ext>
    </p:extLst>
  </p:cmAuthor>
  <p:cmAuthor id="2" name="Wojciech Sałabun" initials="WS" lastIdx="5" clrIdx="1">
    <p:extLst>
      <p:ext uri="{19B8F6BF-5375-455C-9EA6-DF929625EA0E}">
        <p15:presenceInfo xmlns:p15="http://schemas.microsoft.com/office/powerpoint/2012/main" userId="Wojciech Sałab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58AB27"/>
    <a:srgbClr val="9E0142"/>
    <a:srgbClr val="F10244"/>
    <a:srgbClr val="FDBF44"/>
    <a:srgbClr val="F19670"/>
    <a:srgbClr val="E2975D"/>
    <a:srgbClr val="E4BF80"/>
    <a:srgbClr val="74C493"/>
    <a:srgbClr val="447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37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4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01.0.122\zsc\ZSC%20-%20sprawy%202021\ZSC.064%20Sprawozdawczo&#347;&#263;\ZSC.064.3.2021%20Stan%20wdra&#380;ania\Stan%20wdra&#380;ania%20ZIT%20w%20ramach%20RPO%20WS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j-ea"/>
                <a:cs typeface="+mj-cs"/>
              </a:defRPr>
            </a:pPr>
            <a:r>
              <a:rPr lang="pl-PL" b="1">
                <a:latin typeface="+mn-lt"/>
              </a:rPr>
              <a:t>Stan wdrażania ZIT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ysClr val="windowText" lastClr="000000"/>
              </a:solidFill>
              <a:latin typeface="+mn-lt"/>
              <a:ea typeface="+mj-ea"/>
              <a:cs typeface="+mj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5288978328532152E-2"/>
          <c:y val="0.1095786935127511"/>
          <c:w val="0.89417226985277576"/>
          <c:h val="0.66823721730141106"/>
        </c:manualLayout>
      </c:layout>
      <c:lineChart>
        <c:grouping val="standard"/>
        <c:varyColors val="0"/>
        <c:ser>
          <c:idx val="0"/>
          <c:order val="0"/>
          <c:tx>
            <c:strRef>
              <c:f>'Stan realizacji ZIT'!$B$2</c:f>
              <c:strCache>
                <c:ptCount val="1"/>
                <c:pt idx="0">
                  <c:v>Wnioski wybrane do dofinansowania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30"/>
            <c:marker>
              <c:symbol val="none"/>
            </c:marker>
            <c:bubble3D val="0"/>
            <c:spPr>
              <a:ln w="38100" cap="rnd">
                <a:solidFill>
                  <a:schemeClr val="accent6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905-4928-AF74-5089FAC2D357}"/>
              </c:ext>
            </c:extLst>
          </c:dPt>
          <c:dLbls>
            <c:dLbl>
              <c:idx val="146"/>
              <c:layout>
                <c:manualLayout>
                  <c:x val="-2.7976713974971801E-2"/>
                  <c:y val="-4.4184544455095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'Stan realizacji ZIT'!$A$3:$A$158</c:f>
              <c:numCache>
                <c:formatCode>m/d/yyyy</c:formatCode>
                <c:ptCount val="156"/>
                <c:pt idx="0">
                  <c:v>42735</c:v>
                </c:pt>
                <c:pt idx="1">
                  <c:v>42867</c:v>
                </c:pt>
                <c:pt idx="2">
                  <c:v>42895</c:v>
                </c:pt>
                <c:pt idx="3">
                  <c:v>42916</c:v>
                </c:pt>
                <c:pt idx="4">
                  <c:v>42930</c:v>
                </c:pt>
                <c:pt idx="5">
                  <c:v>42944</c:v>
                </c:pt>
                <c:pt idx="6">
                  <c:v>42951</c:v>
                </c:pt>
                <c:pt idx="7">
                  <c:v>42965</c:v>
                </c:pt>
                <c:pt idx="8">
                  <c:v>42975</c:v>
                </c:pt>
                <c:pt idx="9">
                  <c:v>42993</c:v>
                </c:pt>
                <c:pt idx="10">
                  <c:v>43000</c:v>
                </c:pt>
                <c:pt idx="11">
                  <c:v>43014</c:v>
                </c:pt>
                <c:pt idx="12">
                  <c:v>43028</c:v>
                </c:pt>
                <c:pt idx="13">
                  <c:v>43042</c:v>
                </c:pt>
                <c:pt idx="14">
                  <c:v>43056</c:v>
                </c:pt>
                <c:pt idx="15">
                  <c:v>43063</c:v>
                </c:pt>
                <c:pt idx="16">
                  <c:v>43070</c:v>
                </c:pt>
                <c:pt idx="17">
                  <c:v>43098</c:v>
                </c:pt>
                <c:pt idx="18">
                  <c:v>43112</c:v>
                </c:pt>
                <c:pt idx="19">
                  <c:v>43122</c:v>
                </c:pt>
                <c:pt idx="20">
                  <c:v>43126</c:v>
                </c:pt>
                <c:pt idx="21">
                  <c:v>43133</c:v>
                </c:pt>
                <c:pt idx="22">
                  <c:v>43133</c:v>
                </c:pt>
                <c:pt idx="23">
                  <c:v>43161</c:v>
                </c:pt>
                <c:pt idx="24">
                  <c:v>43175</c:v>
                </c:pt>
                <c:pt idx="25">
                  <c:v>43182</c:v>
                </c:pt>
                <c:pt idx="26">
                  <c:v>43196</c:v>
                </c:pt>
                <c:pt idx="27">
                  <c:v>43203</c:v>
                </c:pt>
                <c:pt idx="28">
                  <c:v>43210</c:v>
                </c:pt>
                <c:pt idx="29">
                  <c:v>43231</c:v>
                </c:pt>
                <c:pt idx="30">
                  <c:v>43262</c:v>
                </c:pt>
                <c:pt idx="31">
                  <c:v>43274</c:v>
                </c:pt>
                <c:pt idx="32">
                  <c:v>43287</c:v>
                </c:pt>
                <c:pt idx="33">
                  <c:v>43294</c:v>
                </c:pt>
                <c:pt idx="34">
                  <c:v>43301</c:v>
                </c:pt>
                <c:pt idx="35">
                  <c:v>43308</c:v>
                </c:pt>
                <c:pt idx="36">
                  <c:v>43322</c:v>
                </c:pt>
                <c:pt idx="37">
                  <c:v>43329</c:v>
                </c:pt>
                <c:pt idx="38">
                  <c:v>43336</c:v>
                </c:pt>
                <c:pt idx="39">
                  <c:v>43357</c:v>
                </c:pt>
                <c:pt idx="40">
                  <c:v>43364</c:v>
                </c:pt>
                <c:pt idx="41">
                  <c:v>43371</c:v>
                </c:pt>
                <c:pt idx="42">
                  <c:v>43385</c:v>
                </c:pt>
                <c:pt idx="43">
                  <c:v>43399</c:v>
                </c:pt>
                <c:pt idx="44">
                  <c:v>43403</c:v>
                </c:pt>
                <c:pt idx="45">
                  <c:v>43406</c:v>
                </c:pt>
                <c:pt idx="46">
                  <c:v>43409</c:v>
                </c:pt>
                <c:pt idx="47">
                  <c:v>43444</c:v>
                </c:pt>
                <c:pt idx="48">
                  <c:v>43451</c:v>
                </c:pt>
                <c:pt idx="49">
                  <c:v>43465</c:v>
                </c:pt>
                <c:pt idx="50">
                  <c:v>43472</c:v>
                </c:pt>
                <c:pt idx="51">
                  <c:v>43479</c:v>
                </c:pt>
                <c:pt idx="52">
                  <c:v>43486</c:v>
                </c:pt>
                <c:pt idx="53">
                  <c:v>43493</c:v>
                </c:pt>
                <c:pt idx="54">
                  <c:v>43514</c:v>
                </c:pt>
                <c:pt idx="55">
                  <c:v>43528</c:v>
                </c:pt>
                <c:pt idx="56">
                  <c:v>43535</c:v>
                </c:pt>
                <c:pt idx="57">
                  <c:v>43556</c:v>
                </c:pt>
                <c:pt idx="58">
                  <c:v>43578</c:v>
                </c:pt>
                <c:pt idx="59">
                  <c:v>43584</c:v>
                </c:pt>
                <c:pt idx="60">
                  <c:v>43591</c:v>
                </c:pt>
                <c:pt idx="61">
                  <c:v>43598</c:v>
                </c:pt>
                <c:pt idx="62">
                  <c:v>43612</c:v>
                </c:pt>
                <c:pt idx="63">
                  <c:v>43626</c:v>
                </c:pt>
                <c:pt idx="64">
                  <c:v>43640</c:v>
                </c:pt>
                <c:pt idx="65">
                  <c:v>43661</c:v>
                </c:pt>
                <c:pt idx="66">
                  <c:v>43675</c:v>
                </c:pt>
                <c:pt idx="67">
                  <c:v>43703</c:v>
                </c:pt>
                <c:pt idx="68">
                  <c:v>43731</c:v>
                </c:pt>
                <c:pt idx="69">
                  <c:v>43738</c:v>
                </c:pt>
                <c:pt idx="70">
                  <c:v>43745</c:v>
                </c:pt>
                <c:pt idx="71">
                  <c:v>43759</c:v>
                </c:pt>
                <c:pt idx="72">
                  <c:v>43766</c:v>
                </c:pt>
                <c:pt idx="73">
                  <c:v>43773</c:v>
                </c:pt>
                <c:pt idx="74">
                  <c:v>43782</c:v>
                </c:pt>
                <c:pt idx="75">
                  <c:v>43787</c:v>
                </c:pt>
                <c:pt idx="76">
                  <c:v>43794</c:v>
                </c:pt>
                <c:pt idx="77">
                  <c:v>43801</c:v>
                </c:pt>
                <c:pt idx="78">
                  <c:v>43808</c:v>
                </c:pt>
                <c:pt idx="79">
                  <c:v>43815</c:v>
                </c:pt>
                <c:pt idx="80">
                  <c:v>43822</c:v>
                </c:pt>
                <c:pt idx="81">
                  <c:v>43830</c:v>
                </c:pt>
                <c:pt idx="82">
                  <c:v>43843</c:v>
                </c:pt>
                <c:pt idx="83">
                  <c:v>43850</c:v>
                </c:pt>
                <c:pt idx="84">
                  <c:v>43857</c:v>
                </c:pt>
                <c:pt idx="85">
                  <c:v>43864</c:v>
                </c:pt>
                <c:pt idx="86">
                  <c:v>43871</c:v>
                </c:pt>
                <c:pt idx="87">
                  <c:v>43878</c:v>
                </c:pt>
                <c:pt idx="88">
                  <c:v>43899</c:v>
                </c:pt>
                <c:pt idx="89">
                  <c:v>43906</c:v>
                </c:pt>
                <c:pt idx="90">
                  <c:v>43913</c:v>
                </c:pt>
                <c:pt idx="91">
                  <c:v>43920</c:v>
                </c:pt>
                <c:pt idx="92">
                  <c:v>43927</c:v>
                </c:pt>
                <c:pt idx="93">
                  <c:v>43935</c:v>
                </c:pt>
                <c:pt idx="94">
                  <c:v>43941</c:v>
                </c:pt>
                <c:pt idx="95">
                  <c:v>43948</c:v>
                </c:pt>
                <c:pt idx="96">
                  <c:v>43955</c:v>
                </c:pt>
                <c:pt idx="97">
                  <c:v>43962</c:v>
                </c:pt>
                <c:pt idx="98">
                  <c:v>43969</c:v>
                </c:pt>
                <c:pt idx="99">
                  <c:v>43976</c:v>
                </c:pt>
                <c:pt idx="100">
                  <c:v>43983</c:v>
                </c:pt>
                <c:pt idx="101">
                  <c:v>43990</c:v>
                </c:pt>
                <c:pt idx="102">
                  <c:v>43997</c:v>
                </c:pt>
                <c:pt idx="103">
                  <c:v>44004</c:v>
                </c:pt>
                <c:pt idx="104">
                  <c:v>44011</c:v>
                </c:pt>
                <c:pt idx="105">
                  <c:v>44025</c:v>
                </c:pt>
                <c:pt idx="106">
                  <c:v>44032</c:v>
                </c:pt>
                <c:pt idx="107">
                  <c:v>44039</c:v>
                </c:pt>
                <c:pt idx="108">
                  <c:v>44046</c:v>
                </c:pt>
                <c:pt idx="109">
                  <c:v>44053</c:v>
                </c:pt>
                <c:pt idx="110">
                  <c:v>44061</c:v>
                </c:pt>
                <c:pt idx="111">
                  <c:v>44067</c:v>
                </c:pt>
                <c:pt idx="112">
                  <c:v>44074</c:v>
                </c:pt>
                <c:pt idx="113">
                  <c:v>44081</c:v>
                </c:pt>
                <c:pt idx="114">
                  <c:v>44088</c:v>
                </c:pt>
                <c:pt idx="115">
                  <c:v>44095</c:v>
                </c:pt>
                <c:pt idx="116">
                  <c:v>44102</c:v>
                </c:pt>
                <c:pt idx="117">
                  <c:v>44109</c:v>
                </c:pt>
                <c:pt idx="118">
                  <c:v>44116</c:v>
                </c:pt>
                <c:pt idx="119">
                  <c:v>44123</c:v>
                </c:pt>
                <c:pt idx="120">
                  <c:v>44130</c:v>
                </c:pt>
                <c:pt idx="121">
                  <c:v>44137</c:v>
                </c:pt>
                <c:pt idx="122">
                  <c:v>44151</c:v>
                </c:pt>
                <c:pt idx="123">
                  <c:v>44158</c:v>
                </c:pt>
                <c:pt idx="124">
                  <c:v>44165</c:v>
                </c:pt>
                <c:pt idx="125">
                  <c:v>44172</c:v>
                </c:pt>
                <c:pt idx="126">
                  <c:v>44179</c:v>
                </c:pt>
                <c:pt idx="127">
                  <c:v>44186</c:v>
                </c:pt>
                <c:pt idx="128">
                  <c:v>44193</c:v>
                </c:pt>
                <c:pt idx="129">
                  <c:v>44200</c:v>
                </c:pt>
                <c:pt idx="130">
                  <c:v>44214</c:v>
                </c:pt>
                <c:pt idx="131">
                  <c:v>44221</c:v>
                </c:pt>
                <c:pt idx="132">
                  <c:v>44228</c:v>
                </c:pt>
                <c:pt idx="133">
                  <c:v>44235</c:v>
                </c:pt>
                <c:pt idx="134">
                  <c:v>44242</c:v>
                </c:pt>
                <c:pt idx="135">
                  <c:v>44249</c:v>
                </c:pt>
                <c:pt idx="136">
                  <c:v>44256</c:v>
                </c:pt>
                <c:pt idx="137">
                  <c:v>44263</c:v>
                </c:pt>
                <c:pt idx="138">
                  <c:v>44270</c:v>
                </c:pt>
                <c:pt idx="139">
                  <c:v>44284</c:v>
                </c:pt>
                <c:pt idx="140">
                  <c:v>44288</c:v>
                </c:pt>
                <c:pt idx="141">
                  <c:v>44298</c:v>
                </c:pt>
                <c:pt idx="142">
                  <c:v>44305</c:v>
                </c:pt>
                <c:pt idx="143">
                  <c:v>44312</c:v>
                </c:pt>
                <c:pt idx="144">
                  <c:v>44320</c:v>
                </c:pt>
                <c:pt idx="145">
                  <c:v>44333</c:v>
                </c:pt>
                <c:pt idx="146">
                  <c:v>44340</c:v>
                </c:pt>
              </c:numCache>
            </c:numRef>
          </c:cat>
          <c:val>
            <c:numRef>
              <c:f>'Stan realizacji ZIT'!$B$3:$B$158</c:f>
              <c:numCache>
                <c:formatCode>0.00%</c:formatCode>
                <c:ptCount val="156"/>
                <c:pt idx="0">
                  <c:v>0.22869999999999999</c:v>
                </c:pt>
                <c:pt idx="1">
                  <c:v>0.31219999999999998</c:v>
                </c:pt>
                <c:pt idx="2">
                  <c:v>0.3332</c:v>
                </c:pt>
                <c:pt idx="3">
                  <c:v>0.33850000000000002</c:v>
                </c:pt>
                <c:pt idx="4">
                  <c:v>0.33</c:v>
                </c:pt>
                <c:pt idx="5">
                  <c:v>0.38350000000000001</c:v>
                </c:pt>
                <c:pt idx="6">
                  <c:v>0.3836</c:v>
                </c:pt>
                <c:pt idx="7">
                  <c:v>0.38319999999999999</c:v>
                </c:pt>
                <c:pt idx="8">
                  <c:v>0.38319999999999999</c:v>
                </c:pt>
                <c:pt idx="9">
                  <c:v>0.38319999999999999</c:v>
                </c:pt>
                <c:pt idx="10">
                  <c:v>0.38319999999999999</c:v>
                </c:pt>
                <c:pt idx="11">
                  <c:v>0.37769999999999998</c:v>
                </c:pt>
                <c:pt idx="12">
                  <c:v>0.3861</c:v>
                </c:pt>
                <c:pt idx="13">
                  <c:v>0.39179999999999998</c:v>
                </c:pt>
                <c:pt idx="14">
                  <c:v>0.39879999999999999</c:v>
                </c:pt>
                <c:pt idx="15">
                  <c:v>0.39879999999999999</c:v>
                </c:pt>
                <c:pt idx="16">
                  <c:v>0.3987</c:v>
                </c:pt>
                <c:pt idx="17">
                  <c:v>0.4083</c:v>
                </c:pt>
                <c:pt idx="18">
                  <c:v>0.41039999999999999</c:v>
                </c:pt>
                <c:pt idx="19">
                  <c:v>0.44230000000000003</c:v>
                </c:pt>
                <c:pt idx="20">
                  <c:v>0.44640000000000002</c:v>
                </c:pt>
                <c:pt idx="21">
                  <c:v>0.44640000000000002</c:v>
                </c:pt>
                <c:pt idx="22">
                  <c:v>0.44800000000000001</c:v>
                </c:pt>
                <c:pt idx="23">
                  <c:v>0.44719999999999999</c:v>
                </c:pt>
                <c:pt idx="24">
                  <c:v>0.4471</c:v>
                </c:pt>
                <c:pt idx="25">
                  <c:v>0.4471</c:v>
                </c:pt>
                <c:pt idx="26">
                  <c:v>0.45</c:v>
                </c:pt>
                <c:pt idx="27">
                  <c:v>0.45</c:v>
                </c:pt>
                <c:pt idx="28">
                  <c:v>0.44929999999999998</c:v>
                </c:pt>
                <c:pt idx="29">
                  <c:v>0.53510000000000002</c:v>
                </c:pt>
                <c:pt idx="30">
                  <c:v>0.53029999999999999</c:v>
                </c:pt>
                <c:pt idx="31">
                  <c:v>0.55379999999999996</c:v>
                </c:pt>
                <c:pt idx="32">
                  <c:v>0.54789999999999994</c:v>
                </c:pt>
                <c:pt idx="33">
                  <c:v>0.54780000000000006</c:v>
                </c:pt>
                <c:pt idx="34">
                  <c:v>0.54770000000000008</c:v>
                </c:pt>
                <c:pt idx="35">
                  <c:v>0.55049999999999999</c:v>
                </c:pt>
                <c:pt idx="36">
                  <c:v>0.56040000000000001</c:v>
                </c:pt>
                <c:pt idx="37">
                  <c:v>0.56040000000000001</c:v>
                </c:pt>
                <c:pt idx="38">
                  <c:v>0.55989999999999995</c:v>
                </c:pt>
                <c:pt idx="39">
                  <c:v>0.57279999999999998</c:v>
                </c:pt>
                <c:pt idx="40">
                  <c:v>0.57199999999999995</c:v>
                </c:pt>
                <c:pt idx="41">
                  <c:v>0.57779999999999998</c:v>
                </c:pt>
                <c:pt idx="42">
                  <c:v>0.58220000000000005</c:v>
                </c:pt>
                <c:pt idx="43">
                  <c:v>0.62219999999999998</c:v>
                </c:pt>
                <c:pt idx="44">
                  <c:v>0.62219999999999998</c:v>
                </c:pt>
                <c:pt idx="45">
                  <c:v>0.61599999999999999</c:v>
                </c:pt>
                <c:pt idx="46">
                  <c:v>0.61599999999999999</c:v>
                </c:pt>
                <c:pt idx="47">
                  <c:v>0.62060000000000004</c:v>
                </c:pt>
                <c:pt idx="48">
                  <c:v>0.64470000000000005</c:v>
                </c:pt>
                <c:pt idx="49">
                  <c:v>0.64429999999999998</c:v>
                </c:pt>
                <c:pt idx="50">
                  <c:v>0.64129999999999998</c:v>
                </c:pt>
                <c:pt idx="51">
                  <c:v>0.64070000000000005</c:v>
                </c:pt>
                <c:pt idx="52">
                  <c:v>0.64070000000000005</c:v>
                </c:pt>
                <c:pt idx="53">
                  <c:v>0.64029999999999998</c:v>
                </c:pt>
                <c:pt idx="54">
                  <c:v>0.65290000000000004</c:v>
                </c:pt>
                <c:pt idx="55">
                  <c:v>0.6532</c:v>
                </c:pt>
                <c:pt idx="56">
                  <c:v>0.65329999999999999</c:v>
                </c:pt>
                <c:pt idx="57">
                  <c:v>0.65380000000000005</c:v>
                </c:pt>
                <c:pt idx="58">
                  <c:v>0.65339999999999998</c:v>
                </c:pt>
                <c:pt idx="59">
                  <c:v>0.65290000000000004</c:v>
                </c:pt>
                <c:pt idx="60">
                  <c:v>0.65310000000000001</c:v>
                </c:pt>
                <c:pt idx="61">
                  <c:v>0.65269999999999995</c:v>
                </c:pt>
                <c:pt idx="62">
                  <c:v>0.65259999999999996</c:v>
                </c:pt>
                <c:pt idx="63">
                  <c:v>0.65310000000000001</c:v>
                </c:pt>
                <c:pt idx="64">
                  <c:v>0.65159999999999996</c:v>
                </c:pt>
                <c:pt idx="65">
                  <c:v>0.7</c:v>
                </c:pt>
                <c:pt idx="66">
                  <c:v>0.70209999999999995</c:v>
                </c:pt>
                <c:pt idx="67">
                  <c:v>0.71130000000000004</c:v>
                </c:pt>
                <c:pt idx="68">
                  <c:v>0.69989999999999997</c:v>
                </c:pt>
                <c:pt idx="69">
                  <c:v>0.7</c:v>
                </c:pt>
                <c:pt idx="70">
                  <c:v>0.71250000000000002</c:v>
                </c:pt>
                <c:pt idx="71">
                  <c:v>0.78969999999999996</c:v>
                </c:pt>
                <c:pt idx="72">
                  <c:v>0.78910000000000002</c:v>
                </c:pt>
                <c:pt idx="73">
                  <c:v>0.80589999999999995</c:v>
                </c:pt>
                <c:pt idx="74">
                  <c:v>0.80589999999999995</c:v>
                </c:pt>
                <c:pt idx="75">
                  <c:v>0.80579999999999996</c:v>
                </c:pt>
                <c:pt idx="76">
                  <c:v>0.80649999999999999</c:v>
                </c:pt>
                <c:pt idx="77">
                  <c:v>0.79920000000000002</c:v>
                </c:pt>
                <c:pt idx="78">
                  <c:v>0.79910000000000003</c:v>
                </c:pt>
                <c:pt idx="79">
                  <c:v>0.79890000000000005</c:v>
                </c:pt>
                <c:pt idx="80">
                  <c:v>0.80810000000000004</c:v>
                </c:pt>
                <c:pt idx="81">
                  <c:v>0.8286</c:v>
                </c:pt>
                <c:pt idx="82">
                  <c:v>0.86160000000000003</c:v>
                </c:pt>
                <c:pt idx="83">
                  <c:v>0.86150000000000004</c:v>
                </c:pt>
                <c:pt idx="84">
                  <c:v>0.84389999999999998</c:v>
                </c:pt>
                <c:pt idx="85">
                  <c:v>0.84050000000000002</c:v>
                </c:pt>
                <c:pt idx="86">
                  <c:v>0.84960000000000002</c:v>
                </c:pt>
                <c:pt idx="87">
                  <c:v>0.85119999999999996</c:v>
                </c:pt>
                <c:pt idx="88">
                  <c:v>0.85029999999999994</c:v>
                </c:pt>
                <c:pt idx="89">
                  <c:v>0.85029999999999994</c:v>
                </c:pt>
                <c:pt idx="90">
                  <c:v>0.85029999999999994</c:v>
                </c:pt>
                <c:pt idx="91">
                  <c:v>0.85699999999999998</c:v>
                </c:pt>
                <c:pt idx="92">
                  <c:v>0.84009999999999996</c:v>
                </c:pt>
                <c:pt idx="93">
                  <c:v>0.84140000000000004</c:v>
                </c:pt>
                <c:pt idx="94">
                  <c:v>0.84189999999999998</c:v>
                </c:pt>
                <c:pt idx="95">
                  <c:v>0.84</c:v>
                </c:pt>
                <c:pt idx="96">
                  <c:v>0.84160000000000001</c:v>
                </c:pt>
                <c:pt idx="97">
                  <c:v>0.84189999999999998</c:v>
                </c:pt>
                <c:pt idx="98">
                  <c:v>0.84179999999999999</c:v>
                </c:pt>
                <c:pt idx="99">
                  <c:v>0.84209999999999996</c:v>
                </c:pt>
                <c:pt idx="100">
                  <c:v>0.84709999999999996</c:v>
                </c:pt>
                <c:pt idx="101">
                  <c:v>0.8468</c:v>
                </c:pt>
                <c:pt idx="102">
                  <c:v>0.8468</c:v>
                </c:pt>
                <c:pt idx="103">
                  <c:v>0.85119999999999996</c:v>
                </c:pt>
                <c:pt idx="104">
                  <c:v>0.85209999999999997</c:v>
                </c:pt>
                <c:pt idx="105">
                  <c:v>0.87</c:v>
                </c:pt>
                <c:pt idx="106">
                  <c:v>0.86980000000000002</c:v>
                </c:pt>
                <c:pt idx="107">
                  <c:v>0.86980000000000002</c:v>
                </c:pt>
                <c:pt idx="108">
                  <c:v>0.88280000000000003</c:v>
                </c:pt>
                <c:pt idx="109">
                  <c:v>0.88260000000000005</c:v>
                </c:pt>
                <c:pt idx="110">
                  <c:v>0.88239999999999996</c:v>
                </c:pt>
                <c:pt idx="111">
                  <c:v>0.88239999999999996</c:v>
                </c:pt>
                <c:pt idx="112">
                  <c:v>0.88239999999999996</c:v>
                </c:pt>
                <c:pt idx="113">
                  <c:v>0.88380000000000003</c:v>
                </c:pt>
                <c:pt idx="114">
                  <c:v>0.88380000000000003</c:v>
                </c:pt>
                <c:pt idx="115">
                  <c:v>0.89119999999999999</c:v>
                </c:pt>
                <c:pt idx="116">
                  <c:v>0.89119999999999999</c:v>
                </c:pt>
                <c:pt idx="117">
                  <c:v>0.91549999999999998</c:v>
                </c:pt>
                <c:pt idx="118">
                  <c:v>0.92090000000000005</c:v>
                </c:pt>
                <c:pt idx="119">
                  <c:v>0.92090000000000005</c:v>
                </c:pt>
                <c:pt idx="120">
                  <c:v>0.92090000000000005</c:v>
                </c:pt>
                <c:pt idx="121">
                  <c:v>0.9143</c:v>
                </c:pt>
                <c:pt idx="122">
                  <c:v>0.91420000000000001</c:v>
                </c:pt>
                <c:pt idx="123">
                  <c:v>0.91410000000000002</c:v>
                </c:pt>
                <c:pt idx="124">
                  <c:v>0.91669999999999996</c:v>
                </c:pt>
                <c:pt idx="125">
                  <c:v>0.92059999999999997</c:v>
                </c:pt>
                <c:pt idx="126">
                  <c:v>0.92569999999999997</c:v>
                </c:pt>
                <c:pt idx="127">
                  <c:v>0.92479999999999996</c:v>
                </c:pt>
                <c:pt idx="128">
                  <c:v>0.92469999999999997</c:v>
                </c:pt>
                <c:pt idx="129">
                  <c:v>0.9194</c:v>
                </c:pt>
                <c:pt idx="130">
                  <c:v>0.91910000000000003</c:v>
                </c:pt>
                <c:pt idx="131">
                  <c:v>0.91910000000000003</c:v>
                </c:pt>
                <c:pt idx="132">
                  <c:v>0.92069999999999996</c:v>
                </c:pt>
                <c:pt idx="133">
                  <c:v>0.92200000000000004</c:v>
                </c:pt>
                <c:pt idx="134">
                  <c:v>0.92200000000000004</c:v>
                </c:pt>
                <c:pt idx="135">
                  <c:v>0.92149999999999999</c:v>
                </c:pt>
                <c:pt idx="136">
                  <c:v>0.92520000000000002</c:v>
                </c:pt>
                <c:pt idx="137">
                  <c:v>0.92869999999999997</c:v>
                </c:pt>
                <c:pt idx="138">
                  <c:v>0.92869999999999997</c:v>
                </c:pt>
                <c:pt idx="139">
                  <c:v>0.93479999999999996</c:v>
                </c:pt>
                <c:pt idx="140">
                  <c:v>0.92800000000000005</c:v>
                </c:pt>
                <c:pt idx="141">
                  <c:v>0.92779999999999996</c:v>
                </c:pt>
                <c:pt idx="142">
                  <c:v>0.93689999999999996</c:v>
                </c:pt>
                <c:pt idx="143">
                  <c:v>0.93679999999999997</c:v>
                </c:pt>
                <c:pt idx="144">
                  <c:v>0.93920000000000003</c:v>
                </c:pt>
                <c:pt idx="145">
                  <c:v>0.93930000000000002</c:v>
                </c:pt>
                <c:pt idx="146">
                  <c:v>0.93910000000000005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F80-499F-BDF7-F0F8ED912580}"/>
            </c:ext>
          </c:extLst>
        </c:ser>
        <c:ser>
          <c:idx val="1"/>
          <c:order val="1"/>
          <c:tx>
            <c:strRef>
              <c:f>'Stan realizacji ZIT'!$C$2</c:f>
              <c:strCache>
                <c:ptCount val="1"/>
                <c:pt idx="0">
                  <c:v>Kontraktacja 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46"/>
              <c:layout>
                <c:manualLayout>
                  <c:x val="-1.9539066583015805E-16"/>
                  <c:y val="7.0175452958092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'Stan realizacji ZIT'!$A$3:$A$158</c:f>
              <c:numCache>
                <c:formatCode>m/d/yyyy</c:formatCode>
                <c:ptCount val="156"/>
                <c:pt idx="0">
                  <c:v>42735</c:v>
                </c:pt>
                <c:pt idx="1">
                  <c:v>42867</c:v>
                </c:pt>
                <c:pt idx="2">
                  <c:v>42895</c:v>
                </c:pt>
                <c:pt idx="3">
                  <c:v>42916</c:v>
                </c:pt>
                <c:pt idx="4">
                  <c:v>42930</c:v>
                </c:pt>
                <c:pt idx="5">
                  <c:v>42944</c:v>
                </c:pt>
                <c:pt idx="6">
                  <c:v>42951</c:v>
                </c:pt>
                <c:pt idx="7">
                  <c:v>42965</c:v>
                </c:pt>
                <c:pt idx="8">
                  <c:v>42975</c:v>
                </c:pt>
                <c:pt idx="9">
                  <c:v>42993</c:v>
                </c:pt>
                <c:pt idx="10">
                  <c:v>43000</c:v>
                </c:pt>
                <c:pt idx="11">
                  <c:v>43014</c:v>
                </c:pt>
                <c:pt idx="12">
                  <c:v>43028</c:v>
                </c:pt>
                <c:pt idx="13">
                  <c:v>43042</c:v>
                </c:pt>
                <c:pt idx="14">
                  <c:v>43056</c:v>
                </c:pt>
                <c:pt idx="15">
                  <c:v>43063</c:v>
                </c:pt>
                <c:pt idx="16">
                  <c:v>43070</c:v>
                </c:pt>
                <c:pt idx="17">
                  <c:v>43098</c:v>
                </c:pt>
                <c:pt idx="18">
                  <c:v>43112</c:v>
                </c:pt>
                <c:pt idx="19">
                  <c:v>43122</c:v>
                </c:pt>
                <c:pt idx="20">
                  <c:v>43126</c:v>
                </c:pt>
                <c:pt idx="21">
                  <c:v>43133</c:v>
                </c:pt>
                <c:pt idx="22">
                  <c:v>43133</c:v>
                </c:pt>
                <c:pt idx="23">
                  <c:v>43161</c:v>
                </c:pt>
                <c:pt idx="24">
                  <c:v>43175</c:v>
                </c:pt>
                <c:pt idx="25">
                  <c:v>43182</c:v>
                </c:pt>
                <c:pt idx="26">
                  <c:v>43196</c:v>
                </c:pt>
                <c:pt idx="27">
                  <c:v>43203</c:v>
                </c:pt>
                <c:pt idx="28">
                  <c:v>43210</c:v>
                </c:pt>
                <c:pt idx="29">
                  <c:v>43231</c:v>
                </c:pt>
                <c:pt idx="30">
                  <c:v>43262</c:v>
                </c:pt>
                <c:pt idx="31">
                  <c:v>43274</c:v>
                </c:pt>
                <c:pt idx="32">
                  <c:v>43287</c:v>
                </c:pt>
                <c:pt idx="33">
                  <c:v>43294</c:v>
                </c:pt>
                <c:pt idx="34">
                  <c:v>43301</c:v>
                </c:pt>
                <c:pt idx="35">
                  <c:v>43308</c:v>
                </c:pt>
                <c:pt idx="36">
                  <c:v>43322</c:v>
                </c:pt>
                <c:pt idx="37">
                  <c:v>43329</c:v>
                </c:pt>
                <c:pt idx="38">
                  <c:v>43336</c:v>
                </c:pt>
                <c:pt idx="39">
                  <c:v>43357</c:v>
                </c:pt>
                <c:pt idx="40">
                  <c:v>43364</c:v>
                </c:pt>
                <c:pt idx="41">
                  <c:v>43371</c:v>
                </c:pt>
                <c:pt idx="42">
                  <c:v>43385</c:v>
                </c:pt>
                <c:pt idx="43">
                  <c:v>43399</c:v>
                </c:pt>
                <c:pt idx="44">
                  <c:v>43403</c:v>
                </c:pt>
                <c:pt idx="45">
                  <c:v>43406</c:v>
                </c:pt>
                <c:pt idx="46">
                  <c:v>43409</c:v>
                </c:pt>
                <c:pt idx="47">
                  <c:v>43444</c:v>
                </c:pt>
                <c:pt idx="48">
                  <c:v>43451</c:v>
                </c:pt>
                <c:pt idx="49">
                  <c:v>43465</c:v>
                </c:pt>
                <c:pt idx="50">
                  <c:v>43472</c:v>
                </c:pt>
                <c:pt idx="51">
                  <c:v>43479</c:v>
                </c:pt>
                <c:pt idx="52">
                  <c:v>43486</c:v>
                </c:pt>
                <c:pt idx="53">
                  <c:v>43493</c:v>
                </c:pt>
                <c:pt idx="54">
                  <c:v>43514</c:v>
                </c:pt>
                <c:pt idx="55">
                  <c:v>43528</c:v>
                </c:pt>
                <c:pt idx="56">
                  <c:v>43535</c:v>
                </c:pt>
                <c:pt idx="57">
                  <c:v>43556</c:v>
                </c:pt>
                <c:pt idx="58">
                  <c:v>43578</c:v>
                </c:pt>
                <c:pt idx="59">
                  <c:v>43584</c:v>
                </c:pt>
                <c:pt idx="60">
                  <c:v>43591</c:v>
                </c:pt>
                <c:pt idx="61">
                  <c:v>43598</c:v>
                </c:pt>
                <c:pt idx="62">
                  <c:v>43612</c:v>
                </c:pt>
                <c:pt idx="63">
                  <c:v>43626</c:v>
                </c:pt>
                <c:pt idx="64">
                  <c:v>43640</c:v>
                </c:pt>
                <c:pt idx="65">
                  <c:v>43661</c:v>
                </c:pt>
                <c:pt idx="66">
                  <c:v>43675</c:v>
                </c:pt>
                <c:pt idx="67">
                  <c:v>43703</c:v>
                </c:pt>
                <c:pt idx="68">
                  <c:v>43731</c:v>
                </c:pt>
                <c:pt idx="69">
                  <c:v>43738</c:v>
                </c:pt>
                <c:pt idx="70">
                  <c:v>43745</c:v>
                </c:pt>
                <c:pt idx="71">
                  <c:v>43759</c:v>
                </c:pt>
                <c:pt idx="72">
                  <c:v>43766</c:v>
                </c:pt>
                <c:pt idx="73">
                  <c:v>43773</c:v>
                </c:pt>
                <c:pt idx="74">
                  <c:v>43782</c:v>
                </c:pt>
                <c:pt idx="75">
                  <c:v>43787</c:v>
                </c:pt>
                <c:pt idx="76">
                  <c:v>43794</c:v>
                </c:pt>
                <c:pt idx="77">
                  <c:v>43801</c:v>
                </c:pt>
                <c:pt idx="78">
                  <c:v>43808</c:v>
                </c:pt>
                <c:pt idx="79">
                  <c:v>43815</c:v>
                </c:pt>
                <c:pt idx="80">
                  <c:v>43822</c:v>
                </c:pt>
                <c:pt idx="81">
                  <c:v>43830</c:v>
                </c:pt>
                <c:pt idx="82">
                  <c:v>43843</c:v>
                </c:pt>
                <c:pt idx="83">
                  <c:v>43850</c:v>
                </c:pt>
                <c:pt idx="84">
                  <c:v>43857</c:v>
                </c:pt>
                <c:pt idx="85">
                  <c:v>43864</c:v>
                </c:pt>
                <c:pt idx="86">
                  <c:v>43871</c:v>
                </c:pt>
                <c:pt idx="87">
                  <c:v>43878</c:v>
                </c:pt>
                <c:pt idx="88">
                  <c:v>43899</c:v>
                </c:pt>
                <c:pt idx="89">
                  <c:v>43906</c:v>
                </c:pt>
                <c:pt idx="90">
                  <c:v>43913</c:v>
                </c:pt>
                <c:pt idx="91">
                  <c:v>43920</c:v>
                </c:pt>
                <c:pt idx="92">
                  <c:v>43927</c:v>
                </c:pt>
                <c:pt idx="93">
                  <c:v>43935</c:v>
                </c:pt>
                <c:pt idx="94">
                  <c:v>43941</c:v>
                </c:pt>
                <c:pt idx="95">
                  <c:v>43948</c:v>
                </c:pt>
                <c:pt idx="96">
                  <c:v>43955</c:v>
                </c:pt>
                <c:pt idx="97">
                  <c:v>43962</c:v>
                </c:pt>
                <c:pt idx="98">
                  <c:v>43969</c:v>
                </c:pt>
                <c:pt idx="99">
                  <c:v>43976</c:v>
                </c:pt>
                <c:pt idx="100">
                  <c:v>43983</c:v>
                </c:pt>
                <c:pt idx="101">
                  <c:v>43990</c:v>
                </c:pt>
                <c:pt idx="102">
                  <c:v>43997</c:v>
                </c:pt>
                <c:pt idx="103">
                  <c:v>44004</c:v>
                </c:pt>
                <c:pt idx="104">
                  <c:v>44011</c:v>
                </c:pt>
                <c:pt idx="105">
                  <c:v>44025</c:v>
                </c:pt>
                <c:pt idx="106">
                  <c:v>44032</c:v>
                </c:pt>
                <c:pt idx="107">
                  <c:v>44039</c:v>
                </c:pt>
                <c:pt idx="108">
                  <c:v>44046</c:v>
                </c:pt>
                <c:pt idx="109">
                  <c:v>44053</c:v>
                </c:pt>
                <c:pt idx="110">
                  <c:v>44061</c:v>
                </c:pt>
                <c:pt idx="111">
                  <c:v>44067</c:v>
                </c:pt>
                <c:pt idx="112">
                  <c:v>44074</c:v>
                </c:pt>
                <c:pt idx="113">
                  <c:v>44081</c:v>
                </c:pt>
                <c:pt idx="114">
                  <c:v>44088</c:v>
                </c:pt>
                <c:pt idx="115">
                  <c:v>44095</c:v>
                </c:pt>
                <c:pt idx="116">
                  <c:v>44102</c:v>
                </c:pt>
                <c:pt idx="117">
                  <c:v>44109</c:v>
                </c:pt>
                <c:pt idx="118">
                  <c:v>44116</c:v>
                </c:pt>
                <c:pt idx="119">
                  <c:v>44123</c:v>
                </c:pt>
                <c:pt idx="120">
                  <c:v>44130</c:v>
                </c:pt>
                <c:pt idx="121">
                  <c:v>44137</c:v>
                </c:pt>
                <c:pt idx="122">
                  <c:v>44151</c:v>
                </c:pt>
                <c:pt idx="123">
                  <c:v>44158</c:v>
                </c:pt>
                <c:pt idx="124">
                  <c:v>44165</c:v>
                </c:pt>
                <c:pt idx="125">
                  <c:v>44172</c:v>
                </c:pt>
                <c:pt idx="126">
                  <c:v>44179</c:v>
                </c:pt>
                <c:pt idx="127">
                  <c:v>44186</c:v>
                </c:pt>
                <c:pt idx="128">
                  <c:v>44193</c:v>
                </c:pt>
                <c:pt idx="129">
                  <c:v>44200</c:v>
                </c:pt>
                <c:pt idx="130">
                  <c:v>44214</c:v>
                </c:pt>
                <c:pt idx="131">
                  <c:v>44221</c:v>
                </c:pt>
                <c:pt idx="132">
                  <c:v>44228</c:v>
                </c:pt>
                <c:pt idx="133">
                  <c:v>44235</c:v>
                </c:pt>
                <c:pt idx="134">
                  <c:v>44242</c:v>
                </c:pt>
                <c:pt idx="135">
                  <c:v>44249</c:v>
                </c:pt>
                <c:pt idx="136">
                  <c:v>44256</c:v>
                </c:pt>
                <c:pt idx="137">
                  <c:v>44263</c:v>
                </c:pt>
                <c:pt idx="138">
                  <c:v>44270</c:v>
                </c:pt>
                <c:pt idx="139">
                  <c:v>44284</c:v>
                </c:pt>
                <c:pt idx="140">
                  <c:v>44288</c:v>
                </c:pt>
                <c:pt idx="141">
                  <c:v>44298</c:v>
                </c:pt>
                <c:pt idx="142">
                  <c:v>44305</c:v>
                </c:pt>
                <c:pt idx="143">
                  <c:v>44312</c:v>
                </c:pt>
                <c:pt idx="144">
                  <c:v>44320</c:v>
                </c:pt>
                <c:pt idx="145">
                  <c:v>44333</c:v>
                </c:pt>
                <c:pt idx="146">
                  <c:v>44340</c:v>
                </c:pt>
              </c:numCache>
            </c:numRef>
          </c:cat>
          <c:val>
            <c:numRef>
              <c:f>'Stan realizacji ZIT'!$C$3:$C$158</c:f>
              <c:numCache>
                <c:formatCode>0.00%</c:formatCode>
                <c:ptCount val="156"/>
                <c:pt idx="0">
                  <c:v>0.1525</c:v>
                </c:pt>
                <c:pt idx="1">
                  <c:v>0.2281</c:v>
                </c:pt>
                <c:pt idx="2">
                  <c:v>0.27039999999999997</c:v>
                </c:pt>
                <c:pt idx="3">
                  <c:v>0.2767</c:v>
                </c:pt>
                <c:pt idx="4">
                  <c:v>0.28089999999999998</c:v>
                </c:pt>
                <c:pt idx="5">
                  <c:v>0.28160000000000002</c:v>
                </c:pt>
                <c:pt idx="6">
                  <c:v>0.29260000000000003</c:v>
                </c:pt>
                <c:pt idx="7">
                  <c:v>0.30220000000000002</c:v>
                </c:pt>
                <c:pt idx="8">
                  <c:v>0.3024</c:v>
                </c:pt>
                <c:pt idx="9">
                  <c:v>0.311</c:v>
                </c:pt>
                <c:pt idx="10">
                  <c:v>0.31330000000000002</c:v>
                </c:pt>
                <c:pt idx="11">
                  <c:v>0.3196</c:v>
                </c:pt>
                <c:pt idx="12">
                  <c:v>0.3236</c:v>
                </c:pt>
                <c:pt idx="13">
                  <c:v>0.33750000000000002</c:v>
                </c:pt>
                <c:pt idx="14">
                  <c:v>0.3407</c:v>
                </c:pt>
                <c:pt idx="15">
                  <c:v>0.3427</c:v>
                </c:pt>
                <c:pt idx="16">
                  <c:v>0.36670000000000003</c:v>
                </c:pt>
                <c:pt idx="17">
                  <c:v>0.3805</c:v>
                </c:pt>
                <c:pt idx="18">
                  <c:v>0.39500000000000002</c:v>
                </c:pt>
                <c:pt idx="19">
                  <c:v>0.3967</c:v>
                </c:pt>
                <c:pt idx="20">
                  <c:v>0.39689999999999998</c:v>
                </c:pt>
                <c:pt idx="21">
                  <c:v>0.39710000000000001</c:v>
                </c:pt>
                <c:pt idx="22">
                  <c:v>0.4002</c:v>
                </c:pt>
                <c:pt idx="23">
                  <c:v>0.39879999999999999</c:v>
                </c:pt>
                <c:pt idx="24">
                  <c:v>0.40100000000000002</c:v>
                </c:pt>
                <c:pt idx="25">
                  <c:v>0.40279999999999999</c:v>
                </c:pt>
                <c:pt idx="26">
                  <c:v>0.39979999999999999</c:v>
                </c:pt>
                <c:pt idx="27">
                  <c:v>0.40010000000000001</c:v>
                </c:pt>
                <c:pt idx="28">
                  <c:v>0.40050000000000002</c:v>
                </c:pt>
                <c:pt idx="29">
                  <c:v>0.41749999999999998</c:v>
                </c:pt>
                <c:pt idx="30">
                  <c:v>0.41620000000000001</c:v>
                </c:pt>
                <c:pt idx="31">
                  <c:v>0.43990000000000001</c:v>
                </c:pt>
                <c:pt idx="32">
                  <c:v>0.43810000000000004</c:v>
                </c:pt>
                <c:pt idx="33">
                  <c:v>0.44030000000000002</c:v>
                </c:pt>
                <c:pt idx="34">
                  <c:v>0.44090000000000001</c:v>
                </c:pt>
                <c:pt idx="35">
                  <c:v>0.44800000000000001</c:v>
                </c:pt>
                <c:pt idx="36">
                  <c:v>0.47120000000000001</c:v>
                </c:pt>
                <c:pt idx="37">
                  <c:v>0.47639999999999999</c:v>
                </c:pt>
                <c:pt idx="38">
                  <c:v>0.48180000000000001</c:v>
                </c:pt>
                <c:pt idx="39">
                  <c:v>0.51229999999999998</c:v>
                </c:pt>
                <c:pt idx="40">
                  <c:v>0.51619999999999999</c:v>
                </c:pt>
                <c:pt idx="41">
                  <c:v>0.52159999999999995</c:v>
                </c:pt>
                <c:pt idx="42">
                  <c:v>0.5272</c:v>
                </c:pt>
                <c:pt idx="43">
                  <c:v>0.54920000000000002</c:v>
                </c:pt>
                <c:pt idx="44">
                  <c:v>0.54920000000000002</c:v>
                </c:pt>
                <c:pt idx="45">
                  <c:v>0.54500000000000004</c:v>
                </c:pt>
                <c:pt idx="46">
                  <c:v>0.54500000000000004</c:v>
                </c:pt>
                <c:pt idx="47">
                  <c:v>0.5635</c:v>
                </c:pt>
                <c:pt idx="48">
                  <c:v>0.56459999999999999</c:v>
                </c:pt>
                <c:pt idx="49">
                  <c:v>0.5645</c:v>
                </c:pt>
                <c:pt idx="50">
                  <c:v>0.56289999999999996</c:v>
                </c:pt>
                <c:pt idx="51">
                  <c:v>0.56799999999999995</c:v>
                </c:pt>
                <c:pt idx="52">
                  <c:v>0.56910000000000005</c:v>
                </c:pt>
                <c:pt idx="53">
                  <c:v>0.57150000000000001</c:v>
                </c:pt>
                <c:pt idx="54">
                  <c:v>0.57509999999999994</c:v>
                </c:pt>
                <c:pt idx="55">
                  <c:v>0.58940000000000003</c:v>
                </c:pt>
                <c:pt idx="56">
                  <c:v>0.59009999999999996</c:v>
                </c:pt>
                <c:pt idx="57">
                  <c:v>0.6048</c:v>
                </c:pt>
                <c:pt idx="58">
                  <c:v>0.62849999999999995</c:v>
                </c:pt>
                <c:pt idx="59">
                  <c:v>0.62860000000000005</c:v>
                </c:pt>
                <c:pt idx="60">
                  <c:v>0.62980000000000003</c:v>
                </c:pt>
                <c:pt idx="61">
                  <c:v>0.63070000000000004</c:v>
                </c:pt>
                <c:pt idx="62">
                  <c:v>0.63139999999999996</c:v>
                </c:pt>
                <c:pt idx="63">
                  <c:v>0.63090000000000002</c:v>
                </c:pt>
                <c:pt idx="64">
                  <c:v>0.64339999999999997</c:v>
                </c:pt>
                <c:pt idx="65">
                  <c:v>0.67630000000000001</c:v>
                </c:pt>
                <c:pt idx="66">
                  <c:v>0.67659999999999998</c:v>
                </c:pt>
                <c:pt idx="67">
                  <c:v>0.68210000000000004</c:v>
                </c:pt>
                <c:pt idx="68">
                  <c:v>0.68259999999999998</c:v>
                </c:pt>
                <c:pt idx="69">
                  <c:v>0.68300000000000005</c:v>
                </c:pt>
                <c:pt idx="70">
                  <c:v>0.68320000000000003</c:v>
                </c:pt>
                <c:pt idx="71">
                  <c:v>0.69069999999999998</c:v>
                </c:pt>
                <c:pt idx="72">
                  <c:v>0.69030000000000002</c:v>
                </c:pt>
                <c:pt idx="73">
                  <c:v>0.70579999999999998</c:v>
                </c:pt>
                <c:pt idx="74">
                  <c:v>0.70579999999999998</c:v>
                </c:pt>
                <c:pt idx="75">
                  <c:v>0.70579999999999998</c:v>
                </c:pt>
                <c:pt idx="76">
                  <c:v>0.70699999999999996</c:v>
                </c:pt>
                <c:pt idx="77">
                  <c:v>0.70120000000000005</c:v>
                </c:pt>
                <c:pt idx="78">
                  <c:v>0.70140000000000002</c:v>
                </c:pt>
                <c:pt idx="79">
                  <c:v>0.70140000000000002</c:v>
                </c:pt>
                <c:pt idx="80">
                  <c:v>0.71589999999999998</c:v>
                </c:pt>
                <c:pt idx="81">
                  <c:v>0.78359999999999996</c:v>
                </c:pt>
                <c:pt idx="82">
                  <c:v>0.78410000000000002</c:v>
                </c:pt>
                <c:pt idx="83">
                  <c:v>0.78639999999999999</c:v>
                </c:pt>
                <c:pt idx="84">
                  <c:v>0.76910000000000001</c:v>
                </c:pt>
                <c:pt idx="85">
                  <c:v>0.7681</c:v>
                </c:pt>
                <c:pt idx="86">
                  <c:v>0.7702</c:v>
                </c:pt>
                <c:pt idx="87">
                  <c:v>0.77170000000000005</c:v>
                </c:pt>
                <c:pt idx="88">
                  <c:v>0.77470000000000006</c:v>
                </c:pt>
                <c:pt idx="89">
                  <c:v>0.78269999999999995</c:v>
                </c:pt>
                <c:pt idx="90">
                  <c:v>0.78800000000000003</c:v>
                </c:pt>
                <c:pt idx="91">
                  <c:v>0.80589999999999995</c:v>
                </c:pt>
                <c:pt idx="92">
                  <c:v>0.79020000000000001</c:v>
                </c:pt>
                <c:pt idx="93">
                  <c:v>0.79300000000000004</c:v>
                </c:pt>
                <c:pt idx="94">
                  <c:v>0.81859999999999999</c:v>
                </c:pt>
                <c:pt idx="95">
                  <c:v>0.81740000000000002</c:v>
                </c:pt>
                <c:pt idx="96">
                  <c:v>0.82469999999999999</c:v>
                </c:pt>
                <c:pt idx="97">
                  <c:v>0.82569999999999999</c:v>
                </c:pt>
                <c:pt idx="98">
                  <c:v>0.82840000000000003</c:v>
                </c:pt>
                <c:pt idx="99">
                  <c:v>0.82930000000000004</c:v>
                </c:pt>
                <c:pt idx="100">
                  <c:v>0.83499999999999996</c:v>
                </c:pt>
                <c:pt idx="101">
                  <c:v>0.8347</c:v>
                </c:pt>
                <c:pt idx="102">
                  <c:v>0.83660000000000001</c:v>
                </c:pt>
                <c:pt idx="103">
                  <c:v>0.83760000000000001</c:v>
                </c:pt>
                <c:pt idx="104">
                  <c:v>0.84279999999999999</c:v>
                </c:pt>
                <c:pt idx="105">
                  <c:v>0.83960000000000001</c:v>
                </c:pt>
                <c:pt idx="106">
                  <c:v>0.83950000000000002</c:v>
                </c:pt>
                <c:pt idx="107">
                  <c:v>0.83950000000000002</c:v>
                </c:pt>
                <c:pt idx="108">
                  <c:v>0.85229999999999995</c:v>
                </c:pt>
                <c:pt idx="109">
                  <c:v>0.85219999999999996</c:v>
                </c:pt>
                <c:pt idx="110">
                  <c:v>0.85199999999999998</c:v>
                </c:pt>
                <c:pt idx="111">
                  <c:v>0.85289999999999999</c:v>
                </c:pt>
                <c:pt idx="112">
                  <c:v>0.85389999999999999</c:v>
                </c:pt>
                <c:pt idx="113">
                  <c:v>0.85550000000000004</c:v>
                </c:pt>
                <c:pt idx="114">
                  <c:v>0.8609</c:v>
                </c:pt>
                <c:pt idx="115">
                  <c:v>0.86199999999999999</c:v>
                </c:pt>
                <c:pt idx="116">
                  <c:v>0.86199999999999999</c:v>
                </c:pt>
                <c:pt idx="117">
                  <c:v>0.85309999999999997</c:v>
                </c:pt>
                <c:pt idx="118">
                  <c:v>0.85429999999999995</c:v>
                </c:pt>
                <c:pt idx="119">
                  <c:v>0.85429999999999995</c:v>
                </c:pt>
                <c:pt idx="120">
                  <c:v>0.85429999999999995</c:v>
                </c:pt>
                <c:pt idx="121">
                  <c:v>0.84819999999999995</c:v>
                </c:pt>
                <c:pt idx="122">
                  <c:v>0.84809999999999997</c:v>
                </c:pt>
                <c:pt idx="123">
                  <c:v>0.84799999999999998</c:v>
                </c:pt>
                <c:pt idx="124">
                  <c:v>0.84950000000000003</c:v>
                </c:pt>
                <c:pt idx="125">
                  <c:v>0.85360000000000003</c:v>
                </c:pt>
                <c:pt idx="126">
                  <c:v>0.8569</c:v>
                </c:pt>
                <c:pt idx="127">
                  <c:v>0.88890000000000002</c:v>
                </c:pt>
                <c:pt idx="128">
                  <c:v>0.88880000000000003</c:v>
                </c:pt>
                <c:pt idx="129">
                  <c:v>0.88380000000000003</c:v>
                </c:pt>
                <c:pt idx="130">
                  <c:v>0.8851</c:v>
                </c:pt>
                <c:pt idx="131">
                  <c:v>0.8851</c:v>
                </c:pt>
                <c:pt idx="132">
                  <c:v>0.88549999999999995</c:v>
                </c:pt>
                <c:pt idx="133">
                  <c:v>0.88619999999999999</c:v>
                </c:pt>
                <c:pt idx="134">
                  <c:v>0.8861</c:v>
                </c:pt>
                <c:pt idx="135">
                  <c:v>0.88649999999999995</c:v>
                </c:pt>
                <c:pt idx="136">
                  <c:v>0.89549999999999996</c:v>
                </c:pt>
                <c:pt idx="137">
                  <c:v>0.89549999999999996</c:v>
                </c:pt>
                <c:pt idx="138">
                  <c:v>0.90139999999999998</c:v>
                </c:pt>
                <c:pt idx="139">
                  <c:v>0.90480000000000005</c:v>
                </c:pt>
                <c:pt idx="140">
                  <c:v>0.8962</c:v>
                </c:pt>
                <c:pt idx="141">
                  <c:v>0.90780000000000005</c:v>
                </c:pt>
                <c:pt idx="142">
                  <c:v>0.90810000000000002</c:v>
                </c:pt>
                <c:pt idx="143">
                  <c:v>0.9083</c:v>
                </c:pt>
                <c:pt idx="144">
                  <c:v>0.91120000000000001</c:v>
                </c:pt>
                <c:pt idx="145">
                  <c:v>0.91100000000000003</c:v>
                </c:pt>
                <c:pt idx="146">
                  <c:v>0.9113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F80-499F-BDF7-F0F8ED912580}"/>
            </c:ext>
          </c:extLst>
        </c:ser>
        <c:ser>
          <c:idx val="2"/>
          <c:order val="2"/>
          <c:tx>
            <c:strRef>
              <c:f>'Stan realizacji ZIT'!$D$2</c:f>
              <c:strCache>
                <c:ptCount val="1"/>
                <c:pt idx="0">
                  <c:v>Zatwierdzone wnioski o platność  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46"/>
              <c:layout>
                <c:manualLayout>
                  <c:x val="-3.463783634996509E-2"/>
                  <c:y val="-3.8986362754495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'Stan realizacji ZIT'!$A$3:$A$158</c:f>
              <c:numCache>
                <c:formatCode>m/d/yyyy</c:formatCode>
                <c:ptCount val="156"/>
                <c:pt idx="0">
                  <c:v>42735</c:v>
                </c:pt>
                <c:pt idx="1">
                  <c:v>42867</c:v>
                </c:pt>
                <c:pt idx="2">
                  <c:v>42895</c:v>
                </c:pt>
                <c:pt idx="3">
                  <c:v>42916</c:v>
                </c:pt>
                <c:pt idx="4">
                  <c:v>42930</c:v>
                </c:pt>
                <c:pt idx="5">
                  <c:v>42944</c:v>
                </c:pt>
                <c:pt idx="6">
                  <c:v>42951</c:v>
                </c:pt>
                <c:pt idx="7">
                  <c:v>42965</c:v>
                </c:pt>
                <c:pt idx="8">
                  <c:v>42975</c:v>
                </c:pt>
                <c:pt idx="9">
                  <c:v>42993</c:v>
                </c:pt>
                <c:pt idx="10">
                  <c:v>43000</c:v>
                </c:pt>
                <c:pt idx="11">
                  <c:v>43014</c:v>
                </c:pt>
                <c:pt idx="12">
                  <c:v>43028</c:v>
                </c:pt>
                <c:pt idx="13">
                  <c:v>43042</c:v>
                </c:pt>
                <c:pt idx="14">
                  <c:v>43056</c:v>
                </c:pt>
                <c:pt idx="15">
                  <c:v>43063</c:v>
                </c:pt>
                <c:pt idx="16">
                  <c:v>43070</c:v>
                </c:pt>
                <c:pt idx="17">
                  <c:v>43098</c:v>
                </c:pt>
                <c:pt idx="18">
                  <c:v>43112</c:v>
                </c:pt>
                <c:pt idx="19">
                  <c:v>43122</c:v>
                </c:pt>
                <c:pt idx="20">
                  <c:v>43126</c:v>
                </c:pt>
                <c:pt idx="21">
                  <c:v>43133</c:v>
                </c:pt>
                <c:pt idx="22">
                  <c:v>43133</c:v>
                </c:pt>
                <c:pt idx="23">
                  <c:v>43161</c:v>
                </c:pt>
                <c:pt idx="24">
                  <c:v>43175</c:v>
                </c:pt>
                <c:pt idx="25">
                  <c:v>43182</c:v>
                </c:pt>
                <c:pt idx="26">
                  <c:v>43196</c:v>
                </c:pt>
                <c:pt idx="27">
                  <c:v>43203</c:v>
                </c:pt>
                <c:pt idx="28">
                  <c:v>43210</c:v>
                </c:pt>
                <c:pt idx="29">
                  <c:v>43231</c:v>
                </c:pt>
                <c:pt idx="30">
                  <c:v>43262</c:v>
                </c:pt>
                <c:pt idx="31">
                  <c:v>43274</c:v>
                </c:pt>
                <c:pt idx="32">
                  <c:v>43287</c:v>
                </c:pt>
                <c:pt idx="33">
                  <c:v>43294</c:v>
                </c:pt>
                <c:pt idx="34">
                  <c:v>43301</c:v>
                </c:pt>
                <c:pt idx="35">
                  <c:v>43308</c:v>
                </c:pt>
                <c:pt idx="36">
                  <c:v>43322</c:v>
                </c:pt>
                <c:pt idx="37">
                  <c:v>43329</c:v>
                </c:pt>
                <c:pt idx="38">
                  <c:v>43336</c:v>
                </c:pt>
                <c:pt idx="39">
                  <c:v>43357</c:v>
                </c:pt>
                <c:pt idx="40">
                  <c:v>43364</c:v>
                </c:pt>
                <c:pt idx="41">
                  <c:v>43371</c:v>
                </c:pt>
                <c:pt idx="42">
                  <c:v>43385</c:v>
                </c:pt>
                <c:pt idx="43">
                  <c:v>43399</c:v>
                </c:pt>
                <c:pt idx="44">
                  <c:v>43403</c:v>
                </c:pt>
                <c:pt idx="45">
                  <c:v>43406</c:v>
                </c:pt>
                <c:pt idx="46">
                  <c:v>43409</c:v>
                </c:pt>
                <c:pt idx="47">
                  <c:v>43444</c:v>
                </c:pt>
                <c:pt idx="48">
                  <c:v>43451</c:v>
                </c:pt>
                <c:pt idx="49">
                  <c:v>43465</c:v>
                </c:pt>
                <c:pt idx="50">
                  <c:v>43472</c:v>
                </c:pt>
                <c:pt idx="51">
                  <c:v>43479</c:v>
                </c:pt>
                <c:pt idx="52">
                  <c:v>43486</c:v>
                </c:pt>
                <c:pt idx="53">
                  <c:v>43493</c:v>
                </c:pt>
                <c:pt idx="54">
                  <c:v>43514</c:v>
                </c:pt>
                <c:pt idx="55">
                  <c:v>43528</c:v>
                </c:pt>
                <c:pt idx="56">
                  <c:v>43535</c:v>
                </c:pt>
                <c:pt idx="57">
                  <c:v>43556</c:v>
                </c:pt>
                <c:pt idx="58">
                  <c:v>43578</c:v>
                </c:pt>
                <c:pt idx="59">
                  <c:v>43584</c:v>
                </c:pt>
                <c:pt idx="60">
                  <c:v>43591</c:v>
                </c:pt>
                <c:pt idx="61">
                  <c:v>43598</c:v>
                </c:pt>
                <c:pt idx="62">
                  <c:v>43612</c:v>
                </c:pt>
                <c:pt idx="63">
                  <c:v>43626</c:v>
                </c:pt>
                <c:pt idx="64">
                  <c:v>43640</c:v>
                </c:pt>
                <c:pt idx="65">
                  <c:v>43661</c:v>
                </c:pt>
                <c:pt idx="66">
                  <c:v>43675</c:v>
                </c:pt>
                <c:pt idx="67">
                  <c:v>43703</c:v>
                </c:pt>
                <c:pt idx="68">
                  <c:v>43731</c:v>
                </c:pt>
                <c:pt idx="69">
                  <c:v>43738</c:v>
                </c:pt>
                <c:pt idx="70">
                  <c:v>43745</c:v>
                </c:pt>
                <c:pt idx="71">
                  <c:v>43759</c:v>
                </c:pt>
                <c:pt idx="72">
                  <c:v>43766</c:v>
                </c:pt>
                <c:pt idx="73">
                  <c:v>43773</c:v>
                </c:pt>
                <c:pt idx="74">
                  <c:v>43782</c:v>
                </c:pt>
                <c:pt idx="75">
                  <c:v>43787</c:v>
                </c:pt>
                <c:pt idx="76">
                  <c:v>43794</c:v>
                </c:pt>
                <c:pt idx="77">
                  <c:v>43801</c:v>
                </c:pt>
                <c:pt idx="78">
                  <c:v>43808</c:v>
                </c:pt>
                <c:pt idx="79">
                  <c:v>43815</c:v>
                </c:pt>
                <c:pt idx="80">
                  <c:v>43822</c:v>
                </c:pt>
                <c:pt idx="81">
                  <c:v>43830</c:v>
                </c:pt>
                <c:pt idx="82">
                  <c:v>43843</c:v>
                </c:pt>
                <c:pt idx="83">
                  <c:v>43850</c:v>
                </c:pt>
                <c:pt idx="84">
                  <c:v>43857</c:v>
                </c:pt>
                <c:pt idx="85">
                  <c:v>43864</c:v>
                </c:pt>
                <c:pt idx="86">
                  <c:v>43871</c:v>
                </c:pt>
                <c:pt idx="87">
                  <c:v>43878</c:v>
                </c:pt>
                <c:pt idx="88">
                  <c:v>43899</c:v>
                </c:pt>
                <c:pt idx="89">
                  <c:v>43906</c:v>
                </c:pt>
                <c:pt idx="90">
                  <c:v>43913</c:v>
                </c:pt>
                <c:pt idx="91">
                  <c:v>43920</c:v>
                </c:pt>
                <c:pt idx="92">
                  <c:v>43927</c:v>
                </c:pt>
                <c:pt idx="93">
                  <c:v>43935</c:v>
                </c:pt>
                <c:pt idx="94">
                  <c:v>43941</c:v>
                </c:pt>
                <c:pt idx="95">
                  <c:v>43948</c:v>
                </c:pt>
                <c:pt idx="96">
                  <c:v>43955</c:v>
                </c:pt>
                <c:pt idx="97">
                  <c:v>43962</c:v>
                </c:pt>
                <c:pt idx="98">
                  <c:v>43969</c:v>
                </c:pt>
                <c:pt idx="99">
                  <c:v>43976</c:v>
                </c:pt>
                <c:pt idx="100">
                  <c:v>43983</c:v>
                </c:pt>
                <c:pt idx="101">
                  <c:v>43990</c:v>
                </c:pt>
                <c:pt idx="102">
                  <c:v>43997</c:v>
                </c:pt>
                <c:pt idx="103">
                  <c:v>44004</c:v>
                </c:pt>
                <c:pt idx="104">
                  <c:v>44011</c:v>
                </c:pt>
                <c:pt idx="105">
                  <c:v>44025</c:v>
                </c:pt>
                <c:pt idx="106">
                  <c:v>44032</c:v>
                </c:pt>
                <c:pt idx="107">
                  <c:v>44039</c:v>
                </c:pt>
                <c:pt idx="108">
                  <c:v>44046</c:v>
                </c:pt>
                <c:pt idx="109">
                  <c:v>44053</c:v>
                </c:pt>
                <c:pt idx="110">
                  <c:v>44061</c:v>
                </c:pt>
                <c:pt idx="111">
                  <c:v>44067</c:v>
                </c:pt>
                <c:pt idx="112">
                  <c:v>44074</c:v>
                </c:pt>
                <c:pt idx="113">
                  <c:v>44081</c:v>
                </c:pt>
                <c:pt idx="114">
                  <c:v>44088</c:v>
                </c:pt>
                <c:pt idx="115">
                  <c:v>44095</c:v>
                </c:pt>
                <c:pt idx="116">
                  <c:v>44102</c:v>
                </c:pt>
                <c:pt idx="117">
                  <c:v>44109</c:v>
                </c:pt>
                <c:pt idx="118">
                  <c:v>44116</c:v>
                </c:pt>
                <c:pt idx="119">
                  <c:v>44123</c:v>
                </c:pt>
                <c:pt idx="120">
                  <c:v>44130</c:v>
                </c:pt>
                <c:pt idx="121">
                  <c:v>44137</c:v>
                </c:pt>
                <c:pt idx="122">
                  <c:v>44151</c:v>
                </c:pt>
                <c:pt idx="123">
                  <c:v>44158</c:v>
                </c:pt>
                <c:pt idx="124">
                  <c:v>44165</c:v>
                </c:pt>
                <c:pt idx="125">
                  <c:v>44172</c:v>
                </c:pt>
                <c:pt idx="126">
                  <c:v>44179</c:v>
                </c:pt>
                <c:pt idx="127">
                  <c:v>44186</c:v>
                </c:pt>
                <c:pt idx="128">
                  <c:v>44193</c:v>
                </c:pt>
                <c:pt idx="129">
                  <c:v>44200</c:v>
                </c:pt>
                <c:pt idx="130">
                  <c:v>44214</c:v>
                </c:pt>
                <c:pt idx="131">
                  <c:v>44221</c:v>
                </c:pt>
                <c:pt idx="132">
                  <c:v>44228</c:v>
                </c:pt>
                <c:pt idx="133">
                  <c:v>44235</c:v>
                </c:pt>
                <c:pt idx="134">
                  <c:v>44242</c:v>
                </c:pt>
                <c:pt idx="135">
                  <c:v>44249</c:v>
                </c:pt>
                <c:pt idx="136">
                  <c:v>44256</c:v>
                </c:pt>
                <c:pt idx="137">
                  <c:v>44263</c:v>
                </c:pt>
                <c:pt idx="138">
                  <c:v>44270</c:v>
                </c:pt>
                <c:pt idx="139">
                  <c:v>44284</c:v>
                </c:pt>
                <c:pt idx="140">
                  <c:v>44288</c:v>
                </c:pt>
                <c:pt idx="141">
                  <c:v>44298</c:v>
                </c:pt>
                <c:pt idx="142">
                  <c:v>44305</c:v>
                </c:pt>
                <c:pt idx="143">
                  <c:v>44312</c:v>
                </c:pt>
                <c:pt idx="144">
                  <c:v>44320</c:v>
                </c:pt>
                <c:pt idx="145">
                  <c:v>44333</c:v>
                </c:pt>
                <c:pt idx="146">
                  <c:v>44340</c:v>
                </c:pt>
              </c:numCache>
            </c:numRef>
          </c:cat>
          <c:val>
            <c:numRef>
              <c:f>'Stan realizacji ZIT'!$D$3:$D$158</c:f>
              <c:numCache>
                <c:formatCode>0.00%</c:formatCode>
                <c:ptCount val="156"/>
                <c:pt idx="0">
                  <c:v>4.7000000000000002E-3</c:v>
                </c:pt>
                <c:pt idx="1">
                  <c:v>1.5599999999999999E-2</c:v>
                </c:pt>
                <c:pt idx="2">
                  <c:v>1.89E-2</c:v>
                </c:pt>
                <c:pt idx="3">
                  <c:v>2.1299999999999999E-2</c:v>
                </c:pt>
                <c:pt idx="4">
                  <c:v>2.64E-2</c:v>
                </c:pt>
                <c:pt idx="5">
                  <c:v>2.6800000000000001E-2</c:v>
                </c:pt>
                <c:pt idx="6">
                  <c:v>2.7E-2</c:v>
                </c:pt>
                <c:pt idx="7">
                  <c:v>2.75E-2</c:v>
                </c:pt>
                <c:pt idx="8">
                  <c:v>2.9399999999999999E-2</c:v>
                </c:pt>
                <c:pt idx="9">
                  <c:v>3.0099999999999998E-2</c:v>
                </c:pt>
                <c:pt idx="10">
                  <c:v>3.5700000000000003E-2</c:v>
                </c:pt>
                <c:pt idx="11">
                  <c:v>4.24E-2</c:v>
                </c:pt>
                <c:pt idx="12">
                  <c:v>4.5600000000000002E-2</c:v>
                </c:pt>
                <c:pt idx="13">
                  <c:v>5.0799999999999998E-2</c:v>
                </c:pt>
                <c:pt idx="14">
                  <c:v>5.16E-2</c:v>
                </c:pt>
                <c:pt idx="15">
                  <c:v>5.2299999999999999E-2</c:v>
                </c:pt>
                <c:pt idx="16">
                  <c:v>5.8500000000000003E-2</c:v>
                </c:pt>
                <c:pt idx="17">
                  <c:v>6.7000000000000004E-2</c:v>
                </c:pt>
                <c:pt idx="18">
                  <c:v>6.83E-2</c:v>
                </c:pt>
                <c:pt idx="19">
                  <c:v>6.8500000000000005E-2</c:v>
                </c:pt>
                <c:pt idx="20">
                  <c:v>7.0400000000000004E-2</c:v>
                </c:pt>
                <c:pt idx="21">
                  <c:v>7.1099999999999997E-2</c:v>
                </c:pt>
                <c:pt idx="22">
                  <c:v>6.0600000000000001E-2</c:v>
                </c:pt>
                <c:pt idx="23">
                  <c:v>7.4200000000000002E-2</c:v>
                </c:pt>
                <c:pt idx="24">
                  <c:v>7.9799999999999996E-2</c:v>
                </c:pt>
                <c:pt idx="25">
                  <c:v>8.1000000000000003E-2</c:v>
                </c:pt>
                <c:pt idx="26">
                  <c:v>8.2699999999999996E-2</c:v>
                </c:pt>
                <c:pt idx="27">
                  <c:v>8.3099999999999993E-2</c:v>
                </c:pt>
                <c:pt idx="28">
                  <c:v>8.3599999999999994E-2</c:v>
                </c:pt>
                <c:pt idx="29">
                  <c:v>8.4500000000000006E-2</c:v>
                </c:pt>
                <c:pt idx="30">
                  <c:v>9.4600000000000004E-2</c:v>
                </c:pt>
                <c:pt idx="31">
                  <c:v>9.8900000000000002E-2</c:v>
                </c:pt>
                <c:pt idx="32">
                  <c:v>0.10279999999999999</c:v>
                </c:pt>
                <c:pt idx="33">
                  <c:v>0.1041</c:v>
                </c:pt>
                <c:pt idx="34">
                  <c:v>0.1043</c:v>
                </c:pt>
                <c:pt idx="35">
                  <c:v>0.10730000000000001</c:v>
                </c:pt>
                <c:pt idx="36">
                  <c:v>0.1154</c:v>
                </c:pt>
                <c:pt idx="37">
                  <c:v>0.1163</c:v>
                </c:pt>
                <c:pt idx="38">
                  <c:v>0.1168</c:v>
                </c:pt>
                <c:pt idx="39">
                  <c:v>0.1255</c:v>
                </c:pt>
                <c:pt idx="40">
                  <c:v>0.12570000000000001</c:v>
                </c:pt>
                <c:pt idx="41">
                  <c:v>0.13109999999999999</c:v>
                </c:pt>
                <c:pt idx="42">
                  <c:v>0.13700000000000001</c:v>
                </c:pt>
                <c:pt idx="43">
                  <c:v>0.14460000000000001</c:v>
                </c:pt>
                <c:pt idx="44">
                  <c:v>0.1459</c:v>
                </c:pt>
                <c:pt idx="45">
                  <c:v>0.14349999999999999</c:v>
                </c:pt>
                <c:pt idx="46">
                  <c:v>0.1447</c:v>
                </c:pt>
                <c:pt idx="47">
                  <c:v>0.15609999999999999</c:v>
                </c:pt>
                <c:pt idx="48">
                  <c:v>0.16020000000000001</c:v>
                </c:pt>
                <c:pt idx="49">
                  <c:v>0.15820000000000001</c:v>
                </c:pt>
                <c:pt idx="50">
                  <c:v>0.1663</c:v>
                </c:pt>
                <c:pt idx="51">
                  <c:v>0.1653</c:v>
                </c:pt>
                <c:pt idx="52">
                  <c:v>0.16700000000000001</c:v>
                </c:pt>
                <c:pt idx="53">
                  <c:v>0.17</c:v>
                </c:pt>
                <c:pt idx="54">
                  <c:v>0.1749</c:v>
                </c:pt>
                <c:pt idx="55">
                  <c:v>0.17660000000000001</c:v>
                </c:pt>
                <c:pt idx="56">
                  <c:v>0.17949999999999999</c:v>
                </c:pt>
                <c:pt idx="57">
                  <c:v>0.1908</c:v>
                </c:pt>
                <c:pt idx="58">
                  <c:v>0.2</c:v>
                </c:pt>
                <c:pt idx="59">
                  <c:v>0.1784</c:v>
                </c:pt>
                <c:pt idx="60">
                  <c:v>0.2046</c:v>
                </c:pt>
                <c:pt idx="61">
                  <c:v>0.20710000000000001</c:v>
                </c:pt>
                <c:pt idx="62">
                  <c:v>0.2104</c:v>
                </c:pt>
                <c:pt idx="63">
                  <c:v>0.21609999999999999</c:v>
                </c:pt>
                <c:pt idx="64">
                  <c:v>0.21870000000000001</c:v>
                </c:pt>
                <c:pt idx="65">
                  <c:v>0.23280000000000001</c:v>
                </c:pt>
                <c:pt idx="66">
                  <c:v>0.23760000000000001</c:v>
                </c:pt>
                <c:pt idx="67">
                  <c:v>0.2432</c:v>
                </c:pt>
                <c:pt idx="68">
                  <c:v>0.24859999999999999</c:v>
                </c:pt>
                <c:pt idx="69">
                  <c:v>0.25309999999999999</c:v>
                </c:pt>
                <c:pt idx="70">
                  <c:v>0.25900000000000001</c:v>
                </c:pt>
                <c:pt idx="71">
                  <c:v>0.26500000000000001</c:v>
                </c:pt>
                <c:pt idx="72">
                  <c:v>0.26860000000000001</c:v>
                </c:pt>
                <c:pt idx="73">
                  <c:v>0.2848</c:v>
                </c:pt>
                <c:pt idx="74">
                  <c:v>0.28599999999999998</c:v>
                </c:pt>
                <c:pt idx="75">
                  <c:v>0.28860000000000002</c:v>
                </c:pt>
                <c:pt idx="76">
                  <c:v>0.29310000000000003</c:v>
                </c:pt>
                <c:pt idx="77">
                  <c:v>0.31080000000000002</c:v>
                </c:pt>
                <c:pt idx="78">
                  <c:v>0.313</c:v>
                </c:pt>
                <c:pt idx="79">
                  <c:v>0.31430000000000002</c:v>
                </c:pt>
                <c:pt idx="80">
                  <c:v>0.31879999999999997</c:v>
                </c:pt>
                <c:pt idx="81">
                  <c:v>0.3236</c:v>
                </c:pt>
                <c:pt idx="82">
                  <c:v>0.32419999999999999</c:v>
                </c:pt>
                <c:pt idx="83">
                  <c:v>0.32540000000000002</c:v>
                </c:pt>
                <c:pt idx="84">
                  <c:v>0.32579999999999998</c:v>
                </c:pt>
                <c:pt idx="85">
                  <c:v>0.33229999999999998</c:v>
                </c:pt>
                <c:pt idx="86">
                  <c:v>0.33260000000000001</c:v>
                </c:pt>
                <c:pt idx="87">
                  <c:v>0.33400000000000002</c:v>
                </c:pt>
                <c:pt idx="88">
                  <c:v>0.34260000000000002</c:v>
                </c:pt>
                <c:pt idx="89">
                  <c:v>0.34429999999999999</c:v>
                </c:pt>
                <c:pt idx="90">
                  <c:v>0.34439999999999998</c:v>
                </c:pt>
                <c:pt idx="91">
                  <c:v>0.34970000000000001</c:v>
                </c:pt>
                <c:pt idx="92">
                  <c:v>0.34389999999999998</c:v>
                </c:pt>
                <c:pt idx="93">
                  <c:v>0.34660000000000002</c:v>
                </c:pt>
                <c:pt idx="94">
                  <c:v>0.3478</c:v>
                </c:pt>
                <c:pt idx="95">
                  <c:v>0.35310000000000002</c:v>
                </c:pt>
                <c:pt idx="96">
                  <c:v>0.35949999999999999</c:v>
                </c:pt>
                <c:pt idx="97">
                  <c:v>0.3599</c:v>
                </c:pt>
                <c:pt idx="98">
                  <c:v>0.36070000000000002</c:v>
                </c:pt>
                <c:pt idx="99">
                  <c:v>0.36609999999999998</c:v>
                </c:pt>
                <c:pt idx="100">
                  <c:v>0.3831</c:v>
                </c:pt>
                <c:pt idx="101">
                  <c:v>0.38329999999999997</c:v>
                </c:pt>
                <c:pt idx="102">
                  <c:v>0.38450000000000001</c:v>
                </c:pt>
                <c:pt idx="103">
                  <c:v>0.38650000000000001</c:v>
                </c:pt>
                <c:pt idx="104">
                  <c:v>0.38900000000000001</c:v>
                </c:pt>
                <c:pt idx="105">
                  <c:v>0.39629999999999999</c:v>
                </c:pt>
                <c:pt idx="106">
                  <c:v>0.39910000000000001</c:v>
                </c:pt>
                <c:pt idx="107">
                  <c:v>0.40029999999999999</c:v>
                </c:pt>
                <c:pt idx="108">
                  <c:v>0.40620000000000001</c:v>
                </c:pt>
                <c:pt idx="109">
                  <c:v>0.40710000000000002</c:v>
                </c:pt>
                <c:pt idx="110">
                  <c:v>0.40820000000000001</c:v>
                </c:pt>
                <c:pt idx="111">
                  <c:v>0.41</c:v>
                </c:pt>
                <c:pt idx="112">
                  <c:v>0.41720000000000002</c:v>
                </c:pt>
                <c:pt idx="113">
                  <c:v>0.4194</c:v>
                </c:pt>
                <c:pt idx="114">
                  <c:v>0.4199</c:v>
                </c:pt>
                <c:pt idx="115">
                  <c:v>0.42149999999999999</c:v>
                </c:pt>
                <c:pt idx="116">
                  <c:v>0.42380000000000001</c:v>
                </c:pt>
                <c:pt idx="117">
                  <c:v>0.42130000000000001</c:v>
                </c:pt>
                <c:pt idx="118">
                  <c:v>0.42249999999999999</c:v>
                </c:pt>
                <c:pt idx="119">
                  <c:v>0.42430000000000001</c:v>
                </c:pt>
                <c:pt idx="120">
                  <c:v>0.42699999999999999</c:v>
                </c:pt>
                <c:pt idx="121">
                  <c:v>0.42709999999999998</c:v>
                </c:pt>
                <c:pt idx="122">
                  <c:v>0.42881999999999998</c:v>
                </c:pt>
                <c:pt idx="123">
                  <c:v>0.43159999999999998</c:v>
                </c:pt>
                <c:pt idx="124">
                  <c:v>0.44</c:v>
                </c:pt>
                <c:pt idx="125">
                  <c:v>0.45150000000000001</c:v>
                </c:pt>
                <c:pt idx="126">
                  <c:v>0.45490000000000003</c:v>
                </c:pt>
                <c:pt idx="127">
                  <c:v>0.45939999999999998</c:v>
                </c:pt>
                <c:pt idx="128">
                  <c:v>0.46179999999999999</c:v>
                </c:pt>
                <c:pt idx="129">
                  <c:v>0.45879999999999999</c:v>
                </c:pt>
                <c:pt idx="130">
                  <c:v>0.45960000000000001</c:v>
                </c:pt>
                <c:pt idx="131">
                  <c:v>0.46100000000000002</c:v>
                </c:pt>
                <c:pt idx="132">
                  <c:v>0.46589999999999998</c:v>
                </c:pt>
                <c:pt idx="133">
                  <c:v>0.4662</c:v>
                </c:pt>
                <c:pt idx="134">
                  <c:v>0.47349999999999998</c:v>
                </c:pt>
                <c:pt idx="135">
                  <c:v>0.4743</c:v>
                </c:pt>
                <c:pt idx="136">
                  <c:v>0.47849999999999998</c:v>
                </c:pt>
                <c:pt idx="137">
                  <c:v>0.47899999999999998</c:v>
                </c:pt>
                <c:pt idx="138">
                  <c:v>0.48199999999999998</c:v>
                </c:pt>
                <c:pt idx="139">
                  <c:v>0.48820000000000002</c:v>
                </c:pt>
                <c:pt idx="140">
                  <c:v>0.48670000000000002</c:v>
                </c:pt>
                <c:pt idx="141">
                  <c:v>0.4879</c:v>
                </c:pt>
                <c:pt idx="142">
                  <c:v>0.48849999999999999</c:v>
                </c:pt>
                <c:pt idx="143">
                  <c:v>0.48859999999999998</c:v>
                </c:pt>
                <c:pt idx="144">
                  <c:v>0.50119999999999998</c:v>
                </c:pt>
                <c:pt idx="145">
                  <c:v>0.502</c:v>
                </c:pt>
                <c:pt idx="146">
                  <c:v>0.50649999999999995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F80-499F-BDF7-F0F8ED912580}"/>
            </c:ext>
          </c:extLst>
        </c:ser>
        <c:ser>
          <c:idx val="3"/>
          <c:order val="3"/>
          <c:tx>
            <c:strRef>
              <c:f>'Stan realizacji ZIT'!$E$2</c:f>
              <c:strCache>
                <c:ptCount val="1"/>
                <c:pt idx="0">
                  <c:v>Certyfikacja (środki wnioskowane do KE) 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46"/>
              <c:layout>
                <c:manualLayout>
                  <c:x val="-1.7318918174982739E-2"/>
                  <c:y val="4.678363530539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'Stan realizacji ZIT'!$A$3:$A$158</c:f>
              <c:numCache>
                <c:formatCode>m/d/yyyy</c:formatCode>
                <c:ptCount val="156"/>
                <c:pt idx="0">
                  <c:v>42735</c:v>
                </c:pt>
                <c:pt idx="1">
                  <c:v>42867</c:v>
                </c:pt>
                <c:pt idx="2">
                  <c:v>42895</c:v>
                </c:pt>
                <c:pt idx="3">
                  <c:v>42916</c:v>
                </c:pt>
                <c:pt idx="4">
                  <c:v>42930</c:v>
                </c:pt>
                <c:pt idx="5">
                  <c:v>42944</c:v>
                </c:pt>
                <c:pt idx="6">
                  <c:v>42951</c:v>
                </c:pt>
                <c:pt idx="7">
                  <c:v>42965</c:v>
                </c:pt>
                <c:pt idx="8">
                  <c:v>42975</c:v>
                </c:pt>
                <c:pt idx="9">
                  <c:v>42993</c:v>
                </c:pt>
                <c:pt idx="10">
                  <c:v>43000</c:v>
                </c:pt>
                <c:pt idx="11">
                  <c:v>43014</c:v>
                </c:pt>
                <c:pt idx="12">
                  <c:v>43028</c:v>
                </c:pt>
                <c:pt idx="13">
                  <c:v>43042</c:v>
                </c:pt>
                <c:pt idx="14">
                  <c:v>43056</c:v>
                </c:pt>
                <c:pt idx="15">
                  <c:v>43063</c:v>
                </c:pt>
                <c:pt idx="16">
                  <c:v>43070</c:v>
                </c:pt>
                <c:pt idx="17">
                  <c:v>43098</c:v>
                </c:pt>
                <c:pt idx="18">
                  <c:v>43112</c:v>
                </c:pt>
                <c:pt idx="19">
                  <c:v>43122</c:v>
                </c:pt>
                <c:pt idx="20">
                  <c:v>43126</c:v>
                </c:pt>
                <c:pt idx="21">
                  <c:v>43133</c:v>
                </c:pt>
                <c:pt idx="22">
                  <c:v>43133</c:v>
                </c:pt>
                <c:pt idx="23">
                  <c:v>43161</c:v>
                </c:pt>
                <c:pt idx="24">
                  <c:v>43175</c:v>
                </c:pt>
                <c:pt idx="25">
                  <c:v>43182</c:v>
                </c:pt>
                <c:pt idx="26">
                  <c:v>43196</c:v>
                </c:pt>
                <c:pt idx="27">
                  <c:v>43203</c:v>
                </c:pt>
                <c:pt idx="28">
                  <c:v>43210</c:v>
                </c:pt>
                <c:pt idx="29">
                  <c:v>43231</c:v>
                </c:pt>
                <c:pt idx="30">
                  <c:v>43262</c:v>
                </c:pt>
                <c:pt idx="31">
                  <c:v>43274</c:v>
                </c:pt>
                <c:pt idx="32">
                  <c:v>43287</c:v>
                </c:pt>
                <c:pt idx="33">
                  <c:v>43294</c:v>
                </c:pt>
                <c:pt idx="34">
                  <c:v>43301</c:v>
                </c:pt>
                <c:pt idx="35">
                  <c:v>43308</c:v>
                </c:pt>
                <c:pt idx="36">
                  <c:v>43322</c:v>
                </c:pt>
                <c:pt idx="37">
                  <c:v>43329</c:v>
                </c:pt>
                <c:pt idx="38">
                  <c:v>43336</c:v>
                </c:pt>
                <c:pt idx="39">
                  <c:v>43357</c:v>
                </c:pt>
                <c:pt idx="40">
                  <c:v>43364</c:v>
                </c:pt>
                <c:pt idx="41">
                  <c:v>43371</c:v>
                </c:pt>
                <c:pt idx="42">
                  <c:v>43385</c:v>
                </c:pt>
                <c:pt idx="43">
                  <c:v>43399</c:v>
                </c:pt>
                <c:pt idx="44">
                  <c:v>43403</c:v>
                </c:pt>
                <c:pt idx="45">
                  <c:v>43406</c:v>
                </c:pt>
                <c:pt idx="46">
                  <c:v>43409</c:v>
                </c:pt>
                <c:pt idx="47">
                  <c:v>43444</c:v>
                </c:pt>
                <c:pt idx="48">
                  <c:v>43451</c:v>
                </c:pt>
                <c:pt idx="49">
                  <c:v>43465</c:v>
                </c:pt>
                <c:pt idx="50">
                  <c:v>43472</c:v>
                </c:pt>
                <c:pt idx="51">
                  <c:v>43479</c:v>
                </c:pt>
                <c:pt idx="52">
                  <c:v>43486</c:v>
                </c:pt>
                <c:pt idx="53">
                  <c:v>43493</c:v>
                </c:pt>
                <c:pt idx="54">
                  <c:v>43514</c:v>
                </c:pt>
                <c:pt idx="55">
                  <c:v>43528</c:v>
                </c:pt>
                <c:pt idx="56">
                  <c:v>43535</c:v>
                </c:pt>
                <c:pt idx="57">
                  <c:v>43556</c:v>
                </c:pt>
                <c:pt idx="58">
                  <c:v>43578</c:v>
                </c:pt>
                <c:pt idx="59">
                  <c:v>43584</c:v>
                </c:pt>
                <c:pt idx="60">
                  <c:v>43591</c:v>
                </c:pt>
                <c:pt idx="61">
                  <c:v>43598</c:v>
                </c:pt>
                <c:pt idx="62">
                  <c:v>43612</c:v>
                </c:pt>
                <c:pt idx="63">
                  <c:v>43626</c:v>
                </c:pt>
                <c:pt idx="64">
                  <c:v>43640</c:v>
                </c:pt>
                <c:pt idx="65">
                  <c:v>43661</c:v>
                </c:pt>
                <c:pt idx="66">
                  <c:v>43675</c:v>
                </c:pt>
                <c:pt idx="67">
                  <c:v>43703</c:v>
                </c:pt>
                <c:pt idx="68">
                  <c:v>43731</c:v>
                </c:pt>
                <c:pt idx="69">
                  <c:v>43738</c:v>
                </c:pt>
                <c:pt idx="70">
                  <c:v>43745</c:v>
                </c:pt>
                <c:pt idx="71">
                  <c:v>43759</c:v>
                </c:pt>
                <c:pt idx="72">
                  <c:v>43766</c:v>
                </c:pt>
                <c:pt idx="73">
                  <c:v>43773</c:v>
                </c:pt>
                <c:pt idx="74">
                  <c:v>43782</c:v>
                </c:pt>
                <c:pt idx="75">
                  <c:v>43787</c:v>
                </c:pt>
                <c:pt idx="76">
                  <c:v>43794</c:v>
                </c:pt>
                <c:pt idx="77">
                  <c:v>43801</c:v>
                </c:pt>
                <c:pt idx="78">
                  <c:v>43808</c:v>
                </c:pt>
                <c:pt idx="79">
                  <c:v>43815</c:v>
                </c:pt>
                <c:pt idx="80">
                  <c:v>43822</c:v>
                </c:pt>
                <c:pt idx="81">
                  <c:v>43830</c:v>
                </c:pt>
                <c:pt idx="82">
                  <c:v>43843</c:v>
                </c:pt>
                <c:pt idx="83">
                  <c:v>43850</c:v>
                </c:pt>
                <c:pt idx="84">
                  <c:v>43857</c:v>
                </c:pt>
                <c:pt idx="85">
                  <c:v>43864</c:v>
                </c:pt>
                <c:pt idx="86">
                  <c:v>43871</c:v>
                </c:pt>
                <c:pt idx="87">
                  <c:v>43878</c:v>
                </c:pt>
                <c:pt idx="88">
                  <c:v>43899</c:v>
                </c:pt>
                <c:pt idx="89">
                  <c:v>43906</c:v>
                </c:pt>
                <c:pt idx="90">
                  <c:v>43913</c:v>
                </c:pt>
                <c:pt idx="91">
                  <c:v>43920</c:v>
                </c:pt>
                <c:pt idx="92">
                  <c:v>43927</c:v>
                </c:pt>
                <c:pt idx="93">
                  <c:v>43935</c:v>
                </c:pt>
                <c:pt idx="94">
                  <c:v>43941</c:v>
                </c:pt>
                <c:pt idx="95">
                  <c:v>43948</c:v>
                </c:pt>
                <c:pt idx="96">
                  <c:v>43955</c:v>
                </c:pt>
                <c:pt idx="97">
                  <c:v>43962</c:v>
                </c:pt>
                <c:pt idx="98">
                  <c:v>43969</c:v>
                </c:pt>
                <c:pt idx="99">
                  <c:v>43976</c:v>
                </c:pt>
                <c:pt idx="100">
                  <c:v>43983</c:v>
                </c:pt>
                <c:pt idx="101">
                  <c:v>43990</c:v>
                </c:pt>
                <c:pt idx="102">
                  <c:v>43997</c:v>
                </c:pt>
                <c:pt idx="103">
                  <c:v>44004</c:v>
                </c:pt>
                <c:pt idx="104">
                  <c:v>44011</c:v>
                </c:pt>
                <c:pt idx="105">
                  <c:v>44025</c:v>
                </c:pt>
                <c:pt idx="106">
                  <c:v>44032</c:v>
                </c:pt>
                <c:pt idx="107">
                  <c:v>44039</c:v>
                </c:pt>
                <c:pt idx="108">
                  <c:v>44046</c:v>
                </c:pt>
                <c:pt idx="109">
                  <c:v>44053</c:v>
                </c:pt>
                <c:pt idx="110">
                  <c:v>44061</c:v>
                </c:pt>
                <c:pt idx="111">
                  <c:v>44067</c:v>
                </c:pt>
                <c:pt idx="112">
                  <c:v>44074</c:v>
                </c:pt>
                <c:pt idx="113">
                  <c:v>44081</c:v>
                </c:pt>
                <c:pt idx="114">
                  <c:v>44088</c:v>
                </c:pt>
                <c:pt idx="115">
                  <c:v>44095</c:v>
                </c:pt>
                <c:pt idx="116">
                  <c:v>44102</c:v>
                </c:pt>
                <c:pt idx="117">
                  <c:v>44109</c:v>
                </c:pt>
                <c:pt idx="118">
                  <c:v>44116</c:v>
                </c:pt>
                <c:pt idx="119">
                  <c:v>44123</c:v>
                </c:pt>
                <c:pt idx="120">
                  <c:v>44130</c:v>
                </c:pt>
                <c:pt idx="121">
                  <c:v>44137</c:v>
                </c:pt>
                <c:pt idx="122">
                  <c:v>44151</c:v>
                </c:pt>
                <c:pt idx="123">
                  <c:v>44158</c:v>
                </c:pt>
                <c:pt idx="124">
                  <c:v>44165</c:v>
                </c:pt>
                <c:pt idx="125">
                  <c:v>44172</c:v>
                </c:pt>
                <c:pt idx="126">
                  <c:v>44179</c:v>
                </c:pt>
                <c:pt idx="127">
                  <c:v>44186</c:v>
                </c:pt>
                <c:pt idx="128">
                  <c:v>44193</c:v>
                </c:pt>
                <c:pt idx="129">
                  <c:v>44200</c:v>
                </c:pt>
                <c:pt idx="130">
                  <c:v>44214</c:v>
                </c:pt>
                <c:pt idx="131">
                  <c:v>44221</c:v>
                </c:pt>
                <c:pt idx="132">
                  <c:v>44228</c:v>
                </c:pt>
                <c:pt idx="133">
                  <c:v>44235</c:v>
                </c:pt>
                <c:pt idx="134">
                  <c:v>44242</c:v>
                </c:pt>
                <c:pt idx="135">
                  <c:v>44249</c:v>
                </c:pt>
                <c:pt idx="136">
                  <c:v>44256</c:v>
                </c:pt>
                <c:pt idx="137">
                  <c:v>44263</c:v>
                </c:pt>
                <c:pt idx="138">
                  <c:v>44270</c:v>
                </c:pt>
                <c:pt idx="139">
                  <c:v>44284</c:v>
                </c:pt>
                <c:pt idx="140">
                  <c:v>44288</c:v>
                </c:pt>
                <c:pt idx="141">
                  <c:v>44298</c:v>
                </c:pt>
                <c:pt idx="142">
                  <c:v>44305</c:v>
                </c:pt>
                <c:pt idx="143">
                  <c:v>44312</c:v>
                </c:pt>
                <c:pt idx="144">
                  <c:v>44320</c:v>
                </c:pt>
                <c:pt idx="145">
                  <c:v>44333</c:v>
                </c:pt>
                <c:pt idx="146">
                  <c:v>44340</c:v>
                </c:pt>
              </c:numCache>
            </c:numRef>
          </c:cat>
          <c:val>
            <c:numRef>
              <c:f>'Stan realizacji ZIT'!$E$3:$E$158</c:f>
              <c:numCache>
                <c:formatCode>0.00%</c:formatCode>
                <c:ptCount val="156"/>
                <c:pt idx="0">
                  <c:v>0</c:v>
                </c:pt>
                <c:pt idx="1">
                  <c:v>1.15E-2</c:v>
                </c:pt>
                <c:pt idx="2">
                  <c:v>1.1900000000000001E-2</c:v>
                </c:pt>
                <c:pt idx="3">
                  <c:v>1.5299999999999999E-2</c:v>
                </c:pt>
                <c:pt idx="4">
                  <c:v>1.4999999999999999E-2</c:v>
                </c:pt>
                <c:pt idx="5">
                  <c:v>1.4999999999999999E-2</c:v>
                </c:pt>
                <c:pt idx="6">
                  <c:v>2.1299999999999999E-2</c:v>
                </c:pt>
                <c:pt idx="7">
                  <c:v>2.1299999999999999E-2</c:v>
                </c:pt>
                <c:pt idx="8">
                  <c:v>2.1299999999999999E-2</c:v>
                </c:pt>
                <c:pt idx="9">
                  <c:v>2.7099999999999999E-2</c:v>
                </c:pt>
                <c:pt idx="10">
                  <c:v>2.7099999999999999E-2</c:v>
                </c:pt>
                <c:pt idx="11">
                  <c:v>2.69E-2</c:v>
                </c:pt>
                <c:pt idx="12">
                  <c:v>2.69E-2</c:v>
                </c:pt>
                <c:pt idx="13">
                  <c:v>2.98E-2</c:v>
                </c:pt>
                <c:pt idx="14">
                  <c:v>2.98E-2</c:v>
                </c:pt>
                <c:pt idx="15">
                  <c:v>2.98E-2</c:v>
                </c:pt>
                <c:pt idx="16">
                  <c:v>4.41E-2</c:v>
                </c:pt>
                <c:pt idx="17">
                  <c:v>4.4499999999999998E-2</c:v>
                </c:pt>
                <c:pt idx="18">
                  <c:v>6.8699999999999997E-2</c:v>
                </c:pt>
                <c:pt idx="19">
                  <c:v>6.8699999999999997E-2</c:v>
                </c:pt>
                <c:pt idx="20">
                  <c:v>6.8699999999999997E-2</c:v>
                </c:pt>
                <c:pt idx="21">
                  <c:v>6.8699999999999997E-2</c:v>
                </c:pt>
                <c:pt idx="22">
                  <c:v>6.9199999999999998E-2</c:v>
                </c:pt>
                <c:pt idx="23">
                  <c:v>6.9099999999999995E-2</c:v>
                </c:pt>
                <c:pt idx="24">
                  <c:v>6.9099999999999995E-2</c:v>
                </c:pt>
                <c:pt idx="25">
                  <c:v>6.9099999999999995E-2</c:v>
                </c:pt>
                <c:pt idx="26">
                  <c:v>7.2099999999999997E-2</c:v>
                </c:pt>
                <c:pt idx="27">
                  <c:v>7.2099999999999997E-2</c:v>
                </c:pt>
                <c:pt idx="28">
                  <c:v>7.2099999999999997E-2</c:v>
                </c:pt>
                <c:pt idx="29">
                  <c:v>7.51E-2</c:v>
                </c:pt>
                <c:pt idx="30">
                  <c:v>8.0199999999999994E-2</c:v>
                </c:pt>
                <c:pt idx="31">
                  <c:v>8.3699999999999997E-2</c:v>
                </c:pt>
                <c:pt idx="32">
                  <c:v>8.3100000000000007E-2</c:v>
                </c:pt>
                <c:pt idx="33">
                  <c:v>9.3399999999999997E-2</c:v>
                </c:pt>
                <c:pt idx="34">
                  <c:v>9.3399999999999997E-2</c:v>
                </c:pt>
                <c:pt idx="35">
                  <c:v>9.3399999999999997E-2</c:v>
                </c:pt>
                <c:pt idx="36">
                  <c:v>9.9599999999999994E-2</c:v>
                </c:pt>
                <c:pt idx="37">
                  <c:v>9.9599999999999994E-2</c:v>
                </c:pt>
                <c:pt idx="38">
                  <c:v>9.9599999999999994E-2</c:v>
                </c:pt>
                <c:pt idx="39">
                  <c:v>9.9299999999999999E-2</c:v>
                </c:pt>
                <c:pt idx="40">
                  <c:v>0.1119</c:v>
                </c:pt>
                <c:pt idx="41">
                  <c:v>0.1129</c:v>
                </c:pt>
                <c:pt idx="42">
                  <c:v>0.1255</c:v>
                </c:pt>
                <c:pt idx="43">
                  <c:v>0.1255</c:v>
                </c:pt>
                <c:pt idx="44">
                  <c:v>0.1255</c:v>
                </c:pt>
                <c:pt idx="45">
                  <c:v>0.12479999999999999</c:v>
                </c:pt>
                <c:pt idx="46">
                  <c:v>0.1255</c:v>
                </c:pt>
                <c:pt idx="47">
                  <c:v>0.1469</c:v>
                </c:pt>
                <c:pt idx="48">
                  <c:v>0.14699999999999999</c:v>
                </c:pt>
                <c:pt idx="49">
                  <c:v>0.14749999999999999</c:v>
                </c:pt>
                <c:pt idx="50">
                  <c:v>0.15989999999999999</c:v>
                </c:pt>
                <c:pt idx="51">
                  <c:v>0.15989999999999999</c:v>
                </c:pt>
                <c:pt idx="52">
                  <c:v>0.15989999999999999</c:v>
                </c:pt>
                <c:pt idx="53">
                  <c:v>0.15989999999999999</c:v>
                </c:pt>
                <c:pt idx="54">
                  <c:v>0.16339999999999999</c:v>
                </c:pt>
                <c:pt idx="55">
                  <c:v>0.15359999999999999</c:v>
                </c:pt>
                <c:pt idx="56">
                  <c:v>0.16259999999999999</c:v>
                </c:pt>
                <c:pt idx="57">
                  <c:v>0.17760000000000001</c:v>
                </c:pt>
                <c:pt idx="58">
                  <c:v>0.17899999999999999</c:v>
                </c:pt>
                <c:pt idx="59">
                  <c:v>0.18110000000000001</c:v>
                </c:pt>
                <c:pt idx="60">
                  <c:v>0.182</c:v>
                </c:pt>
                <c:pt idx="61">
                  <c:v>0.182</c:v>
                </c:pt>
                <c:pt idx="62">
                  <c:v>0.19400000000000001</c:v>
                </c:pt>
                <c:pt idx="63">
                  <c:v>0.19620000000000001</c:v>
                </c:pt>
                <c:pt idx="64">
                  <c:v>0.2099</c:v>
                </c:pt>
                <c:pt idx="65">
                  <c:v>0.22009999999999999</c:v>
                </c:pt>
                <c:pt idx="66">
                  <c:v>0.23330000000000001</c:v>
                </c:pt>
                <c:pt idx="67">
                  <c:v>0.23749999999999999</c:v>
                </c:pt>
                <c:pt idx="68">
                  <c:v>0.24310000000000001</c:v>
                </c:pt>
                <c:pt idx="69">
                  <c:v>0.24310000000000001</c:v>
                </c:pt>
                <c:pt idx="70">
                  <c:v>0.24399999999999999</c:v>
                </c:pt>
                <c:pt idx="71">
                  <c:v>0.25190000000000001</c:v>
                </c:pt>
                <c:pt idx="72">
                  <c:v>0.25190000000000001</c:v>
                </c:pt>
                <c:pt idx="73">
                  <c:v>0.2581</c:v>
                </c:pt>
                <c:pt idx="74">
                  <c:v>0.2581</c:v>
                </c:pt>
                <c:pt idx="75">
                  <c:v>0.2581</c:v>
                </c:pt>
                <c:pt idx="76">
                  <c:v>0.27060000000000001</c:v>
                </c:pt>
                <c:pt idx="77">
                  <c:v>0.26929999999999998</c:v>
                </c:pt>
                <c:pt idx="78">
                  <c:v>0.29089999999999999</c:v>
                </c:pt>
                <c:pt idx="79">
                  <c:v>0.29089999999999999</c:v>
                </c:pt>
                <c:pt idx="80">
                  <c:v>0.31879999999999997</c:v>
                </c:pt>
                <c:pt idx="81">
                  <c:v>0.32469999999999999</c:v>
                </c:pt>
                <c:pt idx="82">
                  <c:v>0.32469999999999999</c:v>
                </c:pt>
                <c:pt idx="83">
                  <c:v>0.32469999999999999</c:v>
                </c:pt>
                <c:pt idx="84">
                  <c:v>0.32469999999999999</c:v>
                </c:pt>
                <c:pt idx="85">
                  <c:v>0.32329999999999998</c:v>
                </c:pt>
                <c:pt idx="86">
                  <c:v>0.32329999999999998</c:v>
                </c:pt>
                <c:pt idx="87">
                  <c:v>0.32329999999999998</c:v>
                </c:pt>
                <c:pt idx="88">
                  <c:v>0.32819999999999999</c:v>
                </c:pt>
                <c:pt idx="89">
                  <c:v>0.32819999999999999</c:v>
                </c:pt>
                <c:pt idx="90">
                  <c:v>0.33629999999999999</c:v>
                </c:pt>
                <c:pt idx="91">
                  <c:v>0.33629999999999999</c:v>
                </c:pt>
                <c:pt idx="92">
                  <c:v>0.33040000000000003</c:v>
                </c:pt>
                <c:pt idx="93">
                  <c:v>0.33040000000000003</c:v>
                </c:pt>
                <c:pt idx="94">
                  <c:v>0.33989999999999998</c:v>
                </c:pt>
                <c:pt idx="95">
                  <c:v>0.33989999999999998</c:v>
                </c:pt>
                <c:pt idx="96">
                  <c:v>0.34089999999999998</c:v>
                </c:pt>
                <c:pt idx="97">
                  <c:v>0.3422</c:v>
                </c:pt>
                <c:pt idx="98">
                  <c:v>0.3422</c:v>
                </c:pt>
                <c:pt idx="99">
                  <c:v>0.35220000000000001</c:v>
                </c:pt>
                <c:pt idx="100">
                  <c:v>0.35580000000000001</c:v>
                </c:pt>
                <c:pt idx="101">
                  <c:v>0.35580000000000001</c:v>
                </c:pt>
                <c:pt idx="102">
                  <c:v>0.35580000000000001</c:v>
                </c:pt>
                <c:pt idx="103">
                  <c:v>0.36870000000000003</c:v>
                </c:pt>
                <c:pt idx="104">
                  <c:v>0.36870000000000003</c:v>
                </c:pt>
                <c:pt idx="105">
                  <c:v>0.36759999999999998</c:v>
                </c:pt>
                <c:pt idx="106">
                  <c:v>0.38829999999999998</c:v>
                </c:pt>
                <c:pt idx="107">
                  <c:v>0.38829999999999998</c:v>
                </c:pt>
                <c:pt idx="108">
                  <c:v>0.40799999999999997</c:v>
                </c:pt>
                <c:pt idx="109">
                  <c:v>0.40799999999999997</c:v>
                </c:pt>
                <c:pt idx="110">
                  <c:v>0.40799999999999997</c:v>
                </c:pt>
                <c:pt idx="111">
                  <c:v>0.40799999999999997</c:v>
                </c:pt>
                <c:pt idx="112">
                  <c:v>0.40799999999999997</c:v>
                </c:pt>
                <c:pt idx="113">
                  <c:v>0.4088</c:v>
                </c:pt>
                <c:pt idx="114">
                  <c:v>0.4088</c:v>
                </c:pt>
                <c:pt idx="115">
                  <c:v>0.41570000000000001</c:v>
                </c:pt>
                <c:pt idx="116">
                  <c:v>0.41570000000000001</c:v>
                </c:pt>
                <c:pt idx="117">
                  <c:v>0.41320000000000001</c:v>
                </c:pt>
                <c:pt idx="118">
                  <c:v>0.41320000000000001</c:v>
                </c:pt>
                <c:pt idx="119">
                  <c:v>0.41320000000000001</c:v>
                </c:pt>
                <c:pt idx="120">
                  <c:v>0.41320000000000001</c:v>
                </c:pt>
                <c:pt idx="121">
                  <c:v>0.42209999999999998</c:v>
                </c:pt>
                <c:pt idx="122">
                  <c:v>0.42209999999999998</c:v>
                </c:pt>
                <c:pt idx="123">
                  <c:v>0.42209999999999998</c:v>
                </c:pt>
                <c:pt idx="124">
                  <c:v>0.42809999999999998</c:v>
                </c:pt>
                <c:pt idx="125">
                  <c:v>0.43049999999999999</c:v>
                </c:pt>
                <c:pt idx="126">
                  <c:v>0.43049999999999999</c:v>
                </c:pt>
                <c:pt idx="127">
                  <c:v>0.45710000000000001</c:v>
                </c:pt>
                <c:pt idx="128">
                  <c:v>0.4587</c:v>
                </c:pt>
                <c:pt idx="129">
                  <c:v>0.45550000000000002</c:v>
                </c:pt>
                <c:pt idx="130">
                  <c:v>0.45550000000000002</c:v>
                </c:pt>
                <c:pt idx="131">
                  <c:v>0.45550000000000002</c:v>
                </c:pt>
                <c:pt idx="132">
                  <c:v>0.45600000000000002</c:v>
                </c:pt>
                <c:pt idx="133">
                  <c:v>0.45600000000000002</c:v>
                </c:pt>
                <c:pt idx="134">
                  <c:v>0.45600000000000002</c:v>
                </c:pt>
                <c:pt idx="135">
                  <c:v>0.45600000000000002</c:v>
                </c:pt>
                <c:pt idx="136">
                  <c:v>0.47189999999999999</c:v>
                </c:pt>
                <c:pt idx="137">
                  <c:v>0.47189999999999999</c:v>
                </c:pt>
                <c:pt idx="138">
                  <c:v>0.47189999999999999</c:v>
                </c:pt>
                <c:pt idx="139">
                  <c:v>0.47110000000000002</c:v>
                </c:pt>
                <c:pt idx="140">
                  <c:v>0.46710000000000002</c:v>
                </c:pt>
                <c:pt idx="141">
                  <c:v>0.4844</c:v>
                </c:pt>
                <c:pt idx="142">
                  <c:v>0.4844</c:v>
                </c:pt>
                <c:pt idx="143">
                  <c:v>0.4844</c:v>
                </c:pt>
                <c:pt idx="144">
                  <c:v>0.48659999999999998</c:v>
                </c:pt>
                <c:pt idx="145">
                  <c:v>0.48659999999999998</c:v>
                </c:pt>
                <c:pt idx="146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F80-499F-BDF7-F0F8ED912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6972992"/>
        <c:axId val="-826970816"/>
      </c:lineChart>
      <c:dateAx>
        <c:axId val="-826972992"/>
        <c:scaling>
          <c:orientation val="minMax"/>
          <c:max val="44377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620000" spcFirstLastPara="1" vertOverflow="ellipsis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826970816"/>
        <c:crosses val="autoZero"/>
        <c:auto val="1"/>
        <c:lblOffset val="100"/>
        <c:baseTimeUnit val="days"/>
        <c:majorUnit val="3"/>
        <c:majorTimeUnit val="months"/>
      </c:dateAx>
      <c:valAx>
        <c:axId val="-826970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82697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3870244120228"/>
          <c:y val="0.88843596959734661"/>
          <c:w val="0.79354223592163942"/>
          <c:h val="0.1114363271858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8808002333041705"/>
          <c:w val="1"/>
          <c:h val="0.710849577136191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10002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28-4AB3-9683-A00100B72452}"/>
              </c:ext>
            </c:extLst>
          </c:dPt>
          <c:dPt>
            <c:idx val="1"/>
            <c:bubble3D val="0"/>
            <c:spPr>
              <a:solidFill>
                <a:srgbClr val="72006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28-4AB3-9683-A00100B72452}"/>
              </c:ext>
            </c:extLst>
          </c:dPt>
          <c:dPt>
            <c:idx val="2"/>
            <c:bubble3D val="0"/>
            <c:spPr>
              <a:solidFill>
                <a:srgbClr val="A12A5E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28-4AB3-9683-A00100B72452}"/>
              </c:ext>
            </c:extLst>
          </c:dPt>
          <c:dPt>
            <c:idx val="3"/>
            <c:bubble3D val="0"/>
            <c:spPr>
              <a:solidFill>
                <a:srgbClr val="EF024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A28-4AB3-9683-A00100B72452}"/>
              </c:ext>
            </c:extLst>
          </c:dPt>
          <c:dPt>
            <c:idx val="4"/>
            <c:bubble3D val="0"/>
            <c:spPr>
              <a:solidFill>
                <a:srgbClr val="9E014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A28-4AB3-9683-A00100B72452}"/>
              </c:ext>
            </c:extLst>
          </c:dPt>
          <c:dPt>
            <c:idx val="5"/>
            <c:bubble3D val="0"/>
            <c:spPr>
              <a:solidFill>
                <a:srgbClr val="F16A3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A28-4AB3-9683-A00100B72452}"/>
              </c:ext>
            </c:extLst>
          </c:dPt>
          <c:dPt>
            <c:idx val="6"/>
            <c:bubble3D val="0"/>
            <c:spPr>
              <a:solidFill>
                <a:srgbClr val="FDBF4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A28-4AB3-9683-A00100B72452}"/>
              </c:ext>
            </c:extLst>
          </c:dPt>
          <c:dPt>
            <c:idx val="7"/>
            <c:bubble3D val="0"/>
            <c:spPr>
              <a:solidFill>
                <a:srgbClr val="ABDB6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A28-4AB3-9683-A00100B72452}"/>
              </c:ext>
            </c:extLst>
          </c:dPt>
          <c:dPt>
            <c:idx val="8"/>
            <c:bubble3D val="0"/>
            <c:spPr>
              <a:solidFill>
                <a:srgbClr val="02C38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A28-4AB3-9683-A00100B72452}"/>
              </c:ext>
            </c:extLst>
          </c:dPt>
          <c:dPt>
            <c:idx val="9"/>
            <c:bubble3D val="0"/>
            <c:spPr>
              <a:solidFill>
                <a:srgbClr val="00745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A28-4AB3-9683-A00100B72452}"/>
              </c:ext>
            </c:extLst>
          </c:dPt>
          <c:dPt>
            <c:idx val="10"/>
            <c:bubble3D val="0"/>
            <c:spPr>
              <a:solidFill>
                <a:srgbClr val="00545A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A28-4AB3-9683-A00100B72452}"/>
              </c:ext>
            </c:extLst>
          </c:dPt>
          <c:dLbls>
            <c:dLbl>
              <c:idx val="2"/>
              <c:layout>
                <c:manualLayout>
                  <c:x val="3.8872446368917513E-2"/>
                  <c:y val="-5.337333454146810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A28-4AB3-9683-A00100B7245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6540448057465527"/>
                  <c:y val="-6.521298851043957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A28-4AB3-9683-A00100B7245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298002643286609E-2"/>
                  <c:y val="0.170442044276034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A28-4AB3-9683-A00100B7245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556560749055314E-2"/>
                  <c:y val="0.10165949428079231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A28-4AB3-9683-A00100B7245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0141862586325645"/>
                  <c:y val="1.401362456863588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A28-4AB3-9683-A00100B724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Arkusz1!$C$4:$C$14</c:f>
              <c:strCache>
                <c:ptCount val="11"/>
                <c:pt idx="0">
                  <c:v>Brownfield</c:v>
                </c:pt>
                <c:pt idx="1">
                  <c:v>OZE </c:v>
                </c:pt>
                <c:pt idx="2">
                  <c:v>Efektywność energetyczna </c:v>
                </c:pt>
                <c:pt idx="3">
                  <c:v>Niskoemisyjny transport miejski </c:v>
                </c:pt>
                <c:pt idx="4">
                  <c:v>Gospodarka odpadami </c:v>
                </c:pt>
                <c:pt idx="5">
                  <c:v>Gospodarka wodno-ściekowa </c:v>
                </c:pt>
                <c:pt idx="6">
                  <c:v>Bioróżnorodność </c:v>
                </c:pt>
                <c:pt idx="7">
                  <c:v>Infrastruktura społeczna</c:v>
                </c:pt>
                <c:pt idx="8">
                  <c:v>Rewitalizacja </c:v>
                </c:pt>
                <c:pt idx="9">
                  <c:v>Przedszkola</c:v>
                </c:pt>
                <c:pt idx="10">
                  <c:v>Szkoły zawodowe </c:v>
                </c:pt>
              </c:strCache>
            </c:strRef>
          </c:cat>
          <c:val>
            <c:numRef>
              <c:f>Arkusz1!$D$4:$D$14</c:f>
              <c:numCache>
                <c:formatCode>#,##0</c:formatCode>
                <c:ptCount val="11"/>
                <c:pt idx="0">
                  <c:v>65913675</c:v>
                </c:pt>
                <c:pt idx="1">
                  <c:v>125028488</c:v>
                </c:pt>
                <c:pt idx="2">
                  <c:v>592904376</c:v>
                </c:pt>
                <c:pt idx="3">
                  <c:v>1575692264</c:v>
                </c:pt>
                <c:pt idx="4">
                  <c:v>101976983</c:v>
                </c:pt>
                <c:pt idx="5">
                  <c:v>176711849</c:v>
                </c:pt>
                <c:pt idx="6">
                  <c:v>9065915</c:v>
                </c:pt>
                <c:pt idx="7">
                  <c:v>72226645</c:v>
                </c:pt>
                <c:pt idx="8">
                  <c:v>225499755</c:v>
                </c:pt>
                <c:pt idx="9">
                  <c:v>61028511</c:v>
                </c:pt>
                <c:pt idx="10">
                  <c:v>85049779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8A28-4AB3-9683-A00100B724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461624120404481E-2"/>
          <c:y val="0.17927746580483209"/>
          <c:w val="0.80667990679620172"/>
          <c:h val="0.784984125074566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EF024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9F-4990-9681-CE2FBA1D77E7}"/>
              </c:ext>
            </c:extLst>
          </c:dPt>
          <c:dPt>
            <c:idx val="1"/>
            <c:bubble3D val="0"/>
            <c:spPr>
              <a:solidFill>
                <a:srgbClr val="A12A5E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9F-4990-9681-CE2FBA1D77E7}"/>
              </c:ext>
            </c:extLst>
          </c:dPt>
          <c:dPt>
            <c:idx val="2"/>
            <c:bubble3D val="0"/>
            <c:spPr>
              <a:solidFill>
                <a:srgbClr val="72006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9F-4990-9681-CE2FBA1D77E7}"/>
              </c:ext>
            </c:extLst>
          </c:dPt>
          <c:dPt>
            <c:idx val="3"/>
            <c:bubble3D val="0"/>
            <c:spPr>
              <a:solidFill>
                <a:srgbClr val="10002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9F-4990-9681-CE2FBA1D77E7}"/>
              </c:ext>
            </c:extLst>
          </c:dPt>
          <c:dPt>
            <c:idx val="4"/>
            <c:bubble3D val="0"/>
            <c:spPr>
              <a:solidFill>
                <a:srgbClr val="00545A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E9F-4990-9681-CE2FBA1D77E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E9F-4990-9681-CE2FBA1D77E7}"/>
              </c:ext>
            </c:extLst>
          </c:dPt>
          <c:dPt>
            <c:idx val="6"/>
            <c:bubble3D val="0"/>
            <c:spPr>
              <a:solidFill>
                <a:srgbClr val="00745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E9F-4990-9681-CE2FBA1D77E7}"/>
              </c:ext>
            </c:extLst>
          </c:dPt>
          <c:dPt>
            <c:idx val="7"/>
            <c:bubble3D val="0"/>
            <c:spPr>
              <a:solidFill>
                <a:srgbClr val="02C38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E9F-4990-9681-CE2FBA1D77E7}"/>
              </c:ext>
            </c:extLst>
          </c:dPt>
          <c:dPt>
            <c:idx val="8"/>
            <c:bubble3D val="0"/>
            <c:spPr>
              <a:solidFill>
                <a:srgbClr val="ABDB6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E9F-4990-9681-CE2FBA1D77E7}"/>
              </c:ext>
            </c:extLst>
          </c:dPt>
          <c:dPt>
            <c:idx val="9"/>
            <c:bubble3D val="0"/>
            <c:spPr>
              <a:solidFill>
                <a:srgbClr val="FDBF4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E9F-4990-9681-CE2FBA1D77E7}"/>
              </c:ext>
            </c:extLst>
          </c:dPt>
          <c:dPt>
            <c:idx val="10"/>
            <c:bubble3D val="0"/>
            <c:spPr>
              <a:solidFill>
                <a:srgbClr val="F16A3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E9F-4990-9681-CE2FBA1D77E7}"/>
              </c:ext>
            </c:extLst>
          </c:dPt>
          <c:dLbls>
            <c:dLbl>
              <c:idx val="0"/>
              <c:layout>
                <c:manualLayout>
                  <c:x val="-0.11887712598167238"/>
                  <c:y val="-5.352303808564529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825930491364167E-2"/>
                  <c:y val="-8.758315323105593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694478685231353E-2"/>
                  <c:y val="-4.8657307350586626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32807493831548E-3"/>
                  <c:y val="3.892584588046928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8259304913641469E-2"/>
                  <c:y val="6.568736492329194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76324870990496E-2"/>
                  <c:y val="9.7314614701173169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049605620373661E-2"/>
                  <c:y val="2.4328653675293314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4595267444483929E-2"/>
                  <c:y val="-5.5955903453174624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5648262284104297E-3"/>
                  <c:y val="-0.1167775376414079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EE9F-4990-9681-CE2FBA1D77E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099211240747324E-2"/>
                  <c:y val="-1.4597192205175987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EE9F-4990-9681-CE2FBA1D77E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Arkusz1!$C$16:$C$26</c:f>
              <c:strCache>
                <c:ptCount val="11"/>
                <c:pt idx="0">
                  <c:v>Poprawa zdolności do zatrudnienia</c:v>
                </c:pt>
                <c:pt idx="1">
                  <c:v>Promocja samozatrudnienia</c:v>
                </c:pt>
                <c:pt idx="2">
                  <c:v>Outplacement</c:v>
                </c:pt>
                <c:pt idx="3">
                  <c:v>Żłobki</c:v>
                </c:pt>
                <c:pt idx="4">
                  <c:v>Wsparcie dla przedsiębiorców</c:v>
                </c:pt>
                <c:pt idx="5">
                  <c:v>Aktywizacja zawodowa</c:v>
                </c:pt>
                <c:pt idx="6">
                  <c:v>Wzmocnienie potencjału społeczno-zawodowego</c:v>
                </c:pt>
                <c:pt idx="7">
                  <c:v>Rozwój usług społecznych </c:v>
                </c:pt>
                <c:pt idx="8">
                  <c:v>Edukacja przedszkolna</c:v>
                </c:pt>
                <c:pt idx="9">
                  <c:v>Kształcenie ustawiczne</c:v>
                </c:pt>
                <c:pt idx="10">
                  <c:v>Szkolnictwo zawodowe</c:v>
                </c:pt>
              </c:strCache>
            </c:strRef>
          </c:cat>
          <c:val>
            <c:numRef>
              <c:f>Arkusz1!$D$16:$D$26</c:f>
              <c:numCache>
                <c:formatCode>#,##0</c:formatCode>
                <c:ptCount val="11"/>
                <c:pt idx="0">
                  <c:v>12389928</c:v>
                </c:pt>
                <c:pt idx="1">
                  <c:v>11195888</c:v>
                </c:pt>
                <c:pt idx="2">
                  <c:v>5116551</c:v>
                </c:pt>
                <c:pt idx="3">
                  <c:v>10222985</c:v>
                </c:pt>
                <c:pt idx="4">
                  <c:v>6994441</c:v>
                </c:pt>
                <c:pt idx="6">
                  <c:v>34830257</c:v>
                </c:pt>
                <c:pt idx="7">
                  <c:v>93119557</c:v>
                </c:pt>
                <c:pt idx="8">
                  <c:v>23327122</c:v>
                </c:pt>
                <c:pt idx="9">
                  <c:v>8596477</c:v>
                </c:pt>
                <c:pt idx="10">
                  <c:v>66934949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EE9F-4990-9681-CE2FBA1D77E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EE9F-4990-9681-CE2FBA1D77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EE9F-4990-9681-CE2FBA1D77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EE9F-4990-9681-CE2FBA1D77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EE9F-4990-9681-CE2FBA1D77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EE9F-4990-9681-CE2FBA1D77E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EE9F-4990-9681-CE2FBA1D77E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EE9F-4990-9681-CE2FBA1D77E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EE9F-4990-9681-CE2FBA1D77E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EE9F-4990-9681-CE2FBA1D77E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EE9F-4990-9681-CE2FBA1D77E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C-EE9F-4990-9681-CE2FBA1D77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Arkusz1!$C$16:$C$26</c:f>
              <c:strCache>
                <c:ptCount val="11"/>
                <c:pt idx="0">
                  <c:v>Poprawa zdolności do zatrudnienia</c:v>
                </c:pt>
                <c:pt idx="1">
                  <c:v>Promocja samozatrudnienia</c:v>
                </c:pt>
                <c:pt idx="2">
                  <c:v>Outplacement</c:v>
                </c:pt>
                <c:pt idx="3">
                  <c:v>Żłobki</c:v>
                </c:pt>
                <c:pt idx="4">
                  <c:v>Wsparcie dla przedsiębiorców</c:v>
                </c:pt>
                <c:pt idx="5">
                  <c:v>Aktywizacja zawodowa</c:v>
                </c:pt>
                <c:pt idx="6">
                  <c:v>Wzmocnienie potencjału społeczno-zawodowego</c:v>
                </c:pt>
                <c:pt idx="7">
                  <c:v>Rozwój usług społecznych </c:v>
                </c:pt>
                <c:pt idx="8">
                  <c:v>Edukacja przedszkolna</c:v>
                </c:pt>
                <c:pt idx="9">
                  <c:v>Kształcenie ustawiczne</c:v>
                </c:pt>
                <c:pt idx="10">
                  <c:v>Szkolnictwo zawodowe</c:v>
                </c:pt>
              </c:strCache>
            </c:strRef>
          </c:cat>
          <c:val>
            <c:numRef>
              <c:f>Arkusz1!$E$16:$E$26</c:f>
              <c:numCache>
                <c:formatCode>0.00%</c:formatCode>
                <c:ptCount val="11"/>
                <c:pt idx="0">
                  <c:v>4.5429589035279473E-2</c:v>
                </c:pt>
                <c:pt idx="1">
                  <c:v>3.3283192071509979E-3</c:v>
                </c:pt>
                <c:pt idx="2">
                  <c:v>1.876062630937389E-2</c:v>
                </c:pt>
                <c:pt idx="3">
                  <c:v>3.7484157072085203E-2</c:v>
                </c:pt>
                <c:pt idx="4">
                  <c:v>2.5646200701207399E-2</c:v>
                </c:pt>
                <c:pt idx="5">
                  <c:v>0</c:v>
                </c:pt>
                <c:pt idx="6">
                  <c:v>0.12771052918977141</c:v>
                </c:pt>
                <c:pt idx="7">
                  <c:v>0.3414372711170946</c:v>
                </c:pt>
                <c:pt idx="8">
                  <c:v>8.5532503969016321E-2</c:v>
                </c:pt>
                <c:pt idx="9">
                  <c:v>3.1520313698451853E-2</c:v>
                </c:pt>
                <c:pt idx="10">
                  <c:v>0.2454273523758484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EE9F-4990-9681-CE2FBA1D77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856B5-AB2F-48B7-92C7-64A95CC5A700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54F7428C-B9AF-42D2-B551-4ABFD62C4548}">
      <dgm:prSet phldrT="[Tekst]" custT="1"/>
      <dgm:spPr/>
      <dgm:t>
        <a:bodyPr/>
        <a:lstStyle/>
        <a:p>
          <a:r>
            <a:rPr lang="pl-PL" sz="2800" dirty="0" smtClean="0"/>
            <a:t>RPO:</a:t>
          </a:r>
          <a:r>
            <a:rPr lang="pl-PL" sz="2900" dirty="0" smtClean="0"/>
            <a:t/>
          </a:r>
          <a:br>
            <a:rPr lang="pl-PL" sz="2900" dirty="0" smtClean="0"/>
          </a:br>
          <a:r>
            <a:rPr lang="pl-PL" sz="2000" dirty="0" smtClean="0"/>
            <a:t>3,476</a:t>
          </a:r>
          <a:br>
            <a:rPr lang="pl-PL" sz="2000" dirty="0" smtClean="0"/>
          </a:br>
          <a:r>
            <a:rPr lang="pl-PL" sz="2000" dirty="0" smtClean="0"/>
            <a:t>mln EUR</a:t>
          </a:r>
          <a:endParaRPr lang="pl-PL" sz="2000" dirty="0"/>
        </a:p>
      </dgm:t>
    </dgm:pt>
    <dgm:pt modelId="{FF24348A-D4A5-486A-8F61-16B4658369F4}" type="parTrans" cxnId="{140488BF-C1E7-41CB-91A4-58B88A05329F}">
      <dgm:prSet/>
      <dgm:spPr/>
      <dgm:t>
        <a:bodyPr/>
        <a:lstStyle/>
        <a:p>
          <a:endParaRPr lang="pl-PL"/>
        </a:p>
      </dgm:t>
    </dgm:pt>
    <dgm:pt modelId="{EF7AF3DF-46E9-4A87-BDC0-926ECDC8A401}" type="sibTrans" cxnId="{140488BF-C1E7-41CB-91A4-58B88A05329F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pl-PL"/>
        </a:p>
      </dgm:t>
    </dgm:pt>
    <dgm:pt modelId="{7779D752-DBDD-496F-A410-2121FB5F0FC4}">
      <dgm:prSet phldrT="[Tekst]" custT="1"/>
      <dgm:spPr>
        <a:solidFill>
          <a:srgbClr val="58AB27"/>
        </a:solidFill>
      </dgm:spPr>
      <dgm:t>
        <a:bodyPr/>
        <a:lstStyle/>
        <a:p>
          <a:endParaRPr lang="pl-PL" sz="2800" dirty="0" smtClean="0"/>
        </a:p>
        <a:p>
          <a:r>
            <a:rPr lang="pl-PL" sz="2800" dirty="0" smtClean="0"/>
            <a:t>ZIT:</a:t>
          </a:r>
          <a:br>
            <a:rPr lang="pl-PL" sz="2800" dirty="0" smtClean="0"/>
          </a:br>
          <a:r>
            <a:rPr lang="pl-PL" sz="2000" dirty="0" smtClean="0"/>
            <a:t>793</a:t>
          </a:r>
          <a:br>
            <a:rPr lang="pl-PL" sz="2000" dirty="0" smtClean="0"/>
          </a:br>
          <a:r>
            <a:rPr lang="pl-PL" sz="2000" dirty="0" smtClean="0"/>
            <a:t>mln EUR</a:t>
          </a:r>
        </a:p>
        <a:p>
          <a:endParaRPr lang="pl-PL" sz="1800" dirty="0"/>
        </a:p>
      </dgm:t>
    </dgm:pt>
    <dgm:pt modelId="{E0127FE0-C57C-4C1B-BF5C-9224F7959EF3}" type="parTrans" cxnId="{FA2BA210-04E2-460A-9449-BFF7ED3D3FF5}">
      <dgm:prSet/>
      <dgm:spPr/>
      <dgm:t>
        <a:bodyPr/>
        <a:lstStyle/>
        <a:p>
          <a:endParaRPr lang="pl-PL"/>
        </a:p>
      </dgm:t>
    </dgm:pt>
    <dgm:pt modelId="{78502571-D03B-4E2A-A0B8-FF447529F972}" type="sibTrans" cxnId="{FA2BA210-04E2-460A-9449-BFF7ED3D3FF5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solidFill>
            <a:srgbClr val="58AB27"/>
          </a:solidFill>
        </a:ln>
      </dgm:spPr>
      <dgm:t>
        <a:bodyPr/>
        <a:lstStyle/>
        <a:p>
          <a:endParaRPr lang="pl-PL"/>
        </a:p>
      </dgm:t>
    </dgm:pt>
    <dgm:pt modelId="{BF6C08C5-B70A-4A23-992C-159695764364}">
      <dgm:prSet phldrT="[Tekst]" custT="1"/>
      <dgm:spPr/>
      <dgm:t>
        <a:bodyPr/>
        <a:lstStyle/>
        <a:p>
          <a:r>
            <a:rPr lang="pl-PL" sz="2800" dirty="0" smtClean="0"/>
            <a:t>ZIT/RIT:</a:t>
          </a:r>
          <a:r>
            <a:rPr lang="pl-PL" sz="2900" dirty="0" smtClean="0"/>
            <a:t/>
          </a:r>
          <a:br>
            <a:rPr lang="pl-PL" sz="2900" dirty="0" smtClean="0"/>
          </a:br>
          <a:r>
            <a:rPr lang="fr-FR" sz="2000" dirty="0" smtClean="0"/>
            <a:t>1</a:t>
          </a:r>
          <a:r>
            <a:rPr lang="pl-PL" sz="2000" dirty="0" smtClean="0"/>
            <a:t>,</a:t>
          </a:r>
          <a:r>
            <a:rPr lang="fr-FR" sz="2000" dirty="0" smtClean="0"/>
            <a:t>107</a:t>
          </a:r>
          <a:r>
            <a:rPr lang="pl-PL" sz="2000" dirty="0" smtClean="0"/>
            <a:t/>
          </a:r>
          <a:br>
            <a:rPr lang="pl-PL" sz="2000" dirty="0" smtClean="0"/>
          </a:br>
          <a:r>
            <a:rPr lang="pl-PL" sz="2000" dirty="0" smtClean="0"/>
            <a:t>mln </a:t>
          </a:r>
          <a:r>
            <a:rPr lang="fr-FR" sz="2000" dirty="0" smtClean="0"/>
            <a:t>EUR</a:t>
          </a:r>
          <a:endParaRPr lang="pl-PL" sz="2000" dirty="0"/>
        </a:p>
      </dgm:t>
    </dgm:pt>
    <dgm:pt modelId="{F34F4097-F41A-4BCC-8421-53A18F486025}" type="parTrans" cxnId="{0CD8899A-7FC3-4EE0-B1F9-214CD6893DB6}">
      <dgm:prSet/>
      <dgm:spPr/>
      <dgm:t>
        <a:bodyPr/>
        <a:lstStyle/>
        <a:p>
          <a:endParaRPr lang="pl-PL"/>
        </a:p>
      </dgm:t>
    </dgm:pt>
    <dgm:pt modelId="{964ACE4D-DD33-4B02-98A3-AE28FEE755C5}" type="sibTrans" cxnId="{0CD8899A-7FC3-4EE0-B1F9-214CD6893DB6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pl-PL"/>
        </a:p>
      </dgm:t>
    </dgm:pt>
    <dgm:pt modelId="{62900E47-54ED-4212-A36C-F6DBE9004C8C}" type="pres">
      <dgm:prSet presAssocID="{639856B5-AB2F-48B7-92C7-64A95CC5A700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pl-PL"/>
        </a:p>
      </dgm:t>
    </dgm:pt>
    <dgm:pt modelId="{2C2D258F-04FF-4BAF-8145-68D2A82F3424}" type="pres">
      <dgm:prSet presAssocID="{54F7428C-B9AF-42D2-B551-4ABFD62C4548}" presName="text1" presStyleCnt="0"/>
      <dgm:spPr/>
    </dgm:pt>
    <dgm:pt modelId="{991836FD-8ED9-4E24-AF20-FDD40757750F}" type="pres">
      <dgm:prSet presAssocID="{54F7428C-B9AF-42D2-B551-4ABFD62C4548}" presName="textRepeatNode" presStyleLbl="alignNode1" presStyleIdx="0" presStyleCnt="3" custLinFactY="-8653" custLinFactNeighborX="28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D01058-A657-483A-ABA9-3A69397FFAEE}" type="pres">
      <dgm:prSet presAssocID="{54F7428C-B9AF-42D2-B551-4ABFD62C4548}" presName="textaccent1" presStyleCnt="0"/>
      <dgm:spPr/>
    </dgm:pt>
    <dgm:pt modelId="{9DAA7300-3A4D-48C4-A38B-85428395FB33}" type="pres">
      <dgm:prSet presAssocID="{54F7428C-B9AF-42D2-B551-4ABFD62C4548}" presName="accentRepeatNode" presStyleLbl="solidAlignAcc1" presStyleIdx="0" presStyleCnt="6"/>
      <dgm:spPr/>
    </dgm:pt>
    <dgm:pt modelId="{2A885B79-A5CF-4714-B85B-7F28AE417F08}" type="pres">
      <dgm:prSet presAssocID="{EF7AF3DF-46E9-4A87-BDC0-926ECDC8A401}" presName="image1" presStyleCnt="0"/>
      <dgm:spPr/>
    </dgm:pt>
    <dgm:pt modelId="{D3263A38-C9BB-4A33-9D07-2AC1DE7D5D35}" type="pres">
      <dgm:prSet presAssocID="{EF7AF3DF-46E9-4A87-BDC0-926ECDC8A401}" presName="imageRepeatNode" presStyleLbl="alignAcc1" presStyleIdx="0" presStyleCnt="3"/>
      <dgm:spPr/>
      <dgm:t>
        <a:bodyPr/>
        <a:lstStyle/>
        <a:p>
          <a:endParaRPr lang="pl-PL"/>
        </a:p>
      </dgm:t>
    </dgm:pt>
    <dgm:pt modelId="{8ACBE822-DEBF-46EF-A519-E8E758CBD22B}" type="pres">
      <dgm:prSet presAssocID="{EF7AF3DF-46E9-4A87-BDC0-926ECDC8A401}" presName="imageaccent1" presStyleCnt="0"/>
      <dgm:spPr/>
    </dgm:pt>
    <dgm:pt modelId="{09A72AF1-C3F9-4FBE-ADE5-455D74BA9F50}" type="pres">
      <dgm:prSet presAssocID="{EF7AF3DF-46E9-4A87-BDC0-926ECDC8A401}" presName="accentRepeatNode" presStyleLbl="solidAlignAcc1" presStyleIdx="1" presStyleCnt="6"/>
      <dgm:spPr>
        <a:ln>
          <a:solidFill>
            <a:srgbClr val="FFC000"/>
          </a:solidFill>
        </a:ln>
      </dgm:spPr>
      <dgm:t>
        <a:bodyPr/>
        <a:lstStyle/>
        <a:p>
          <a:endParaRPr lang="pl-PL"/>
        </a:p>
      </dgm:t>
    </dgm:pt>
    <dgm:pt modelId="{875BD881-8D24-4948-A389-03CD344D7B0A}" type="pres">
      <dgm:prSet presAssocID="{7779D752-DBDD-496F-A410-2121FB5F0FC4}" presName="text2" presStyleCnt="0"/>
      <dgm:spPr/>
    </dgm:pt>
    <dgm:pt modelId="{E32573D8-7731-4CFD-8E05-F461C47BCD79}" type="pres">
      <dgm:prSet presAssocID="{7779D752-DBDD-496F-A410-2121FB5F0FC4}" presName="textRepeatNode" presStyleLbl="alignNode1" presStyleIdx="1" presStyleCnt="3" custLinFactNeighborX="-84835" custLinFactNeighborY="51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0BFC69-9CEA-4FFE-BA47-2F37F7AB7105}" type="pres">
      <dgm:prSet presAssocID="{7779D752-DBDD-496F-A410-2121FB5F0FC4}" presName="textaccent2" presStyleCnt="0"/>
      <dgm:spPr/>
    </dgm:pt>
    <dgm:pt modelId="{301D7E9B-F2B3-412E-8A37-91467C7FC6BF}" type="pres">
      <dgm:prSet presAssocID="{7779D752-DBDD-496F-A410-2121FB5F0FC4}" presName="accentRepeatNode" presStyleLbl="solidAlignAcc1" presStyleIdx="2" presStyleCnt="6"/>
      <dgm:spPr/>
    </dgm:pt>
    <dgm:pt modelId="{CAC27A70-00CA-42EA-B2AA-C55392F60DDF}" type="pres">
      <dgm:prSet presAssocID="{78502571-D03B-4E2A-A0B8-FF447529F972}" presName="image2" presStyleCnt="0"/>
      <dgm:spPr/>
    </dgm:pt>
    <dgm:pt modelId="{827CF227-B187-40A8-88EA-9DAA3B5C091E}" type="pres">
      <dgm:prSet presAssocID="{78502571-D03B-4E2A-A0B8-FF447529F972}" presName="imageRepeatNode" presStyleLbl="alignAcc1" presStyleIdx="1" presStyleCnt="3"/>
      <dgm:spPr/>
      <dgm:t>
        <a:bodyPr/>
        <a:lstStyle/>
        <a:p>
          <a:endParaRPr lang="pl-PL"/>
        </a:p>
      </dgm:t>
    </dgm:pt>
    <dgm:pt modelId="{44473094-FECD-4E50-A2B4-CFB653A62EC6}" type="pres">
      <dgm:prSet presAssocID="{78502571-D03B-4E2A-A0B8-FF447529F972}" presName="imageaccent2" presStyleCnt="0"/>
      <dgm:spPr/>
    </dgm:pt>
    <dgm:pt modelId="{F3575EBD-3C68-4136-8FAD-9DCD17EBB3EA}" type="pres">
      <dgm:prSet presAssocID="{78502571-D03B-4E2A-A0B8-FF447529F972}" presName="accentRepeatNode" presStyleLbl="solidAlignAcc1" presStyleIdx="3" presStyleCnt="6" custLinFactNeighborX="14595" custLinFactNeighborY="5645"/>
      <dgm:spPr>
        <a:ln>
          <a:solidFill>
            <a:srgbClr val="58AB27"/>
          </a:solidFill>
        </a:ln>
      </dgm:spPr>
      <dgm:t>
        <a:bodyPr/>
        <a:lstStyle/>
        <a:p>
          <a:endParaRPr lang="pl-PL"/>
        </a:p>
      </dgm:t>
    </dgm:pt>
    <dgm:pt modelId="{BFDB0668-7D92-4DB5-AB82-BB3862D2B1D7}" type="pres">
      <dgm:prSet presAssocID="{BF6C08C5-B70A-4A23-992C-159695764364}" presName="text3" presStyleCnt="0"/>
      <dgm:spPr/>
    </dgm:pt>
    <dgm:pt modelId="{73C2A570-4505-4F29-BC8F-4E8F6E8577FD}" type="pres">
      <dgm:prSet presAssocID="{BF6C08C5-B70A-4A23-992C-159695764364}" presName="textRepeatNode" presStyleLbl="alignNode1" presStyleIdx="2" presStyleCnt="3" custLinFactNeighborX="86731" custLinFactNeighborY="522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880E8A-E585-4E4E-916F-A04646EE9F14}" type="pres">
      <dgm:prSet presAssocID="{BF6C08C5-B70A-4A23-992C-159695764364}" presName="textaccent3" presStyleCnt="0"/>
      <dgm:spPr/>
    </dgm:pt>
    <dgm:pt modelId="{FEA720D8-B306-452D-BDA0-C1FCCA80B7AC}" type="pres">
      <dgm:prSet presAssocID="{BF6C08C5-B70A-4A23-992C-159695764364}" presName="accentRepeatNode" presStyleLbl="solidAlignAcc1" presStyleIdx="4" presStyleCnt="6"/>
      <dgm:spPr>
        <a:ln>
          <a:solidFill>
            <a:srgbClr val="FFC000"/>
          </a:solidFill>
        </a:ln>
      </dgm:spPr>
      <dgm:t>
        <a:bodyPr/>
        <a:lstStyle/>
        <a:p>
          <a:endParaRPr lang="pl-PL"/>
        </a:p>
      </dgm:t>
    </dgm:pt>
    <dgm:pt modelId="{8EFE12CE-551C-4B85-BA50-4D304F0C11B5}" type="pres">
      <dgm:prSet presAssocID="{964ACE4D-DD33-4B02-98A3-AE28FEE755C5}" presName="image3" presStyleCnt="0"/>
      <dgm:spPr/>
    </dgm:pt>
    <dgm:pt modelId="{745C841D-240B-4EC8-AC83-7ED2DB6A8BEC}" type="pres">
      <dgm:prSet presAssocID="{964ACE4D-DD33-4B02-98A3-AE28FEE755C5}" presName="imageRepeatNode" presStyleLbl="alignAcc1" presStyleIdx="2" presStyleCnt="3" custLinFactNeighborX="1708" custLinFactNeighborY="-5015"/>
      <dgm:spPr/>
      <dgm:t>
        <a:bodyPr/>
        <a:lstStyle/>
        <a:p>
          <a:endParaRPr lang="pl-PL"/>
        </a:p>
      </dgm:t>
    </dgm:pt>
    <dgm:pt modelId="{ADC720F5-A1A1-43E7-9D88-8D0C3CBF6F85}" type="pres">
      <dgm:prSet presAssocID="{964ACE4D-DD33-4B02-98A3-AE28FEE755C5}" presName="imageaccent3" presStyleCnt="0"/>
      <dgm:spPr/>
    </dgm:pt>
    <dgm:pt modelId="{6C3D7407-DB28-42A4-A04A-8F829871939C}" type="pres">
      <dgm:prSet presAssocID="{964ACE4D-DD33-4B02-98A3-AE28FEE755C5}" presName="accentRepeatNode" presStyleLbl="solidAlignAcc1" presStyleIdx="5" presStyleCnt="6" custLinFactNeighborX="14595" custLinFactNeighborY="-6790"/>
      <dgm:spPr/>
    </dgm:pt>
  </dgm:ptLst>
  <dgm:cxnLst>
    <dgm:cxn modelId="{0CD8899A-7FC3-4EE0-B1F9-214CD6893DB6}" srcId="{639856B5-AB2F-48B7-92C7-64A95CC5A700}" destId="{BF6C08C5-B70A-4A23-992C-159695764364}" srcOrd="2" destOrd="0" parTransId="{F34F4097-F41A-4BCC-8421-53A18F486025}" sibTransId="{964ACE4D-DD33-4B02-98A3-AE28FEE755C5}"/>
    <dgm:cxn modelId="{66B40F2B-7EC0-4982-BEF2-11D6FC29C802}" type="presOf" srcId="{54F7428C-B9AF-42D2-B551-4ABFD62C4548}" destId="{991836FD-8ED9-4E24-AF20-FDD40757750F}" srcOrd="0" destOrd="0" presId="urn:microsoft.com/office/officeart/2008/layout/HexagonCluster"/>
    <dgm:cxn modelId="{64C968FB-F0DC-4D69-960B-AADED7F09820}" type="presOf" srcId="{EF7AF3DF-46E9-4A87-BDC0-926ECDC8A401}" destId="{D3263A38-C9BB-4A33-9D07-2AC1DE7D5D35}" srcOrd="0" destOrd="0" presId="urn:microsoft.com/office/officeart/2008/layout/HexagonCluster"/>
    <dgm:cxn modelId="{0D4C04A4-7893-40EB-9C42-E3EECB27DA9C}" type="presOf" srcId="{639856B5-AB2F-48B7-92C7-64A95CC5A700}" destId="{62900E47-54ED-4212-A36C-F6DBE9004C8C}" srcOrd="0" destOrd="0" presId="urn:microsoft.com/office/officeart/2008/layout/HexagonCluster"/>
    <dgm:cxn modelId="{FA2BA210-04E2-460A-9449-BFF7ED3D3FF5}" srcId="{639856B5-AB2F-48B7-92C7-64A95CC5A700}" destId="{7779D752-DBDD-496F-A410-2121FB5F0FC4}" srcOrd="1" destOrd="0" parTransId="{E0127FE0-C57C-4C1B-BF5C-9224F7959EF3}" sibTransId="{78502571-D03B-4E2A-A0B8-FF447529F972}"/>
    <dgm:cxn modelId="{A39E7D7B-15DF-4284-B8E9-E29608A0FEED}" type="presOf" srcId="{BF6C08C5-B70A-4A23-992C-159695764364}" destId="{73C2A570-4505-4F29-BC8F-4E8F6E8577FD}" srcOrd="0" destOrd="0" presId="urn:microsoft.com/office/officeart/2008/layout/HexagonCluster"/>
    <dgm:cxn modelId="{922AADCF-D971-456B-986A-0BDAC7AAF9D0}" type="presOf" srcId="{964ACE4D-DD33-4B02-98A3-AE28FEE755C5}" destId="{745C841D-240B-4EC8-AC83-7ED2DB6A8BEC}" srcOrd="0" destOrd="0" presId="urn:microsoft.com/office/officeart/2008/layout/HexagonCluster"/>
    <dgm:cxn modelId="{ECB36773-5491-49EE-94D2-3F07BBFC8330}" type="presOf" srcId="{78502571-D03B-4E2A-A0B8-FF447529F972}" destId="{827CF227-B187-40A8-88EA-9DAA3B5C091E}" srcOrd="0" destOrd="0" presId="urn:microsoft.com/office/officeart/2008/layout/HexagonCluster"/>
    <dgm:cxn modelId="{CF4CCC1B-9E78-41CF-B811-2CEA4A664712}" type="presOf" srcId="{7779D752-DBDD-496F-A410-2121FB5F0FC4}" destId="{E32573D8-7731-4CFD-8E05-F461C47BCD79}" srcOrd="0" destOrd="0" presId="urn:microsoft.com/office/officeart/2008/layout/HexagonCluster"/>
    <dgm:cxn modelId="{140488BF-C1E7-41CB-91A4-58B88A05329F}" srcId="{639856B5-AB2F-48B7-92C7-64A95CC5A700}" destId="{54F7428C-B9AF-42D2-B551-4ABFD62C4548}" srcOrd="0" destOrd="0" parTransId="{FF24348A-D4A5-486A-8F61-16B4658369F4}" sibTransId="{EF7AF3DF-46E9-4A87-BDC0-926ECDC8A401}"/>
    <dgm:cxn modelId="{5050E4CE-98C1-4FF4-BD92-41FB24DEFD97}" type="presParOf" srcId="{62900E47-54ED-4212-A36C-F6DBE9004C8C}" destId="{2C2D258F-04FF-4BAF-8145-68D2A82F3424}" srcOrd="0" destOrd="0" presId="urn:microsoft.com/office/officeart/2008/layout/HexagonCluster"/>
    <dgm:cxn modelId="{B69D6078-F91B-4CFA-8443-3DD3AC1CDBE0}" type="presParOf" srcId="{2C2D258F-04FF-4BAF-8145-68D2A82F3424}" destId="{991836FD-8ED9-4E24-AF20-FDD40757750F}" srcOrd="0" destOrd="0" presId="urn:microsoft.com/office/officeart/2008/layout/HexagonCluster"/>
    <dgm:cxn modelId="{3CD8ADC3-97DF-4D94-B7CF-4D5BF5D8652B}" type="presParOf" srcId="{62900E47-54ED-4212-A36C-F6DBE9004C8C}" destId="{54D01058-A657-483A-ABA9-3A69397FFAEE}" srcOrd="1" destOrd="0" presId="urn:microsoft.com/office/officeart/2008/layout/HexagonCluster"/>
    <dgm:cxn modelId="{F5EA8433-B31A-4D3C-9759-64F532158035}" type="presParOf" srcId="{54D01058-A657-483A-ABA9-3A69397FFAEE}" destId="{9DAA7300-3A4D-48C4-A38B-85428395FB33}" srcOrd="0" destOrd="0" presId="urn:microsoft.com/office/officeart/2008/layout/HexagonCluster"/>
    <dgm:cxn modelId="{76FC8A12-142E-4697-B327-BC3BF73391D9}" type="presParOf" srcId="{62900E47-54ED-4212-A36C-F6DBE9004C8C}" destId="{2A885B79-A5CF-4714-B85B-7F28AE417F08}" srcOrd="2" destOrd="0" presId="urn:microsoft.com/office/officeart/2008/layout/HexagonCluster"/>
    <dgm:cxn modelId="{F30EA130-B355-4747-951F-D10F1ABDE1C9}" type="presParOf" srcId="{2A885B79-A5CF-4714-B85B-7F28AE417F08}" destId="{D3263A38-C9BB-4A33-9D07-2AC1DE7D5D35}" srcOrd="0" destOrd="0" presId="urn:microsoft.com/office/officeart/2008/layout/HexagonCluster"/>
    <dgm:cxn modelId="{E823B747-CD5E-4151-B939-D75B2FC28185}" type="presParOf" srcId="{62900E47-54ED-4212-A36C-F6DBE9004C8C}" destId="{8ACBE822-DEBF-46EF-A519-E8E758CBD22B}" srcOrd="3" destOrd="0" presId="urn:microsoft.com/office/officeart/2008/layout/HexagonCluster"/>
    <dgm:cxn modelId="{6A2D7813-47AD-4CBD-B305-0548322857FB}" type="presParOf" srcId="{8ACBE822-DEBF-46EF-A519-E8E758CBD22B}" destId="{09A72AF1-C3F9-4FBE-ADE5-455D74BA9F50}" srcOrd="0" destOrd="0" presId="urn:microsoft.com/office/officeart/2008/layout/HexagonCluster"/>
    <dgm:cxn modelId="{4537777F-6218-4A48-8C20-7BB2E9FFF2AF}" type="presParOf" srcId="{62900E47-54ED-4212-A36C-F6DBE9004C8C}" destId="{875BD881-8D24-4948-A389-03CD344D7B0A}" srcOrd="4" destOrd="0" presId="urn:microsoft.com/office/officeart/2008/layout/HexagonCluster"/>
    <dgm:cxn modelId="{A3D857A2-94E2-42CB-8595-EFDF55C8F971}" type="presParOf" srcId="{875BD881-8D24-4948-A389-03CD344D7B0A}" destId="{E32573D8-7731-4CFD-8E05-F461C47BCD79}" srcOrd="0" destOrd="0" presId="urn:microsoft.com/office/officeart/2008/layout/HexagonCluster"/>
    <dgm:cxn modelId="{6363B231-879C-4B1C-9C58-150502653A3C}" type="presParOf" srcId="{62900E47-54ED-4212-A36C-F6DBE9004C8C}" destId="{B20BFC69-9CEA-4FFE-BA47-2F37F7AB7105}" srcOrd="5" destOrd="0" presId="urn:microsoft.com/office/officeart/2008/layout/HexagonCluster"/>
    <dgm:cxn modelId="{9AFE20B5-03E2-45B9-85E0-5F3D822E753E}" type="presParOf" srcId="{B20BFC69-9CEA-4FFE-BA47-2F37F7AB7105}" destId="{301D7E9B-F2B3-412E-8A37-91467C7FC6BF}" srcOrd="0" destOrd="0" presId="urn:microsoft.com/office/officeart/2008/layout/HexagonCluster"/>
    <dgm:cxn modelId="{E5DF2A7A-3439-4EE2-BE0D-F5102EC18F84}" type="presParOf" srcId="{62900E47-54ED-4212-A36C-F6DBE9004C8C}" destId="{CAC27A70-00CA-42EA-B2AA-C55392F60DDF}" srcOrd="6" destOrd="0" presId="urn:microsoft.com/office/officeart/2008/layout/HexagonCluster"/>
    <dgm:cxn modelId="{BBF3B821-55D9-4739-90C1-DD0CA1C78685}" type="presParOf" srcId="{CAC27A70-00CA-42EA-B2AA-C55392F60DDF}" destId="{827CF227-B187-40A8-88EA-9DAA3B5C091E}" srcOrd="0" destOrd="0" presId="urn:microsoft.com/office/officeart/2008/layout/HexagonCluster"/>
    <dgm:cxn modelId="{9C13E526-CC2D-47CF-83C6-00A215427CD5}" type="presParOf" srcId="{62900E47-54ED-4212-A36C-F6DBE9004C8C}" destId="{44473094-FECD-4E50-A2B4-CFB653A62EC6}" srcOrd="7" destOrd="0" presId="urn:microsoft.com/office/officeart/2008/layout/HexagonCluster"/>
    <dgm:cxn modelId="{9A3B1517-5945-4280-8DAD-64BBFEC89F9B}" type="presParOf" srcId="{44473094-FECD-4E50-A2B4-CFB653A62EC6}" destId="{F3575EBD-3C68-4136-8FAD-9DCD17EBB3EA}" srcOrd="0" destOrd="0" presId="urn:microsoft.com/office/officeart/2008/layout/HexagonCluster"/>
    <dgm:cxn modelId="{6E052901-64DC-4CA5-A238-6E984D0D42D7}" type="presParOf" srcId="{62900E47-54ED-4212-A36C-F6DBE9004C8C}" destId="{BFDB0668-7D92-4DB5-AB82-BB3862D2B1D7}" srcOrd="8" destOrd="0" presId="urn:microsoft.com/office/officeart/2008/layout/HexagonCluster"/>
    <dgm:cxn modelId="{1F2533E4-2731-4E3A-88B0-1F4F75173D4C}" type="presParOf" srcId="{BFDB0668-7D92-4DB5-AB82-BB3862D2B1D7}" destId="{73C2A570-4505-4F29-BC8F-4E8F6E8577FD}" srcOrd="0" destOrd="0" presId="urn:microsoft.com/office/officeart/2008/layout/HexagonCluster"/>
    <dgm:cxn modelId="{6BC58621-6A2B-4873-BE89-2899AB92FC01}" type="presParOf" srcId="{62900E47-54ED-4212-A36C-F6DBE9004C8C}" destId="{10880E8A-E585-4E4E-916F-A04646EE9F14}" srcOrd="9" destOrd="0" presId="urn:microsoft.com/office/officeart/2008/layout/HexagonCluster"/>
    <dgm:cxn modelId="{6305E016-E9CC-4FBB-901A-4476E6A77C1E}" type="presParOf" srcId="{10880E8A-E585-4E4E-916F-A04646EE9F14}" destId="{FEA720D8-B306-452D-BDA0-C1FCCA80B7AC}" srcOrd="0" destOrd="0" presId="urn:microsoft.com/office/officeart/2008/layout/HexagonCluster"/>
    <dgm:cxn modelId="{3FE35E02-A54F-43D7-A2B9-4D5C1B63A719}" type="presParOf" srcId="{62900E47-54ED-4212-A36C-F6DBE9004C8C}" destId="{8EFE12CE-551C-4B85-BA50-4D304F0C11B5}" srcOrd="10" destOrd="0" presId="urn:microsoft.com/office/officeart/2008/layout/HexagonCluster"/>
    <dgm:cxn modelId="{AD404098-5D68-464F-ABC0-9750727A6444}" type="presParOf" srcId="{8EFE12CE-551C-4B85-BA50-4D304F0C11B5}" destId="{745C841D-240B-4EC8-AC83-7ED2DB6A8BEC}" srcOrd="0" destOrd="0" presId="urn:microsoft.com/office/officeart/2008/layout/HexagonCluster"/>
    <dgm:cxn modelId="{4B34274F-A876-4271-AD79-84D03BFB182F}" type="presParOf" srcId="{62900E47-54ED-4212-A36C-F6DBE9004C8C}" destId="{ADC720F5-A1A1-43E7-9D88-8D0C3CBF6F85}" srcOrd="11" destOrd="0" presId="urn:microsoft.com/office/officeart/2008/layout/HexagonCluster"/>
    <dgm:cxn modelId="{F75E5C66-6F43-4796-9E7C-CE11E4681EAB}" type="presParOf" srcId="{ADC720F5-A1A1-43E7-9D88-8D0C3CBF6F85}" destId="{6C3D7407-DB28-42A4-A04A-8F829871939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B6579-2BA7-45BD-ADE9-E0F43764DA1C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F3644D2E-DC13-49C3-A665-01C60F99994B}">
      <dgm:prSet phldrT="[Tekst]" custT="1"/>
      <dgm:spPr>
        <a:xfrm rot="10800000">
          <a:off x="0" y="1189060"/>
          <a:ext cx="6010274" cy="399295"/>
        </a:xfrm>
      </dgm:spPr>
      <dgm:t>
        <a:bodyPr/>
        <a:lstStyle/>
        <a:p>
          <a:r>
            <a:rPr lang="pl-PL" sz="1600" b="1" dirty="0" smtClean="0">
              <a:latin typeface="Calibri"/>
              <a:ea typeface="+mn-ea"/>
              <a:cs typeface="+mn-cs"/>
            </a:rPr>
            <a:t>Liczba zmodernizowanych energetycznie budynków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517 szt.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158 %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07B73DC1-26CD-4C85-81A0-847E9DF8108F}" type="parTrans" cxnId="{71279B17-5BAA-4D42-B116-57A14CEB3474}">
      <dgm:prSet/>
      <dgm:spPr/>
      <dgm:t>
        <a:bodyPr/>
        <a:lstStyle/>
        <a:p>
          <a:endParaRPr lang="pl-PL" sz="1600" b="1"/>
        </a:p>
      </dgm:t>
    </dgm:pt>
    <dgm:pt modelId="{D6B94368-5A1B-429C-B926-58B048741EBB}" type="sibTrans" cxnId="{71279B17-5BAA-4D42-B116-57A14CEB3474}">
      <dgm:prSet/>
      <dgm:spPr/>
      <dgm:t>
        <a:bodyPr/>
        <a:lstStyle/>
        <a:p>
          <a:endParaRPr lang="pl-PL" sz="1600" b="1"/>
        </a:p>
      </dgm:t>
    </dgm:pt>
    <dgm:pt modelId="{4CF59755-384A-4E93-890F-319178D27CC6}">
      <dgm:prSet phldrT="[Tekst]" custT="1"/>
      <dgm:spPr>
        <a:xfrm rot="10800000">
          <a:off x="0" y="2855"/>
          <a:ext cx="6010274" cy="399295"/>
        </a:xfrm>
      </dgm:spPr>
      <dgm:t>
        <a:bodyPr/>
        <a:lstStyle/>
        <a:p>
          <a:r>
            <a:rPr lang="pl-PL" sz="1600" b="1" dirty="0" smtClean="0">
              <a:latin typeface="Calibri"/>
              <a:ea typeface="+mn-ea"/>
              <a:cs typeface="+mn-cs"/>
            </a:rPr>
            <a:t>Dodatkowa zdolność wytwarzania energii ze źródeł odnawialnych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26 MV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181 %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AB5A0397-752E-4747-B4E8-7A9B95C9D339}" type="parTrans" cxnId="{420660E2-DFC6-4B20-B18C-34BBF711752C}">
      <dgm:prSet/>
      <dgm:spPr/>
      <dgm:t>
        <a:bodyPr/>
        <a:lstStyle/>
        <a:p>
          <a:endParaRPr lang="pl-PL" sz="1600" b="1"/>
        </a:p>
      </dgm:t>
    </dgm:pt>
    <dgm:pt modelId="{AAA89974-72ED-4048-8304-8B6BAE2A0F95}" type="sibTrans" cxnId="{420660E2-DFC6-4B20-B18C-34BBF711752C}">
      <dgm:prSet/>
      <dgm:spPr/>
      <dgm:t>
        <a:bodyPr/>
        <a:lstStyle/>
        <a:p>
          <a:endParaRPr lang="pl-PL" sz="1600" b="1"/>
        </a:p>
      </dgm:t>
    </dgm:pt>
    <dgm:pt modelId="{CAC994D3-03D4-4F4A-A0FB-4F1F630E6109}">
      <dgm:prSet phldrT="[Tekst]" custT="1"/>
      <dgm:spPr>
        <a:xfrm rot="10800000">
          <a:off x="0" y="1584461"/>
          <a:ext cx="6010274" cy="399295"/>
        </a:xfrm>
      </dgm:spPr>
      <dgm:t>
        <a:bodyPr/>
        <a:lstStyle/>
        <a:p>
          <a:endParaRPr lang="pl-PL" sz="1600" b="1" dirty="0" smtClean="0">
            <a:latin typeface="Calibri"/>
            <a:ea typeface="+mn-ea"/>
            <a:cs typeface="+mn-cs"/>
          </a:endParaRP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Długość wybudowanych dróg dla rowerów 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1564 km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140 %</a:t>
          </a:r>
        </a:p>
        <a:p>
          <a:endParaRPr lang="pl-PL" sz="1600" b="1" dirty="0">
            <a:latin typeface="Calibri"/>
            <a:ea typeface="+mn-ea"/>
            <a:cs typeface="+mn-cs"/>
          </a:endParaRPr>
        </a:p>
      </dgm:t>
    </dgm:pt>
    <dgm:pt modelId="{EFAEFC34-6863-4062-B726-C1A8D08B7982}" type="parTrans" cxnId="{3792768A-CACA-4D2E-BB67-2AEC7650EF91}">
      <dgm:prSet/>
      <dgm:spPr/>
      <dgm:t>
        <a:bodyPr/>
        <a:lstStyle/>
        <a:p>
          <a:endParaRPr lang="pl-PL" sz="1600" b="1"/>
        </a:p>
      </dgm:t>
    </dgm:pt>
    <dgm:pt modelId="{3E32FDD2-69AA-4633-8437-3835FC8DA653}" type="sibTrans" cxnId="{3792768A-CACA-4D2E-BB67-2AEC7650EF91}">
      <dgm:prSet/>
      <dgm:spPr/>
      <dgm:t>
        <a:bodyPr/>
        <a:lstStyle/>
        <a:p>
          <a:endParaRPr lang="pl-PL" sz="1600" b="1"/>
        </a:p>
      </dgm:t>
    </dgm:pt>
    <dgm:pt modelId="{1BD0B124-7356-44B4-BDBB-449993E6BB9F}">
      <dgm:prSet phldrT="[Tekst]" custT="1"/>
      <dgm:spPr>
        <a:xfrm rot="10800000">
          <a:off x="0" y="1979863"/>
          <a:ext cx="6010274" cy="399295"/>
        </a:xfrm>
      </dgm:spPr>
      <dgm:t>
        <a:bodyPr/>
        <a:lstStyle/>
        <a:p>
          <a:r>
            <a:rPr lang="pl-PL" sz="1600" b="1" dirty="0" smtClean="0">
              <a:latin typeface="Calibri"/>
              <a:ea typeface="+mn-ea"/>
              <a:cs typeface="+mn-cs"/>
            </a:rPr>
            <a:t>Liczba wybudowanych zintegrowanych węzłów przesiadkowych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106 szt. 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200 %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14E2DBC6-F6FE-44DD-8A42-23DDE751A9C5}" type="parTrans" cxnId="{EA55BDAF-529A-41F7-8028-ED8DECF75FBF}">
      <dgm:prSet/>
      <dgm:spPr/>
      <dgm:t>
        <a:bodyPr/>
        <a:lstStyle/>
        <a:p>
          <a:endParaRPr lang="pl-PL" sz="1600" b="1"/>
        </a:p>
      </dgm:t>
    </dgm:pt>
    <dgm:pt modelId="{A641BCE3-6DDD-4031-88B4-0ABE29E2501F}" type="sibTrans" cxnId="{EA55BDAF-529A-41F7-8028-ED8DECF75FBF}">
      <dgm:prSet/>
      <dgm:spPr/>
      <dgm:t>
        <a:bodyPr/>
        <a:lstStyle/>
        <a:p>
          <a:endParaRPr lang="pl-PL" sz="1600" b="1"/>
        </a:p>
      </dgm:t>
    </dgm:pt>
    <dgm:pt modelId="{F82050A8-4948-4FDC-813A-EA985A735600}">
      <dgm:prSet phldrT="[Tekst]" custT="1"/>
      <dgm:spPr>
        <a:xfrm rot="10800000">
          <a:off x="0" y="2375264"/>
          <a:ext cx="6010274" cy="399295"/>
        </a:xfrm>
      </dgm:spPr>
      <dgm:t>
        <a:bodyPr/>
        <a:lstStyle/>
        <a:p>
          <a:r>
            <a:rPr lang="pl-PL" sz="1600" b="1" dirty="0">
              <a:latin typeface="Calibri"/>
              <a:ea typeface="+mn-ea"/>
              <a:cs typeface="+mn-cs"/>
            </a:rPr>
            <a:t>Zakup </a:t>
          </a:r>
          <a:r>
            <a:rPr lang="pl-PL" sz="1600" b="1" dirty="0" smtClean="0">
              <a:latin typeface="Calibri"/>
              <a:ea typeface="+mn-ea"/>
              <a:cs typeface="+mn-cs"/>
            </a:rPr>
            <a:t>274 szt. jednostek </a:t>
          </a:r>
          <a:r>
            <a:rPr lang="pl-PL" sz="1600" b="1" dirty="0">
              <a:latin typeface="Calibri"/>
              <a:ea typeface="+mn-ea"/>
              <a:cs typeface="+mn-cs"/>
            </a:rPr>
            <a:t>taboru </a:t>
          </a:r>
          <a:r>
            <a:rPr lang="pl-PL" sz="1600" b="1" dirty="0" smtClean="0">
              <a:latin typeface="Calibri"/>
              <a:ea typeface="+mn-ea"/>
              <a:cs typeface="+mn-cs"/>
            </a:rPr>
            <a:t>pasażerskiego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166 %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564CF7AA-8C63-4D55-831D-F8EB3ABF7E97}" type="parTrans" cxnId="{DDE3BD0F-A13C-4A77-A5FD-692216BC3A03}">
      <dgm:prSet/>
      <dgm:spPr/>
      <dgm:t>
        <a:bodyPr/>
        <a:lstStyle/>
        <a:p>
          <a:endParaRPr lang="pl-PL" sz="1600" b="1"/>
        </a:p>
      </dgm:t>
    </dgm:pt>
    <dgm:pt modelId="{DD407EA7-EFBE-41D1-A6A8-8E895EB95561}" type="sibTrans" cxnId="{DDE3BD0F-A13C-4A77-A5FD-692216BC3A03}">
      <dgm:prSet/>
      <dgm:spPr/>
      <dgm:t>
        <a:bodyPr/>
        <a:lstStyle/>
        <a:p>
          <a:endParaRPr lang="pl-PL" sz="1600" b="1"/>
        </a:p>
      </dgm:t>
    </dgm:pt>
    <dgm:pt modelId="{EC7D4A26-E240-4865-BFC7-7F4C7FD27BD9}">
      <dgm:prSet custT="1"/>
      <dgm:spPr>
        <a:xfrm rot="10800000">
          <a:off x="0" y="3166068"/>
          <a:ext cx="6010274" cy="399295"/>
        </a:xfrm>
      </dgm:spPr>
      <dgm:t>
        <a:bodyPr/>
        <a:lstStyle/>
        <a:p>
          <a:r>
            <a:rPr lang="pl-PL" sz="1600" b="1" dirty="0" smtClean="0">
              <a:latin typeface="Calibri"/>
              <a:ea typeface="+mn-ea"/>
              <a:cs typeface="+mn-cs"/>
            </a:rPr>
            <a:t>Liczba jednostek wytwarzania energii elektrycznej z OZE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3 897 szt.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107 %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46E4B3BC-EAD2-46E6-BAD9-C0A4EB23E223}" type="parTrans" cxnId="{5312F241-1FA4-4F66-ADB1-B39F297D3412}">
      <dgm:prSet/>
      <dgm:spPr/>
      <dgm:t>
        <a:bodyPr/>
        <a:lstStyle/>
        <a:p>
          <a:endParaRPr lang="pl-PL" sz="1600" b="1"/>
        </a:p>
      </dgm:t>
    </dgm:pt>
    <dgm:pt modelId="{3738889D-CB54-4C75-A02D-189410D188D6}" type="sibTrans" cxnId="{5312F241-1FA4-4F66-ADB1-B39F297D3412}">
      <dgm:prSet/>
      <dgm:spPr/>
      <dgm:t>
        <a:bodyPr/>
        <a:lstStyle/>
        <a:p>
          <a:endParaRPr lang="pl-PL" sz="1600" b="1"/>
        </a:p>
      </dgm:t>
    </dgm:pt>
    <dgm:pt modelId="{57D4BB53-93AE-4EF3-BA68-79E845D2180E}">
      <dgm:prSet phldrT="[Tekst]" custT="1"/>
      <dgm:spPr>
        <a:xfrm rot="10800000">
          <a:off x="0" y="2770666"/>
          <a:ext cx="6010274" cy="399295"/>
        </a:xfrm>
      </dgm:spPr>
      <dgm:t>
        <a:bodyPr/>
        <a:lstStyle/>
        <a:p>
          <a:r>
            <a:rPr lang="pl-PL" sz="1600" b="1" dirty="0">
              <a:latin typeface="Calibri"/>
              <a:ea typeface="+mn-ea"/>
              <a:cs typeface="+mn-cs"/>
            </a:rPr>
            <a:t>Modernizacja </a:t>
          </a:r>
          <a:r>
            <a:rPr lang="pl-PL" sz="1600" b="1" dirty="0" smtClean="0">
              <a:latin typeface="Calibri"/>
              <a:ea typeface="+mn-ea"/>
              <a:cs typeface="+mn-cs"/>
            </a:rPr>
            <a:t>60 198 punktów </a:t>
          </a:r>
          <a:r>
            <a:rPr lang="pl-PL" sz="1600" b="1" dirty="0">
              <a:latin typeface="Calibri"/>
              <a:ea typeface="+mn-ea"/>
              <a:cs typeface="+mn-cs"/>
            </a:rPr>
            <a:t>oświetlenia </a:t>
          </a:r>
          <a:r>
            <a:rPr lang="pl-PL" sz="1600" b="1" dirty="0" smtClean="0">
              <a:latin typeface="Calibri"/>
              <a:ea typeface="+mn-ea"/>
              <a:cs typeface="+mn-cs"/>
            </a:rPr>
            <a:t>ulicznego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285 %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4A5DEF1F-D773-4E5C-BEA7-56AAC5E79E04}" type="parTrans" cxnId="{36627A8C-F885-43C4-9CE7-E03D9157F96C}">
      <dgm:prSet/>
      <dgm:spPr/>
      <dgm:t>
        <a:bodyPr/>
        <a:lstStyle/>
        <a:p>
          <a:endParaRPr lang="pl-PL" sz="1600" b="1"/>
        </a:p>
      </dgm:t>
    </dgm:pt>
    <dgm:pt modelId="{53E426F4-9D2C-4FF1-B7C5-4AFD5AD8082B}" type="sibTrans" cxnId="{36627A8C-F885-43C4-9CE7-E03D9157F96C}">
      <dgm:prSet/>
      <dgm:spPr/>
      <dgm:t>
        <a:bodyPr/>
        <a:lstStyle/>
        <a:p>
          <a:endParaRPr lang="pl-PL" sz="1600" b="1"/>
        </a:p>
      </dgm:t>
    </dgm:pt>
    <dgm:pt modelId="{24C517AD-BDBE-4217-876C-D8D338F5C5CB}">
      <dgm:prSet custT="1"/>
      <dgm:spPr>
        <a:xfrm rot="10800000">
          <a:off x="0" y="3956871"/>
          <a:ext cx="6010274" cy="399295"/>
        </a:xfrm>
      </dgm:spPr>
      <dgm:t>
        <a:bodyPr/>
        <a:lstStyle/>
        <a:p>
          <a:r>
            <a:rPr lang="pl-PL" sz="1600" b="1" dirty="0" smtClean="0">
              <a:latin typeface="Calibri"/>
              <a:ea typeface="+mn-ea"/>
              <a:cs typeface="+mn-cs"/>
            </a:rPr>
            <a:t>Liczba jednostek wytwarzania energii cieplnej z OZE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2 036 szt.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97 %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F6D72357-CFB7-49A7-A3C3-F5A91619C9B1}" type="parTrans" cxnId="{327C0150-25D2-4EDD-9AEA-3C5CD8420EA6}">
      <dgm:prSet/>
      <dgm:spPr/>
      <dgm:t>
        <a:bodyPr/>
        <a:lstStyle/>
        <a:p>
          <a:endParaRPr lang="pl-PL" sz="1600" b="1"/>
        </a:p>
      </dgm:t>
    </dgm:pt>
    <dgm:pt modelId="{B7DF98BF-7192-4881-8618-E1BE8B8BA97F}" type="sibTrans" cxnId="{327C0150-25D2-4EDD-9AEA-3C5CD8420EA6}">
      <dgm:prSet/>
      <dgm:spPr/>
      <dgm:t>
        <a:bodyPr/>
        <a:lstStyle/>
        <a:p>
          <a:endParaRPr lang="pl-PL" sz="1600" b="1"/>
        </a:p>
      </dgm:t>
    </dgm:pt>
    <dgm:pt modelId="{E068E47B-ACA8-43D6-9AFB-22F30EC43FB6}">
      <dgm:prSet custT="1"/>
      <dgm:spPr>
        <a:xfrm rot="10800000">
          <a:off x="0" y="793658"/>
          <a:ext cx="6010274" cy="399295"/>
        </a:xfrm>
      </dgm:spPr>
      <dgm:t>
        <a:bodyPr/>
        <a:lstStyle/>
        <a:p>
          <a:r>
            <a:rPr lang="pl-PL" sz="1600" b="1" dirty="0" smtClean="0">
              <a:latin typeface="Calibri"/>
              <a:ea typeface="+mn-ea"/>
              <a:cs typeface="+mn-cs"/>
            </a:rPr>
            <a:t>Powierzchnia użytkowa budynków poddanych termomodernizacji</a:t>
          </a:r>
        </a:p>
        <a:p>
          <a:r>
            <a:rPr lang="pl-PL" sz="1600" b="1" dirty="0" smtClean="0">
              <a:latin typeface="Calibri"/>
              <a:ea typeface="+mn-ea"/>
              <a:cs typeface="+mn-cs"/>
            </a:rPr>
            <a:t>771 tys. m2</a:t>
          </a:r>
          <a:endParaRPr lang="pl-PL" sz="1600" b="1" dirty="0">
            <a:latin typeface="Calibri"/>
            <a:ea typeface="+mn-ea"/>
            <a:cs typeface="+mn-cs"/>
          </a:endParaRPr>
        </a:p>
      </dgm:t>
    </dgm:pt>
    <dgm:pt modelId="{3BFBE7C3-8744-4F54-A995-D5FCA7B561A4}" type="parTrans" cxnId="{BBC6B9FB-53B7-48B1-BA28-77C60E51DA06}">
      <dgm:prSet/>
      <dgm:spPr/>
      <dgm:t>
        <a:bodyPr/>
        <a:lstStyle/>
        <a:p>
          <a:endParaRPr lang="pl-PL" sz="1600" b="1"/>
        </a:p>
      </dgm:t>
    </dgm:pt>
    <dgm:pt modelId="{FCACC55A-91E7-480C-AF9D-5F1F9977680A}" type="sibTrans" cxnId="{BBC6B9FB-53B7-48B1-BA28-77C60E51DA06}">
      <dgm:prSet/>
      <dgm:spPr/>
      <dgm:t>
        <a:bodyPr/>
        <a:lstStyle/>
        <a:p>
          <a:endParaRPr lang="pl-PL" sz="1600" b="1"/>
        </a:p>
      </dgm:t>
    </dgm:pt>
    <dgm:pt modelId="{D07C85D8-2D55-4EDB-88FB-C834E872F673}" type="pres">
      <dgm:prSet presAssocID="{63FB6579-2BA7-45BD-ADE9-E0F43764DA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189CADE-01F3-465F-B330-D95448B62395}" type="pres">
      <dgm:prSet presAssocID="{4CF59755-384A-4E93-890F-319178D27CC6}" presName="node" presStyleLbl="node1" presStyleIdx="0" presStyleCnt="9" custLinFactX="100000" custLinFactNeighborX="140324" custLinFactNeighborY="37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9EE99C-C107-47F7-9244-FD714A4BCE46}" type="pres">
      <dgm:prSet presAssocID="{AAA89974-72ED-4048-8304-8B6BAE2A0F95}" presName="sibTrans" presStyleCnt="0"/>
      <dgm:spPr/>
      <dgm:t>
        <a:bodyPr/>
        <a:lstStyle/>
        <a:p>
          <a:endParaRPr lang="pl-PL"/>
        </a:p>
      </dgm:t>
    </dgm:pt>
    <dgm:pt modelId="{27BEF0C8-5FD8-4317-B3B0-A2D3A4AE7E86}" type="pres">
      <dgm:prSet presAssocID="{E068E47B-ACA8-43D6-9AFB-22F30EC43FB6}" presName="node" presStyleLbl="node1" presStyleIdx="1" presStyleCnt="9" custLinFactY="15865" custLinFactNeighborX="-3014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A04BC7-43CF-4189-9CE3-9D0144D0943D}" type="pres">
      <dgm:prSet presAssocID="{FCACC55A-91E7-480C-AF9D-5F1F9977680A}" presName="sibTrans" presStyleCnt="0"/>
      <dgm:spPr/>
      <dgm:t>
        <a:bodyPr/>
        <a:lstStyle/>
        <a:p>
          <a:endParaRPr lang="pl-PL"/>
        </a:p>
      </dgm:t>
    </dgm:pt>
    <dgm:pt modelId="{64E0C722-AF59-4905-A974-C2C8CC31E318}" type="pres">
      <dgm:prSet presAssocID="{F3644D2E-DC13-49C3-A665-01C60F99994B}" presName="node" presStyleLbl="node1" presStyleIdx="2" presStyleCnt="9" custLinFactX="-100000" custLinFactY="15746" custLinFactNeighborX="-154708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8720E7-A2AD-4092-95B3-36E46E2C31BC}" type="pres">
      <dgm:prSet presAssocID="{D6B94368-5A1B-429C-B926-58B048741EBB}" presName="sibTrans" presStyleCnt="0"/>
      <dgm:spPr/>
      <dgm:t>
        <a:bodyPr/>
        <a:lstStyle/>
        <a:p>
          <a:endParaRPr lang="pl-PL"/>
        </a:p>
      </dgm:t>
    </dgm:pt>
    <dgm:pt modelId="{A47D7D9A-7574-4D39-95B5-0273450E2150}" type="pres">
      <dgm:prSet presAssocID="{CAC994D3-03D4-4F4A-A0FB-4F1F630E6109}" presName="node" presStyleLbl="node1" presStyleIdx="3" presStyleCnt="9" custLinFactX="8121" custLinFactY="15484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3D412B-E683-4987-BDA9-A0579D496B35}" type="pres">
      <dgm:prSet presAssocID="{3E32FDD2-69AA-4633-8437-3835FC8DA653}" presName="sibTrans" presStyleCnt="0"/>
      <dgm:spPr/>
      <dgm:t>
        <a:bodyPr/>
        <a:lstStyle/>
        <a:p>
          <a:endParaRPr lang="pl-PL"/>
        </a:p>
      </dgm:t>
    </dgm:pt>
    <dgm:pt modelId="{2CE04538-5AEE-455E-A57B-0323F2063F66}" type="pres">
      <dgm:prSet presAssocID="{1BD0B124-7356-44B4-BDBB-449993E6BB9F}" presName="node" presStyleLbl="node1" presStyleIdx="4" presStyleCnt="9" custLinFactX="-44853" custLinFactY="1244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186448-0C15-4A6C-AF1B-A19260A0911B}" type="pres">
      <dgm:prSet presAssocID="{A641BCE3-6DDD-4031-88B4-0ABE29E2501F}" presName="sibTrans" presStyleCnt="0"/>
      <dgm:spPr/>
      <dgm:t>
        <a:bodyPr/>
        <a:lstStyle/>
        <a:p>
          <a:endParaRPr lang="pl-PL"/>
        </a:p>
      </dgm:t>
    </dgm:pt>
    <dgm:pt modelId="{8F78E553-631C-48B7-835A-8A9D7DCD35BF}" type="pres">
      <dgm:prSet presAssocID="{F82050A8-4948-4FDC-813A-EA985A735600}" presName="node" presStyleLbl="node1" presStyleIdx="5" presStyleCnt="9" custLinFactNeighborX="21412" custLinFactNeighborY="-22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7D231D-DF10-416F-86D2-5C3101EAE96E}" type="pres">
      <dgm:prSet presAssocID="{DD407EA7-EFBE-41D1-A6A8-8E895EB95561}" presName="sibTrans" presStyleCnt="0"/>
      <dgm:spPr/>
      <dgm:t>
        <a:bodyPr/>
        <a:lstStyle/>
        <a:p>
          <a:endParaRPr lang="pl-PL"/>
        </a:p>
      </dgm:t>
    </dgm:pt>
    <dgm:pt modelId="{C1C49B93-08D4-43B0-88DC-63747D34D879}" type="pres">
      <dgm:prSet presAssocID="{57D4BB53-93AE-4EF3-BA68-79E845D2180E}" presName="node" presStyleLbl="node1" presStyleIdx="6" presStyleCnt="9" custLinFactX="100000" custLinFactNeighborX="141698" custLinFactNeighborY="-51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10AC85-0706-436C-B55D-6655AB9B6640}" type="pres">
      <dgm:prSet presAssocID="{53E426F4-9D2C-4FF1-B7C5-4AFD5AD8082B}" presName="sibTrans" presStyleCnt="0"/>
      <dgm:spPr/>
      <dgm:t>
        <a:bodyPr/>
        <a:lstStyle/>
        <a:p>
          <a:endParaRPr lang="pl-PL"/>
        </a:p>
      </dgm:t>
    </dgm:pt>
    <dgm:pt modelId="{6B014F20-8C83-4DD8-8CBF-A2C619584D71}" type="pres">
      <dgm:prSet presAssocID="{EC7D4A26-E240-4865-BFC7-7F4C7FD27BD9}" presName="node" presStyleLbl="node1" presStyleIdx="7" presStyleCnt="9" custLinFactY="-100000" custLinFactNeighborX="-3955" custLinFactNeighborY="-1300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7581C9-D448-4F21-A6E8-C74D04FB2554}" type="pres">
      <dgm:prSet presAssocID="{3738889D-CB54-4C75-A02D-189410D188D6}" presName="sibTrans" presStyleCnt="0"/>
      <dgm:spPr/>
      <dgm:t>
        <a:bodyPr/>
        <a:lstStyle/>
        <a:p>
          <a:endParaRPr lang="pl-PL"/>
        </a:p>
      </dgm:t>
    </dgm:pt>
    <dgm:pt modelId="{426CDAA5-1861-459A-9A1E-49648AFD338E}" type="pres">
      <dgm:prSet presAssocID="{24C517AD-BDBE-4217-876C-D8D338F5C5CB}" presName="node" presStyleLbl="node1" presStyleIdx="8" presStyleCnt="9" custLinFactX="-100000" custLinFactY="-100000" custLinFactNeighborX="-154708" custLinFactNeighborY="-1295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BB67890-DFAD-4D7D-B12F-B74FBAD30F3E}" type="presOf" srcId="{24C517AD-BDBE-4217-876C-D8D338F5C5CB}" destId="{426CDAA5-1861-459A-9A1E-49648AFD338E}" srcOrd="0" destOrd="0" presId="urn:microsoft.com/office/officeart/2005/8/layout/default"/>
    <dgm:cxn modelId="{327C0150-25D2-4EDD-9AEA-3C5CD8420EA6}" srcId="{63FB6579-2BA7-45BD-ADE9-E0F43764DA1C}" destId="{24C517AD-BDBE-4217-876C-D8D338F5C5CB}" srcOrd="8" destOrd="0" parTransId="{F6D72357-CFB7-49A7-A3C3-F5A91619C9B1}" sibTransId="{B7DF98BF-7192-4881-8618-E1BE8B8BA97F}"/>
    <dgm:cxn modelId="{3792768A-CACA-4D2E-BB67-2AEC7650EF91}" srcId="{63FB6579-2BA7-45BD-ADE9-E0F43764DA1C}" destId="{CAC994D3-03D4-4F4A-A0FB-4F1F630E6109}" srcOrd="3" destOrd="0" parTransId="{EFAEFC34-6863-4062-B726-C1A8D08B7982}" sibTransId="{3E32FDD2-69AA-4633-8437-3835FC8DA653}"/>
    <dgm:cxn modelId="{420660E2-DFC6-4B20-B18C-34BBF711752C}" srcId="{63FB6579-2BA7-45BD-ADE9-E0F43764DA1C}" destId="{4CF59755-384A-4E93-890F-319178D27CC6}" srcOrd="0" destOrd="0" parTransId="{AB5A0397-752E-4747-B4E8-7A9B95C9D339}" sibTransId="{AAA89974-72ED-4048-8304-8B6BAE2A0F95}"/>
    <dgm:cxn modelId="{F09078A9-7128-4201-9F78-D840B28D8C53}" type="presOf" srcId="{F82050A8-4948-4FDC-813A-EA985A735600}" destId="{8F78E553-631C-48B7-835A-8A9D7DCD35BF}" srcOrd="0" destOrd="0" presId="urn:microsoft.com/office/officeart/2005/8/layout/default"/>
    <dgm:cxn modelId="{81E52543-5510-4BDA-8DD5-125D66FBDD83}" type="presOf" srcId="{63FB6579-2BA7-45BD-ADE9-E0F43764DA1C}" destId="{D07C85D8-2D55-4EDB-88FB-C834E872F673}" srcOrd="0" destOrd="0" presId="urn:microsoft.com/office/officeart/2005/8/layout/default"/>
    <dgm:cxn modelId="{C237ADB4-AAB7-4CB5-BAC1-C2985BC2BA0D}" type="presOf" srcId="{1BD0B124-7356-44B4-BDBB-449993E6BB9F}" destId="{2CE04538-5AEE-455E-A57B-0323F2063F66}" srcOrd="0" destOrd="0" presId="urn:microsoft.com/office/officeart/2005/8/layout/default"/>
    <dgm:cxn modelId="{93FB5891-667C-410C-BC88-05D93AB2FE9C}" type="presOf" srcId="{F3644D2E-DC13-49C3-A665-01C60F99994B}" destId="{64E0C722-AF59-4905-A974-C2C8CC31E318}" srcOrd="0" destOrd="0" presId="urn:microsoft.com/office/officeart/2005/8/layout/default"/>
    <dgm:cxn modelId="{E8086742-45B4-4B37-95A1-4E354934C23B}" type="presOf" srcId="{4CF59755-384A-4E93-890F-319178D27CC6}" destId="{D189CADE-01F3-465F-B330-D95448B62395}" srcOrd="0" destOrd="0" presId="urn:microsoft.com/office/officeart/2005/8/layout/default"/>
    <dgm:cxn modelId="{AD679E0E-F6F7-42B1-A3EA-87F91362778C}" type="presOf" srcId="{E068E47B-ACA8-43D6-9AFB-22F30EC43FB6}" destId="{27BEF0C8-5FD8-4317-B3B0-A2D3A4AE7E86}" srcOrd="0" destOrd="0" presId="urn:microsoft.com/office/officeart/2005/8/layout/default"/>
    <dgm:cxn modelId="{2BBEC223-57B7-4152-AE81-A651199132D4}" type="presOf" srcId="{EC7D4A26-E240-4865-BFC7-7F4C7FD27BD9}" destId="{6B014F20-8C83-4DD8-8CBF-A2C619584D71}" srcOrd="0" destOrd="0" presId="urn:microsoft.com/office/officeart/2005/8/layout/default"/>
    <dgm:cxn modelId="{94E5A53C-6C3A-41D1-8361-E33FA6292707}" type="presOf" srcId="{CAC994D3-03D4-4F4A-A0FB-4F1F630E6109}" destId="{A47D7D9A-7574-4D39-95B5-0273450E2150}" srcOrd="0" destOrd="0" presId="urn:microsoft.com/office/officeart/2005/8/layout/default"/>
    <dgm:cxn modelId="{5312F241-1FA4-4F66-ADB1-B39F297D3412}" srcId="{63FB6579-2BA7-45BD-ADE9-E0F43764DA1C}" destId="{EC7D4A26-E240-4865-BFC7-7F4C7FD27BD9}" srcOrd="7" destOrd="0" parTransId="{46E4B3BC-EAD2-46E6-BAD9-C0A4EB23E223}" sibTransId="{3738889D-CB54-4C75-A02D-189410D188D6}"/>
    <dgm:cxn modelId="{DDE3BD0F-A13C-4A77-A5FD-692216BC3A03}" srcId="{63FB6579-2BA7-45BD-ADE9-E0F43764DA1C}" destId="{F82050A8-4948-4FDC-813A-EA985A735600}" srcOrd="5" destOrd="0" parTransId="{564CF7AA-8C63-4D55-831D-F8EB3ABF7E97}" sibTransId="{DD407EA7-EFBE-41D1-A6A8-8E895EB95561}"/>
    <dgm:cxn modelId="{36627A8C-F885-43C4-9CE7-E03D9157F96C}" srcId="{63FB6579-2BA7-45BD-ADE9-E0F43764DA1C}" destId="{57D4BB53-93AE-4EF3-BA68-79E845D2180E}" srcOrd="6" destOrd="0" parTransId="{4A5DEF1F-D773-4E5C-BEA7-56AAC5E79E04}" sibTransId="{53E426F4-9D2C-4FF1-B7C5-4AFD5AD8082B}"/>
    <dgm:cxn modelId="{EA55BDAF-529A-41F7-8028-ED8DECF75FBF}" srcId="{63FB6579-2BA7-45BD-ADE9-E0F43764DA1C}" destId="{1BD0B124-7356-44B4-BDBB-449993E6BB9F}" srcOrd="4" destOrd="0" parTransId="{14E2DBC6-F6FE-44DD-8A42-23DDE751A9C5}" sibTransId="{A641BCE3-6DDD-4031-88B4-0ABE29E2501F}"/>
    <dgm:cxn modelId="{BBC6B9FB-53B7-48B1-BA28-77C60E51DA06}" srcId="{63FB6579-2BA7-45BD-ADE9-E0F43764DA1C}" destId="{E068E47B-ACA8-43D6-9AFB-22F30EC43FB6}" srcOrd="1" destOrd="0" parTransId="{3BFBE7C3-8744-4F54-A995-D5FCA7B561A4}" sibTransId="{FCACC55A-91E7-480C-AF9D-5F1F9977680A}"/>
    <dgm:cxn modelId="{71279B17-5BAA-4D42-B116-57A14CEB3474}" srcId="{63FB6579-2BA7-45BD-ADE9-E0F43764DA1C}" destId="{F3644D2E-DC13-49C3-A665-01C60F99994B}" srcOrd="2" destOrd="0" parTransId="{07B73DC1-26CD-4C85-81A0-847E9DF8108F}" sibTransId="{D6B94368-5A1B-429C-B926-58B048741EBB}"/>
    <dgm:cxn modelId="{F749B4C1-218E-4518-9FCB-214782CAA969}" type="presOf" srcId="{57D4BB53-93AE-4EF3-BA68-79E845D2180E}" destId="{C1C49B93-08D4-43B0-88DC-63747D34D879}" srcOrd="0" destOrd="0" presId="urn:microsoft.com/office/officeart/2005/8/layout/default"/>
    <dgm:cxn modelId="{34884132-72E7-4C34-9F4E-3A47E77F4E33}" type="presParOf" srcId="{D07C85D8-2D55-4EDB-88FB-C834E872F673}" destId="{D189CADE-01F3-465F-B330-D95448B62395}" srcOrd="0" destOrd="0" presId="urn:microsoft.com/office/officeart/2005/8/layout/default"/>
    <dgm:cxn modelId="{4F543075-3CA3-4A93-8A7F-28888720CB35}" type="presParOf" srcId="{D07C85D8-2D55-4EDB-88FB-C834E872F673}" destId="{D99EE99C-C107-47F7-9244-FD714A4BCE46}" srcOrd="1" destOrd="0" presId="urn:microsoft.com/office/officeart/2005/8/layout/default"/>
    <dgm:cxn modelId="{9FEFCE7A-51A7-4886-B670-529447BDD003}" type="presParOf" srcId="{D07C85D8-2D55-4EDB-88FB-C834E872F673}" destId="{27BEF0C8-5FD8-4317-B3B0-A2D3A4AE7E86}" srcOrd="2" destOrd="0" presId="urn:microsoft.com/office/officeart/2005/8/layout/default"/>
    <dgm:cxn modelId="{504D5E29-4B64-401D-9114-385D33C4A611}" type="presParOf" srcId="{D07C85D8-2D55-4EDB-88FB-C834E872F673}" destId="{6CA04BC7-43CF-4189-9CE3-9D0144D0943D}" srcOrd="3" destOrd="0" presId="urn:microsoft.com/office/officeart/2005/8/layout/default"/>
    <dgm:cxn modelId="{533F0B0E-FE7C-4F6D-98BF-13FDC22E726E}" type="presParOf" srcId="{D07C85D8-2D55-4EDB-88FB-C834E872F673}" destId="{64E0C722-AF59-4905-A974-C2C8CC31E318}" srcOrd="4" destOrd="0" presId="urn:microsoft.com/office/officeart/2005/8/layout/default"/>
    <dgm:cxn modelId="{C9923762-BE1E-48F7-8791-61764200638E}" type="presParOf" srcId="{D07C85D8-2D55-4EDB-88FB-C834E872F673}" destId="{9B8720E7-A2AD-4092-95B3-36E46E2C31BC}" srcOrd="5" destOrd="0" presId="urn:microsoft.com/office/officeart/2005/8/layout/default"/>
    <dgm:cxn modelId="{E9FDBEF6-6FA5-40AF-A897-50D43C659819}" type="presParOf" srcId="{D07C85D8-2D55-4EDB-88FB-C834E872F673}" destId="{A47D7D9A-7574-4D39-95B5-0273450E2150}" srcOrd="6" destOrd="0" presId="urn:microsoft.com/office/officeart/2005/8/layout/default"/>
    <dgm:cxn modelId="{44D5F90A-7087-48FB-818D-BA2F728A6DA8}" type="presParOf" srcId="{D07C85D8-2D55-4EDB-88FB-C834E872F673}" destId="{103D412B-E683-4987-BDA9-A0579D496B35}" srcOrd="7" destOrd="0" presId="urn:microsoft.com/office/officeart/2005/8/layout/default"/>
    <dgm:cxn modelId="{6CFD4240-BBAA-424A-8369-07C1BA4E397B}" type="presParOf" srcId="{D07C85D8-2D55-4EDB-88FB-C834E872F673}" destId="{2CE04538-5AEE-455E-A57B-0323F2063F66}" srcOrd="8" destOrd="0" presId="urn:microsoft.com/office/officeart/2005/8/layout/default"/>
    <dgm:cxn modelId="{94E31D2C-AA43-41BF-ACD0-E77647BE19E6}" type="presParOf" srcId="{D07C85D8-2D55-4EDB-88FB-C834E872F673}" destId="{81186448-0C15-4A6C-AF1B-A19260A0911B}" srcOrd="9" destOrd="0" presId="urn:microsoft.com/office/officeart/2005/8/layout/default"/>
    <dgm:cxn modelId="{CBC8B2D5-8C3A-45A8-99E5-06CE66FAE107}" type="presParOf" srcId="{D07C85D8-2D55-4EDB-88FB-C834E872F673}" destId="{8F78E553-631C-48B7-835A-8A9D7DCD35BF}" srcOrd="10" destOrd="0" presId="urn:microsoft.com/office/officeart/2005/8/layout/default"/>
    <dgm:cxn modelId="{0D7F4DF5-9040-4E05-AF98-AAFDE779D55B}" type="presParOf" srcId="{D07C85D8-2D55-4EDB-88FB-C834E872F673}" destId="{BF7D231D-DF10-416F-86D2-5C3101EAE96E}" srcOrd="11" destOrd="0" presId="urn:microsoft.com/office/officeart/2005/8/layout/default"/>
    <dgm:cxn modelId="{C265641E-8ECD-4495-B923-6C9375212BA1}" type="presParOf" srcId="{D07C85D8-2D55-4EDB-88FB-C834E872F673}" destId="{C1C49B93-08D4-43B0-88DC-63747D34D879}" srcOrd="12" destOrd="0" presId="urn:microsoft.com/office/officeart/2005/8/layout/default"/>
    <dgm:cxn modelId="{D9A30317-8546-4456-AD36-BE4416AE39CB}" type="presParOf" srcId="{D07C85D8-2D55-4EDB-88FB-C834E872F673}" destId="{3610AC85-0706-436C-B55D-6655AB9B6640}" srcOrd="13" destOrd="0" presId="urn:microsoft.com/office/officeart/2005/8/layout/default"/>
    <dgm:cxn modelId="{C9CBEE9A-84B5-4B99-974E-F644EBA3E91F}" type="presParOf" srcId="{D07C85D8-2D55-4EDB-88FB-C834E872F673}" destId="{6B014F20-8C83-4DD8-8CBF-A2C619584D71}" srcOrd="14" destOrd="0" presId="urn:microsoft.com/office/officeart/2005/8/layout/default"/>
    <dgm:cxn modelId="{712CA31F-34CE-4808-A01B-72652ACCD60E}" type="presParOf" srcId="{D07C85D8-2D55-4EDB-88FB-C834E872F673}" destId="{447581C9-D448-4F21-A6E8-C74D04FB2554}" srcOrd="15" destOrd="0" presId="urn:microsoft.com/office/officeart/2005/8/layout/default"/>
    <dgm:cxn modelId="{CBBE2658-CB18-4FEE-B823-35F7AD46E5C0}" type="presParOf" srcId="{D07C85D8-2D55-4EDB-88FB-C834E872F673}" destId="{426CDAA5-1861-459A-9A1E-49648AFD338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4FC1FE-5434-4F51-818A-C5D89FE0F19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A6E06B3-11B5-4522-A40C-A147E8593DA2}">
      <dgm:prSet phldrT="[Tekst]" custT="1"/>
      <dgm:spPr>
        <a:solidFill>
          <a:srgbClr val="3583C1"/>
        </a:solidFill>
      </dgm:spPr>
      <dgm:t>
        <a:bodyPr/>
        <a:lstStyle/>
        <a:p>
          <a:r>
            <a:rPr lang="pl-PL" sz="1600" b="1" dirty="0" smtClean="0">
              <a:cs typeface="Calibri Light" panose="020F0302020204030204" pitchFamily="34" charset="0"/>
            </a:rPr>
            <a:t>Fundusze Europejskie dla Śląskiego na lata 2021-2027</a:t>
          </a:r>
          <a:endParaRPr lang="pl-PL" sz="1400" dirty="0"/>
        </a:p>
      </dgm:t>
    </dgm:pt>
    <dgm:pt modelId="{4DA54D67-73E2-4A88-8934-D0EC7D157873}" type="parTrans" cxnId="{8D2790B9-D0B8-46F1-A1B6-C4ADF4CCF3BF}">
      <dgm:prSet/>
      <dgm:spPr/>
      <dgm:t>
        <a:bodyPr/>
        <a:lstStyle/>
        <a:p>
          <a:endParaRPr lang="pl-PL"/>
        </a:p>
      </dgm:t>
    </dgm:pt>
    <dgm:pt modelId="{E0C8353F-379A-405C-B5F1-5096597C316E}" type="sibTrans" cxnId="{8D2790B9-D0B8-46F1-A1B6-C4ADF4CCF3BF}">
      <dgm:prSet/>
      <dgm:spPr/>
      <dgm:t>
        <a:bodyPr/>
        <a:lstStyle/>
        <a:p>
          <a:endParaRPr lang="pl-PL"/>
        </a:p>
      </dgm:t>
    </dgm:pt>
    <dgm:pt modelId="{6D588CF2-FFCD-4B7A-8AA0-0F12D06D5157}">
      <dgm:prSet phldrT="[Tekst]" custT="1"/>
      <dgm:spPr>
        <a:solidFill>
          <a:srgbClr val="FABA1C"/>
        </a:solidFill>
      </dgm:spPr>
      <dgm:t>
        <a:bodyPr/>
        <a:lstStyle/>
        <a:p>
          <a:r>
            <a:rPr lang="pl-PL" sz="1600" b="1" dirty="0" smtClean="0">
              <a:cs typeface="Calibri Light" panose="020F0302020204030204" pitchFamily="34" charset="0"/>
            </a:rPr>
            <a:t>Regionalny Plan Sprawiedliwej Transformacji Województwa Śląskiego 2030</a:t>
          </a:r>
          <a:endParaRPr lang="pl-PL" sz="1400" dirty="0"/>
        </a:p>
      </dgm:t>
    </dgm:pt>
    <dgm:pt modelId="{A421AA13-3081-4DD9-BFAB-20823A27786B}" type="parTrans" cxnId="{4D7B249A-2D24-4F7E-AA75-53E519E206A1}">
      <dgm:prSet/>
      <dgm:spPr/>
      <dgm:t>
        <a:bodyPr/>
        <a:lstStyle/>
        <a:p>
          <a:endParaRPr lang="pl-PL"/>
        </a:p>
      </dgm:t>
    </dgm:pt>
    <dgm:pt modelId="{FF5CFE4F-848B-4230-8DCB-FBA2AF354FB6}" type="sibTrans" cxnId="{4D7B249A-2D24-4F7E-AA75-53E519E206A1}">
      <dgm:prSet/>
      <dgm:spPr/>
      <dgm:t>
        <a:bodyPr/>
        <a:lstStyle/>
        <a:p>
          <a:endParaRPr lang="pl-PL"/>
        </a:p>
      </dgm:t>
    </dgm:pt>
    <dgm:pt modelId="{1D3A6D7D-3B44-4F8C-9DA1-15399F6CE252}">
      <dgm:prSet phldrT="[Tekst]" custT="1"/>
      <dgm:spPr>
        <a:solidFill>
          <a:srgbClr val="58AB27"/>
        </a:solidFill>
      </dgm:spPr>
      <dgm:t>
        <a:bodyPr/>
        <a:lstStyle/>
        <a:p>
          <a:r>
            <a:rPr lang="pl-PL" sz="1600" b="1" dirty="0" smtClean="0">
              <a:cs typeface="Calibri Light" panose="020F0302020204030204" pitchFamily="34" charset="0"/>
            </a:rPr>
            <a:t>Krajowy Plan Odbudowy</a:t>
          </a:r>
          <a:endParaRPr lang="pl-PL" sz="1400" dirty="0"/>
        </a:p>
      </dgm:t>
    </dgm:pt>
    <dgm:pt modelId="{E1473CB2-3B7C-478A-9FF2-A87EBCBA5381}" type="parTrans" cxnId="{211C994D-1305-4610-B1E7-8C3E6198E03F}">
      <dgm:prSet/>
      <dgm:spPr/>
      <dgm:t>
        <a:bodyPr/>
        <a:lstStyle/>
        <a:p>
          <a:endParaRPr lang="pl-PL"/>
        </a:p>
      </dgm:t>
    </dgm:pt>
    <dgm:pt modelId="{2A233E15-E90D-4BBB-BD31-74D26F9D57CF}" type="sibTrans" cxnId="{211C994D-1305-4610-B1E7-8C3E6198E03F}">
      <dgm:prSet/>
      <dgm:spPr/>
      <dgm:t>
        <a:bodyPr/>
        <a:lstStyle/>
        <a:p>
          <a:endParaRPr lang="pl-PL"/>
        </a:p>
      </dgm:t>
    </dgm:pt>
    <dgm:pt modelId="{EBFAF64E-5770-4127-9694-95221568D50D}">
      <dgm:prSet phldrT="[Tekst]" custT="1"/>
      <dgm:spPr>
        <a:solidFill>
          <a:srgbClr val="3583C1"/>
        </a:solidFill>
      </dgm:spPr>
      <dgm:t>
        <a:bodyPr/>
        <a:lstStyle/>
        <a:p>
          <a:r>
            <a:rPr lang="pl-PL" sz="1600" dirty="0" smtClean="0"/>
            <a:t>Współpraca z Urzędem Marszałkowskim Województwa Śląskiego</a:t>
          </a:r>
          <a:endParaRPr lang="pl-PL" sz="1600" dirty="0"/>
        </a:p>
      </dgm:t>
    </dgm:pt>
    <dgm:pt modelId="{712E089C-9B33-4EB5-A768-096039246BC0}" type="parTrans" cxnId="{D690449C-47A9-416F-B9B7-C0E1D15C2FE0}">
      <dgm:prSet/>
      <dgm:spPr/>
      <dgm:t>
        <a:bodyPr/>
        <a:lstStyle/>
        <a:p>
          <a:endParaRPr lang="pl-PL"/>
        </a:p>
      </dgm:t>
    </dgm:pt>
    <dgm:pt modelId="{1F5451F5-2632-4A5D-AE7A-1E07603914F9}" type="sibTrans" cxnId="{D690449C-47A9-416F-B9B7-C0E1D15C2FE0}">
      <dgm:prSet/>
      <dgm:spPr/>
      <dgm:t>
        <a:bodyPr/>
        <a:lstStyle/>
        <a:p>
          <a:endParaRPr lang="pl-PL"/>
        </a:p>
      </dgm:t>
    </dgm:pt>
    <dgm:pt modelId="{259DAFDD-E1A4-4B96-B151-7FB2FC5B4AF7}" type="pres">
      <dgm:prSet presAssocID="{304FC1FE-5434-4F51-818A-C5D89FE0F198}" presName="CompostProcess" presStyleCnt="0">
        <dgm:presLayoutVars>
          <dgm:dir/>
          <dgm:resizeHandles val="exact"/>
        </dgm:presLayoutVars>
      </dgm:prSet>
      <dgm:spPr/>
    </dgm:pt>
    <dgm:pt modelId="{71C39EC6-1C20-4F9D-B999-538FC6DD4455}" type="pres">
      <dgm:prSet presAssocID="{304FC1FE-5434-4F51-818A-C5D89FE0F198}" presName="arrow" presStyleLbl="bgShp" presStyleIdx="0" presStyleCnt="1"/>
      <dgm:spPr>
        <a:solidFill>
          <a:schemeClr val="accent1">
            <a:lumMod val="40000"/>
            <a:lumOff val="60000"/>
          </a:schemeClr>
        </a:solidFill>
      </dgm:spPr>
    </dgm:pt>
    <dgm:pt modelId="{CFAE09E0-8861-4F4D-B914-4D5431382C04}" type="pres">
      <dgm:prSet presAssocID="{304FC1FE-5434-4F51-818A-C5D89FE0F198}" presName="linearProcess" presStyleCnt="0"/>
      <dgm:spPr/>
    </dgm:pt>
    <dgm:pt modelId="{A56DF454-980D-476C-A4A0-85BA96066CC7}" type="pres">
      <dgm:prSet presAssocID="{DA6E06B3-11B5-4522-A40C-A147E8593DA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692947-715C-4971-9A9D-239693D2A141}" type="pres">
      <dgm:prSet presAssocID="{E0C8353F-379A-405C-B5F1-5096597C316E}" presName="sibTrans" presStyleCnt="0"/>
      <dgm:spPr/>
    </dgm:pt>
    <dgm:pt modelId="{1D2FACD3-E8DC-48BB-AE67-45CF22597A66}" type="pres">
      <dgm:prSet presAssocID="{6D588CF2-FFCD-4B7A-8AA0-0F12D06D515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AFD260-C549-4B67-9A24-46611F1F8A42}" type="pres">
      <dgm:prSet presAssocID="{FF5CFE4F-848B-4230-8DCB-FBA2AF354FB6}" presName="sibTrans" presStyleCnt="0"/>
      <dgm:spPr/>
    </dgm:pt>
    <dgm:pt modelId="{301E2FEF-4D99-4715-B48D-E028F0CC307E}" type="pres">
      <dgm:prSet presAssocID="{1D3A6D7D-3B44-4F8C-9DA1-15399F6CE252}" presName="textNode" presStyleLbl="node1" presStyleIdx="2" presStyleCnt="4" custScaleX="1073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7EC74E-EFA3-4FE0-8574-1E7BA16F9CC9}" type="pres">
      <dgm:prSet presAssocID="{2A233E15-E90D-4BBB-BD31-74D26F9D57CF}" presName="sibTrans" presStyleCnt="0"/>
      <dgm:spPr/>
    </dgm:pt>
    <dgm:pt modelId="{9CE56C71-B2AE-4BEA-BA59-812E555471FD}" type="pres">
      <dgm:prSet presAssocID="{EBFAF64E-5770-4127-9694-95221568D50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ABF2FB2-8C0C-449E-AF45-2DB22C019CFF}" type="presOf" srcId="{EBFAF64E-5770-4127-9694-95221568D50D}" destId="{9CE56C71-B2AE-4BEA-BA59-812E555471FD}" srcOrd="0" destOrd="0" presId="urn:microsoft.com/office/officeart/2005/8/layout/hProcess9"/>
    <dgm:cxn modelId="{211C994D-1305-4610-B1E7-8C3E6198E03F}" srcId="{304FC1FE-5434-4F51-818A-C5D89FE0F198}" destId="{1D3A6D7D-3B44-4F8C-9DA1-15399F6CE252}" srcOrd="2" destOrd="0" parTransId="{E1473CB2-3B7C-478A-9FF2-A87EBCBA5381}" sibTransId="{2A233E15-E90D-4BBB-BD31-74D26F9D57CF}"/>
    <dgm:cxn modelId="{784FEA4D-BFE8-4D21-B1A2-94A07B90D299}" type="presOf" srcId="{6D588CF2-FFCD-4B7A-8AA0-0F12D06D5157}" destId="{1D2FACD3-E8DC-48BB-AE67-45CF22597A66}" srcOrd="0" destOrd="0" presId="urn:microsoft.com/office/officeart/2005/8/layout/hProcess9"/>
    <dgm:cxn modelId="{4D7B249A-2D24-4F7E-AA75-53E519E206A1}" srcId="{304FC1FE-5434-4F51-818A-C5D89FE0F198}" destId="{6D588CF2-FFCD-4B7A-8AA0-0F12D06D5157}" srcOrd="1" destOrd="0" parTransId="{A421AA13-3081-4DD9-BFAB-20823A27786B}" sibTransId="{FF5CFE4F-848B-4230-8DCB-FBA2AF354FB6}"/>
    <dgm:cxn modelId="{702FD26B-DE03-4719-8ED7-4D81C9166E19}" type="presOf" srcId="{1D3A6D7D-3B44-4F8C-9DA1-15399F6CE252}" destId="{301E2FEF-4D99-4715-B48D-E028F0CC307E}" srcOrd="0" destOrd="0" presId="urn:microsoft.com/office/officeart/2005/8/layout/hProcess9"/>
    <dgm:cxn modelId="{4D767E98-E5BE-4488-8951-5E4C25E94CB6}" type="presOf" srcId="{304FC1FE-5434-4F51-818A-C5D89FE0F198}" destId="{259DAFDD-E1A4-4B96-B151-7FB2FC5B4AF7}" srcOrd="0" destOrd="0" presId="urn:microsoft.com/office/officeart/2005/8/layout/hProcess9"/>
    <dgm:cxn modelId="{D690449C-47A9-416F-B9B7-C0E1D15C2FE0}" srcId="{304FC1FE-5434-4F51-818A-C5D89FE0F198}" destId="{EBFAF64E-5770-4127-9694-95221568D50D}" srcOrd="3" destOrd="0" parTransId="{712E089C-9B33-4EB5-A768-096039246BC0}" sibTransId="{1F5451F5-2632-4A5D-AE7A-1E07603914F9}"/>
    <dgm:cxn modelId="{8D2790B9-D0B8-46F1-A1B6-C4ADF4CCF3BF}" srcId="{304FC1FE-5434-4F51-818A-C5D89FE0F198}" destId="{DA6E06B3-11B5-4522-A40C-A147E8593DA2}" srcOrd="0" destOrd="0" parTransId="{4DA54D67-73E2-4A88-8934-D0EC7D157873}" sibTransId="{E0C8353F-379A-405C-B5F1-5096597C316E}"/>
    <dgm:cxn modelId="{B757924F-8A77-4116-B79E-F0ACA254427B}" type="presOf" srcId="{DA6E06B3-11B5-4522-A40C-A147E8593DA2}" destId="{A56DF454-980D-476C-A4A0-85BA96066CC7}" srcOrd="0" destOrd="0" presId="urn:microsoft.com/office/officeart/2005/8/layout/hProcess9"/>
    <dgm:cxn modelId="{16A3499E-4863-4082-9757-1A7BDC00DAAC}" type="presParOf" srcId="{259DAFDD-E1A4-4B96-B151-7FB2FC5B4AF7}" destId="{71C39EC6-1C20-4F9D-B999-538FC6DD4455}" srcOrd="0" destOrd="0" presId="urn:microsoft.com/office/officeart/2005/8/layout/hProcess9"/>
    <dgm:cxn modelId="{AA384720-AE31-46CB-9165-35CCA3038BA0}" type="presParOf" srcId="{259DAFDD-E1A4-4B96-B151-7FB2FC5B4AF7}" destId="{CFAE09E0-8861-4F4D-B914-4D5431382C04}" srcOrd="1" destOrd="0" presId="urn:microsoft.com/office/officeart/2005/8/layout/hProcess9"/>
    <dgm:cxn modelId="{B7C2FC4E-55D5-4EF3-9CDD-FAB34C91FCE6}" type="presParOf" srcId="{CFAE09E0-8861-4F4D-B914-4D5431382C04}" destId="{A56DF454-980D-476C-A4A0-85BA96066CC7}" srcOrd="0" destOrd="0" presId="urn:microsoft.com/office/officeart/2005/8/layout/hProcess9"/>
    <dgm:cxn modelId="{2CFC2A0C-A5BD-4AE5-B349-3F1A49E0888E}" type="presParOf" srcId="{CFAE09E0-8861-4F4D-B914-4D5431382C04}" destId="{9C692947-715C-4971-9A9D-239693D2A141}" srcOrd="1" destOrd="0" presId="urn:microsoft.com/office/officeart/2005/8/layout/hProcess9"/>
    <dgm:cxn modelId="{3666CEF6-8671-48A7-9FD3-2657861158DC}" type="presParOf" srcId="{CFAE09E0-8861-4F4D-B914-4D5431382C04}" destId="{1D2FACD3-E8DC-48BB-AE67-45CF22597A66}" srcOrd="2" destOrd="0" presId="urn:microsoft.com/office/officeart/2005/8/layout/hProcess9"/>
    <dgm:cxn modelId="{9DB29920-1F88-4A7A-9DCD-A5B2EA416C69}" type="presParOf" srcId="{CFAE09E0-8861-4F4D-B914-4D5431382C04}" destId="{EEAFD260-C549-4B67-9A24-46611F1F8A42}" srcOrd="3" destOrd="0" presId="urn:microsoft.com/office/officeart/2005/8/layout/hProcess9"/>
    <dgm:cxn modelId="{1B5B52D2-DAC2-4F7F-A1E4-1973212F4A52}" type="presParOf" srcId="{CFAE09E0-8861-4F4D-B914-4D5431382C04}" destId="{301E2FEF-4D99-4715-B48D-E028F0CC307E}" srcOrd="4" destOrd="0" presId="urn:microsoft.com/office/officeart/2005/8/layout/hProcess9"/>
    <dgm:cxn modelId="{CDBA811C-1052-45BB-8F11-14C473D4C8D4}" type="presParOf" srcId="{CFAE09E0-8861-4F4D-B914-4D5431382C04}" destId="{707EC74E-EFA3-4FE0-8574-1E7BA16F9CC9}" srcOrd="5" destOrd="0" presId="urn:microsoft.com/office/officeart/2005/8/layout/hProcess9"/>
    <dgm:cxn modelId="{67D81E33-D73D-4656-AEEF-AF27B3EA44B2}" type="presParOf" srcId="{CFAE09E0-8861-4F4D-B914-4D5431382C04}" destId="{9CE56C71-B2AE-4BEA-BA59-812E555471F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836FD-8ED9-4E24-AF20-FDD40757750F}">
      <dsp:nvSpPr>
        <dsp:cNvPr id="0" name=""/>
        <dsp:cNvSpPr/>
      </dsp:nvSpPr>
      <dsp:spPr>
        <a:xfrm>
          <a:off x="2609614" y="944520"/>
          <a:ext cx="1972193" cy="170037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RPO:</a:t>
          </a:r>
          <a:r>
            <a:rPr lang="pl-PL" sz="2900" kern="1200" dirty="0" smtClean="0"/>
            <a:t/>
          </a:r>
          <a:br>
            <a:rPr lang="pl-PL" sz="2900" kern="1200" dirty="0" smtClean="0"/>
          </a:br>
          <a:r>
            <a:rPr lang="pl-PL" sz="2000" kern="1200" dirty="0" smtClean="0"/>
            <a:t>3,476</a:t>
          </a:r>
          <a:br>
            <a:rPr lang="pl-PL" sz="2000" kern="1200" dirty="0" smtClean="0"/>
          </a:br>
          <a:r>
            <a:rPr lang="pl-PL" sz="2000" kern="1200" dirty="0" smtClean="0"/>
            <a:t>mln EUR</a:t>
          </a:r>
          <a:endParaRPr lang="pl-PL" sz="2000" kern="1200" dirty="0"/>
        </a:p>
      </dsp:txBody>
      <dsp:txXfrm>
        <a:off x="2915661" y="1208386"/>
        <a:ext cx="1360099" cy="1172642"/>
      </dsp:txXfrm>
    </dsp:sp>
    <dsp:sp modelId="{9DAA7300-3A4D-48C4-A38B-85428395FB33}">
      <dsp:nvSpPr>
        <dsp:cNvPr id="0" name=""/>
        <dsp:cNvSpPr/>
      </dsp:nvSpPr>
      <dsp:spPr>
        <a:xfrm>
          <a:off x="2655149" y="3542709"/>
          <a:ext cx="230908" cy="1990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263A38-C9BB-4A33-9D07-2AC1DE7D5D35}">
      <dsp:nvSpPr>
        <dsp:cNvPr id="0" name=""/>
        <dsp:cNvSpPr/>
      </dsp:nvSpPr>
      <dsp:spPr>
        <a:xfrm>
          <a:off x="918075" y="1878722"/>
          <a:ext cx="1972193" cy="170037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72AF1-C3F9-4FBE-ADE5-455D74BA9F50}">
      <dsp:nvSpPr>
        <dsp:cNvPr id="0" name=""/>
        <dsp:cNvSpPr/>
      </dsp:nvSpPr>
      <dsp:spPr>
        <a:xfrm>
          <a:off x="2260711" y="3354477"/>
          <a:ext cx="230908" cy="1990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3D8-7731-4CFD-8E05-F461C47BCD79}">
      <dsp:nvSpPr>
        <dsp:cNvPr id="0" name=""/>
        <dsp:cNvSpPr/>
      </dsp:nvSpPr>
      <dsp:spPr>
        <a:xfrm>
          <a:off x="2611029" y="2731479"/>
          <a:ext cx="1972193" cy="1700374"/>
        </a:xfrm>
        <a:prstGeom prst="hexagon">
          <a:avLst>
            <a:gd name="adj" fmla="val 25000"/>
            <a:gd name="vf" fmla="val 115470"/>
          </a:avLst>
        </a:prstGeom>
        <a:solidFill>
          <a:srgbClr val="58AB27"/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ZIT:</a:t>
          </a:r>
          <a:br>
            <a:rPr lang="pl-PL" sz="2800" kern="1200" dirty="0" smtClean="0"/>
          </a:br>
          <a:r>
            <a:rPr lang="pl-PL" sz="2000" kern="1200" dirty="0" smtClean="0"/>
            <a:t>793</a:t>
          </a:r>
          <a:br>
            <a:rPr lang="pl-PL" sz="2000" kern="1200" dirty="0" smtClean="0"/>
          </a:br>
          <a:r>
            <a:rPr lang="pl-PL" sz="2000" kern="1200" dirty="0" smtClean="0"/>
            <a:t>mln EUR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>
        <a:off x="2917076" y="2995345"/>
        <a:ext cx="1360099" cy="1172642"/>
      </dsp:txXfrm>
    </dsp:sp>
    <dsp:sp modelId="{301D7E9B-F2B3-412E-8A37-91467C7FC6BF}">
      <dsp:nvSpPr>
        <dsp:cNvPr id="0" name=""/>
        <dsp:cNvSpPr/>
      </dsp:nvSpPr>
      <dsp:spPr>
        <a:xfrm>
          <a:off x="5632389" y="3332464"/>
          <a:ext cx="230908" cy="1990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CF227-B187-40A8-88EA-9DAA3B5C091E}">
      <dsp:nvSpPr>
        <dsp:cNvPr id="0" name=""/>
        <dsp:cNvSpPr/>
      </dsp:nvSpPr>
      <dsp:spPr>
        <a:xfrm>
          <a:off x="5964363" y="2792028"/>
          <a:ext cx="1972193" cy="170037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rgbClr val="58AB2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75EBD-3C68-4136-8FAD-9DCD17EBB3EA}">
      <dsp:nvSpPr>
        <dsp:cNvPr id="0" name=""/>
        <dsp:cNvSpPr/>
      </dsp:nvSpPr>
      <dsp:spPr>
        <a:xfrm>
          <a:off x="6049299" y="3553943"/>
          <a:ext cx="230908" cy="1990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8AB2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2A570-4505-4F29-BC8F-4E8F6E8577FD}">
      <dsp:nvSpPr>
        <dsp:cNvPr id="0" name=""/>
        <dsp:cNvSpPr/>
      </dsp:nvSpPr>
      <dsp:spPr>
        <a:xfrm>
          <a:off x="4314417" y="1816998"/>
          <a:ext cx="1972193" cy="170037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ZIT/RIT:</a:t>
          </a:r>
          <a:r>
            <a:rPr lang="pl-PL" sz="2900" kern="1200" dirty="0" smtClean="0"/>
            <a:t/>
          </a:r>
          <a:br>
            <a:rPr lang="pl-PL" sz="2900" kern="1200" dirty="0" smtClean="0"/>
          </a:br>
          <a:r>
            <a:rPr lang="fr-FR" sz="2000" kern="1200" dirty="0" smtClean="0"/>
            <a:t>1</a:t>
          </a:r>
          <a:r>
            <a:rPr lang="pl-PL" sz="2000" kern="1200" dirty="0" smtClean="0"/>
            <a:t>,</a:t>
          </a:r>
          <a:r>
            <a:rPr lang="fr-FR" sz="2000" kern="1200" dirty="0" smtClean="0"/>
            <a:t>107</a:t>
          </a:r>
          <a:r>
            <a:rPr lang="pl-PL" sz="2000" kern="1200" dirty="0" smtClean="0"/>
            <a:t/>
          </a:r>
          <a:br>
            <a:rPr lang="pl-PL" sz="2000" kern="1200" dirty="0" smtClean="0"/>
          </a:br>
          <a:r>
            <a:rPr lang="pl-PL" sz="2000" kern="1200" dirty="0" smtClean="0"/>
            <a:t>mln </a:t>
          </a:r>
          <a:r>
            <a:rPr lang="fr-FR" sz="2000" kern="1200" dirty="0" smtClean="0"/>
            <a:t>EUR</a:t>
          </a:r>
          <a:endParaRPr lang="pl-PL" sz="2000" kern="1200" dirty="0"/>
        </a:p>
      </dsp:txBody>
      <dsp:txXfrm>
        <a:off x="4620464" y="2080864"/>
        <a:ext cx="1360099" cy="1172642"/>
      </dsp:txXfrm>
    </dsp:sp>
    <dsp:sp modelId="{FEA720D8-B306-452D-BDA0-C1FCCA80B7AC}">
      <dsp:nvSpPr>
        <dsp:cNvPr id="0" name=""/>
        <dsp:cNvSpPr/>
      </dsp:nvSpPr>
      <dsp:spPr>
        <a:xfrm>
          <a:off x="3940935" y="965866"/>
          <a:ext cx="230908" cy="1990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C841D-240B-4EC8-AC83-7ED2DB6A8BEC}">
      <dsp:nvSpPr>
        <dsp:cNvPr id="0" name=""/>
        <dsp:cNvSpPr/>
      </dsp:nvSpPr>
      <dsp:spPr>
        <a:xfrm>
          <a:off x="4317824" y="0"/>
          <a:ext cx="1972193" cy="170037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D7407-DB28-42A4-A04A-8F829871939C}">
      <dsp:nvSpPr>
        <dsp:cNvPr id="0" name=""/>
        <dsp:cNvSpPr/>
      </dsp:nvSpPr>
      <dsp:spPr>
        <a:xfrm>
          <a:off x="4376093" y="733124"/>
          <a:ext cx="230908" cy="19901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0.00678</cdr:x>
      <cdr:y>0.03076</cdr:y>
    </cdr:from>
    <cdr:to>
      <cdr:x>0.41953</cdr:x>
      <cdr:y>0.11044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75090" y="154451"/>
          <a:ext cx="4572000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2000" b="1" dirty="0" smtClean="0"/>
            <a:t>EFRR - ZIT</a:t>
          </a:r>
          <a:r>
            <a:rPr lang="fr-FR" sz="2000" b="1" dirty="0" smtClean="0"/>
            <a:t>: </a:t>
          </a:r>
          <a:r>
            <a:rPr lang="pl-PL" sz="2000" b="1" dirty="0" smtClean="0"/>
            <a:t>693 mln </a:t>
          </a:r>
          <a:r>
            <a:rPr lang="fr-FR" sz="2000" b="1" dirty="0" smtClean="0"/>
            <a:t>EUR</a:t>
          </a:r>
          <a:r>
            <a:rPr lang="pl-PL" sz="2000" b="1" dirty="0" smtClean="0"/>
            <a:t> </a:t>
          </a:r>
          <a:endParaRPr lang="pl-PL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C643-9861-40C4-BA5D-5A3EA5563550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222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30222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B8F28-B89C-4D45-9362-40DF300D90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38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1145B-5938-42D7-9F53-4EA98103A4FE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7362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22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022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98AE7-D6F5-4E0B-B309-ACCDCBBAC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39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8AE7-D6F5-4E0B-B309-ACCDCBBAC74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18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BAF8-10E1-49B8-8DDC-86B88BDE396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839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8AE7-D6F5-4E0B-B309-ACCDCBBAC74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675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8AE7-D6F5-4E0B-B309-ACCDCBBAC74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55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8AE7-D6F5-4E0B-B309-ACCDCBBAC744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631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8AE7-D6F5-4E0B-B309-ACCDCBBAC744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25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BAF8-10E1-49B8-8DDC-86B88BDE39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53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98AE7-D6F5-4E0B-B309-ACCDCBBAC74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33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BA891A-E2ED-428B-9122-6F0F083636BF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32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D6A6F7-3879-4450-A46D-E725C5EA6444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111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BAF8-10E1-49B8-8DDC-86B88BDE396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317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BAF8-10E1-49B8-8DDC-86B88BDE396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643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BAF8-10E1-49B8-8DDC-86B88BDE396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149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BAF8-10E1-49B8-8DDC-86B88BDE396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82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84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8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635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911425" y="548680"/>
            <a:ext cx="10369151" cy="601588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2400" b="1" i="0" baseline="0">
                <a:solidFill>
                  <a:srgbClr val="844F93"/>
                </a:solidFill>
                <a:latin typeface="arial" charset="0"/>
              </a:defRPr>
            </a:lvl1pPr>
            <a:lvl2pPr marL="685800" indent="-228600">
              <a:buClr>
                <a:srgbClr val="844F93"/>
              </a:buClr>
              <a:buFont typeface="Wingdings" charset="2"/>
              <a:buChar char="§"/>
              <a:defRPr sz="2000" baseline="0">
                <a:latin typeface="arial" charset="0"/>
              </a:defRPr>
            </a:lvl2pPr>
            <a:lvl3pPr marL="1143000" indent="-228600">
              <a:buClr>
                <a:srgbClr val="844F93"/>
              </a:buClr>
              <a:buFont typeface="Wingdings" charset="2"/>
              <a:buChar char="§"/>
              <a:defRPr sz="1600" baseline="0">
                <a:latin typeface="arial" charset="0"/>
              </a:defRPr>
            </a:lvl3pPr>
            <a:lvl4pPr>
              <a:defRPr sz="2000" baseline="0">
                <a:latin typeface="arial" charset="0"/>
              </a:defRPr>
            </a:lvl4pPr>
            <a:lvl5pPr>
              <a:defRPr sz="2000" baseline="0">
                <a:latin typeface="arial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>
          <a:xfrm>
            <a:off x="912285" y="1267200"/>
            <a:ext cx="10367433" cy="4679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aseline="0">
                <a:latin typeface="arial" charset="0"/>
              </a:defRPr>
            </a:lvl1pPr>
            <a:lvl2pPr marL="457200" indent="0">
              <a:buFontTx/>
              <a:buNone/>
              <a:defRPr sz="2000" baseline="0">
                <a:latin typeface="arial" charset="0"/>
              </a:defRPr>
            </a:lvl2pPr>
            <a:lvl3pPr marL="914400" indent="0">
              <a:buFontTx/>
              <a:buNone/>
              <a:defRPr sz="2000" baseline="0">
                <a:latin typeface="arial" charset="0"/>
              </a:defRPr>
            </a:lvl3pPr>
            <a:lvl4pPr marL="1371600" indent="0">
              <a:buFontTx/>
              <a:buNone/>
              <a:defRPr sz="2000" baseline="0">
                <a:latin typeface="arial" charset="0"/>
              </a:defRPr>
            </a:lvl4pPr>
            <a:lvl5pPr marL="1828800" indent="0">
              <a:buFontTx/>
              <a:buNone/>
              <a:defRPr sz="2000" baseline="0">
                <a:latin typeface="arial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7968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3225800"/>
            <a:ext cx="12192000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95"/>
            <a:endParaRPr lang="en-US" sz="2399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4987990"/>
            <a:ext cx="10363200" cy="610820"/>
          </a:xfrm>
        </p:spPr>
        <p:txBody>
          <a:bodyPr/>
          <a:lstStyle>
            <a:lvl1pPr algn="ctr">
              <a:defRPr lang="en-US" sz="3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50936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2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2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4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22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4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267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689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11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53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5955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37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0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76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7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1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534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7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40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4" cy="1162051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2"/>
            <a:ext cx="7315200" cy="566739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266"/>
            </a:lvl1pPr>
            <a:lvl2pPr marL="609422" indent="0">
              <a:buNone/>
              <a:defRPr sz="3732"/>
            </a:lvl2pPr>
            <a:lvl3pPr marL="1218845" indent="0">
              <a:buNone/>
              <a:defRPr sz="3199"/>
            </a:lvl3pPr>
            <a:lvl4pPr marL="1828267" indent="0">
              <a:buNone/>
              <a:defRPr sz="2666"/>
            </a:lvl4pPr>
            <a:lvl5pPr marL="2437689" indent="0">
              <a:buNone/>
              <a:defRPr sz="2666"/>
            </a:lvl5pPr>
            <a:lvl6pPr marL="3047111" indent="0">
              <a:buNone/>
              <a:defRPr sz="2666"/>
            </a:lvl6pPr>
            <a:lvl7pPr marL="3656534" indent="0">
              <a:buNone/>
              <a:defRPr sz="2666"/>
            </a:lvl7pPr>
            <a:lvl8pPr marL="4265955" indent="0">
              <a:buNone/>
              <a:defRPr sz="2666"/>
            </a:lvl8pPr>
            <a:lvl9pPr marL="4875378" indent="0">
              <a:buNone/>
              <a:defRPr sz="266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40"/>
            <a:ext cx="7315200" cy="8048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0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2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90600"/>
            <a:ext cx="10972801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8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flip="none" rotWithShape="1">
          <a:gsLst>
            <a:gs pos="81000">
              <a:schemeClr val="bg1">
                <a:lumMod val="95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2"/>
            <a:ext cx="67056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E2B0-FEF2-4C8F-90A4-46C9D72643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6/10/2021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SlideModel.com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30000" y="6356354"/>
            <a:ext cx="762001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91440" rIns="0" bIns="91440" numCol="1" anchor="ctr" anchorCtr="1" compatLnSpc="1">
            <a:prstTxWarp prst="textNoShape">
              <a:avLst/>
            </a:prstTxWarp>
          </a:bodyPr>
          <a:lstStyle>
            <a:lvl1pPr algn="r">
              <a:defRPr lang="en-US" sz="1400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E69268-9C8B-4EBF-A9EE-DC5DC2D48DC3}" type="slidenum">
              <a:rPr lang="es-UY">
                <a:solidFill>
                  <a:srgbClr val="FFFFFF"/>
                </a:solidFill>
              </a:rPr>
              <a:pPr/>
              <a:t>‹#›</a:t>
            </a:fld>
            <a:endParaRPr lang="es-UY" dirty="0">
              <a:solidFill>
                <a:srgbClr val="FFFFFF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480301" y="362139"/>
            <a:ext cx="41148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1 &gt; Breadcrumb 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8508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eft Clipart Right"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84391" y="1066800"/>
            <a:ext cx="4192092" cy="762000"/>
          </a:xfrm>
        </p:spPr>
        <p:txBody>
          <a:bodyPr>
            <a:noAutofit/>
          </a:bodyPr>
          <a:lstStyle>
            <a:lvl1pPr>
              <a:defRPr sz="3999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84391" y="2057400"/>
            <a:ext cx="4192092" cy="381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60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srgbClr val="080808">
                    <a:tint val="75000"/>
                  </a:srgbClr>
                </a:solidFill>
              </a:rPr>
              <a:pPr/>
              <a:t>6/10/2021</a:t>
            </a:fld>
            <a:endParaRPr lang="en-US">
              <a:solidFill>
                <a:srgbClr val="080808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80808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srgbClr val="080808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80808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9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75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59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83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96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27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30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98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99408-A8BF-4D8C-AF88-A1E85E6AE172}" type="datetimeFigureOut">
              <a:rPr lang="pl-PL" smtClean="0"/>
              <a:t>10.06.2021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228E-786E-4240-8D0F-951DEBABB4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95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EEEEEE"/>
            </a:gs>
            <a:gs pos="67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1" cy="711081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895"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2" y="6356353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89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1218845" rtl="0" eaLnBrk="1" latinLnBrk="0" hangingPunct="1">
        <a:spcBef>
          <a:spcPct val="0"/>
        </a:spcBef>
        <a:buNone/>
        <a:defRPr sz="3199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457067" indent="-457067" algn="l" defTabSz="1218845" rtl="0" eaLnBrk="1" latinLnBrk="0" hangingPunct="1">
        <a:spcBef>
          <a:spcPct val="20000"/>
        </a:spcBef>
        <a:buFont typeface="Arial" pitchFamily="34" charset="0"/>
        <a:buChar char="•"/>
        <a:defRPr sz="3599" kern="1200">
          <a:solidFill>
            <a:schemeClr val="tx1"/>
          </a:solidFill>
          <a:latin typeface="+mj-lt"/>
          <a:ea typeface="+mn-ea"/>
          <a:cs typeface="+mn-cs"/>
        </a:defRPr>
      </a:lvl1pPr>
      <a:lvl2pPr marL="990311" indent="-380889" algn="l" defTabSz="1218845" rtl="0" eaLnBrk="1" latinLnBrk="0" hangingPunct="1">
        <a:spcBef>
          <a:spcPct val="20000"/>
        </a:spcBef>
        <a:buFont typeface="Arial" pitchFamily="34" charset="0"/>
        <a:buChar char="–"/>
        <a:defRPr sz="3199" kern="1200">
          <a:solidFill>
            <a:schemeClr val="tx1"/>
          </a:solidFill>
          <a:latin typeface="+mj-lt"/>
          <a:ea typeface="+mn-ea"/>
          <a:cs typeface="+mn-cs"/>
        </a:defRPr>
      </a:lvl2pPr>
      <a:lvl3pPr marL="1523555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j-lt"/>
          <a:ea typeface="+mn-ea"/>
          <a:cs typeface="+mn-cs"/>
        </a:defRPr>
      </a:lvl3pPr>
      <a:lvl4pPr marL="2132979" indent="-304712" algn="l" defTabSz="12188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400" indent="-304712" algn="l" defTabSz="12188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1822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244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666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089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22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4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67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89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111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534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95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378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5.svg"/><Relationship Id="rId12" Type="http://schemas.openxmlformats.org/officeDocument/2006/relationships/image" Target="../media/image14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2.jpeg"/><Relationship Id="rId1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>
            <a:lum bright="40000" contrast="-40000"/>
          </a:blip>
          <a:srcRect t="4714" r="37717" b="4079"/>
          <a:stretch/>
        </p:blipFill>
        <p:spPr>
          <a:xfrm>
            <a:off x="7052650" y="1"/>
            <a:ext cx="5139350" cy="6763871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820132" y="754144"/>
            <a:ext cx="10303497" cy="4033497"/>
          </a:xfrm>
          <a:prstGeom prst="rect">
            <a:avLst/>
          </a:prstGeom>
          <a:effectLst>
            <a:glow rad="63500">
              <a:schemeClr val="accent1"/>
            </a:glow>
          </a:effectLst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pl-PL" sz="3200" b="1" dirty="0">
                <a:solidFill>
                  <a:srgbClr val="0070C0"/>
                </a:solidFill>
                <a:latin typeface="Calibri (Tekst podstawowy)"/>
              </a:rPr>
              <a:t>Polityka miejska w ramach nowych </a:t>
            </a:r>
            <a:r>
              <a:rPr lang="pl-PL" sz="3200" b="1" dirty="0" smtClean="0">
                <a:solidFill>
                  <a:srgbClr val="0070C0"/>
                </a:solidFill>
                <a:latin typeface="Calibri (Tekst podstawowy)"/>
              </a:rPr>
              <a:t>wieloletnich</a:t>
            </a:r>
          </a:p>
          <a:p>
            <a:pPr>
              <a:spcAft>
                <a:spcPts val="600"/>
              </a:spcAft>
            </a:pPr>
            <a:r>
              <a:rPr lang="pl-PL" sz="3200" b="1" dirty="0" smtClean="0">
                <a:solidFill>
                  <a:srgbClr val="0070C0"/>
                </a:solidFill>
                <a:latin typeface="Calibri (Tekst podstawowy)"/>
              </a:rPr>
              <a:t>ram </a:t>
            </a:r>
            <a:r>
              <a:rPr lang="pl-PL" sz="3200" b="1" dirty="0">
                <a:solidFill>
                  <a:srgbClr val="0070C0"/>
                </a:solidFill>
                <a:latin typeface="Calibri (Tekst podstawowy)"/>
              </a:rPr>
              <a:t>finansowych UE  </a:t>
            </a:r>
            <a:endParaRPr lang="pl-PL" sz="3200" b="1" dirty="0" smtClean="0">
              <a:solidFill>
                <a:srgbClr val="0070C0"/>
              </a:solidFill>
              <a:latin typeface="Calibri (Tekst podstawowy)"/>
            </a:endParaRPr>
          </a:p>
          <a:p>
            <a:pPr>
              <a:spcAft>
                <a:spcPts val="600"/>
              </a:spcAft>
            </a:pPr>
            <a:endParaRPr lang="pl-PL" sz="3200" b="1" dirty="0">
              <a:solidFill>
                <a:srgbClr val="0070C0"/>
              </a:solidFill>
              <a:latin typeface="Calibri (Tekst podstawowy)"/>
            </a:endParaRPr>
          </a:p>
          <a:p>
            <a:pPr>
              <a:spcAft>
                <a:spcPts val="600"/>
              </a:spcAft>
            </a:pPr>
            <a:r>
              <a:rPr lang="pl-PL" sz="3200" b="1" dirty="0">
                <a:solidFill>
                  <a:srgbClr val="0070C0"/>
                </a:solidFill>
                <a:latin typeface="Calibri (Tekst podstawowy)"/>
              </a:rPr>
              <a:t>Perspektywa JST zrzeszonych </a:t>
            </a:r>
          </a:p>
          <a:p>
            <a:pPr>
              <a:spcAft>
                <a:spcPts val="600"/>
              </a:spcAft>
            </a:pPr>
            <a:r>
              <a:rPr lang="pl-PL" sz="3200" b="1" dirty="0">
                <a:solidFill>
                  <a:srgbClr val="0070C0"/>
                </a:solidFill>
                <a:latin typeface="Calibri (Tekst podstawowy)"/>
              </a:rPr>
              <a:t>w Związku Gmin i </a:t>
            </a:r>
            <a:r>
              <a:rPr lang="pl-PL" sz="3200" b="1" dirty="0" smtClean="0">
                <a:solidFill>
                  <a:srgbClr val="0070C0"/>
                </a:solidFill>
                <a:latin typeface="Calibri (Tekst podstawowy)"/>
              </a:rPr>
              <a:t>Powiatów</a:t>
            </a:r>
          </a:p>
          <a:p>
            <a:pPr>
              <a:spcAft>
                <a:spcPts val="600"/>
              </a:spcAft>
            </a:pPr>
            <a:r>
              <a:rPr lang="pl-PL" sz="3200" b="1" dirty="0" smtClean="0">
                <a:solidFill>
                  <a:srgbClr val="0070C0"/>
                </a:solidFill>
                <a:latin typeface="Calibri (Tekst podstawowy)"/>
              </a:rPr>
              <a:t>Subregionu </a:t>
            </a:r>
            <a:r>
              <a:rPr lang="pl-PL" sz="3200" b="1" dirty="0">
                <a:solidFill>
                  <a:srgbClr val="0070C0"/>
                </a:solidFill>
                <a:latin typeface="Calibri (Tekst podstawowy)"/>
              </a:rPr>
              <a:t>Centralnego Województwa Śląskiego</a:t>
            </a:r>
          </a:p>
        </p:txBody>
      </p:sp>
      <p:sp>
        <p:nvSpPr>
          <p:cNvPr id="6" name="Symbol zastępczy tekstu 2"/>
          <p:cNvSpPr txBox="1">
            <a:spLocks/>
          </p:cNvSpPr>
          <p:nvPr/>
        </p:nvSpPr>
        <p:spPr>
          <a:xfrm>
            <a:off x="4499117" y="4881769"/>
            <a:ext cx="3193764" cy="114031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" indent="0" algn="ctr">
              <a:buNone/>
            </a:pPr>
            <a:endParaRPr lang="pl-PL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" indent="0" algn="ctr"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Gliwice, 10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czerwca 2021 r</a:t>
            </a:r>
            <a:r>
              <a:rPr lang="pl-PL" sz="1800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pl-PL" sz="1800" dirty="0"/>
          </a:p>
        </p:txBody>
      </p:sp>
      <p:pic>
        <p:nvPicPr>
          <p:cNvPr id="10" name="Obraz 9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-1" y="6681148"/>
            <a:ext cx="12192000" cy="176852"/>
          </a:xfrm>
          <a:prstGeom prst="rect">
            <a:avLst/>
          </a:prstGeom>
        </p:spPr>
      </p:pic>
      <p:sp>
        <p:nvSpPr>
          <p:cNvPr id="7" name="Symbol zastępczy tekstu 2"/>
          <p:cNvSpPr txBox="1">
            <a:spLocks/>
          </p:cNvSpPr>
          <p:nvPr/>
        </p:nvSpPr>
        <p:spPr>
          <a:xfrm>
            <a:off x="3351800" y="3636053"/>
            <a:ext cx="5488403" cy="4526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9343" y="5651861"/>
            <a:ext cx="7073312" cy="94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3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08924" y="0"/>
            <a:ext cx="8883076" cy="818819"/>
          </a:xfrm>
          <a:prstGeom prst="rect">
            <a:avLst/>
          </a:prstGeom>
          <a:noFill/>
        </p:spPr>
        <p:txBody>
          <a:bodyPr wrap="square" lIns="0" tIns="468000" rIns="216000" bIns="0" rtlCol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100"/>
              </a:spcAft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PRZYKŁADOWE EFEKTY REALIZACJI PROJEKTÓW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181545" y="5117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7400" y="12915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50984" y="1143310"/>
            <a:ext cx="167341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52600" y="949807"/>
            <a:ext cx="12192000" cy="6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2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285998"/>
              </p:ext>
            </p:extLst>
          </p:nvPr>
        </p:nvGraphicFramePr>
        <p:xfrm>
          <a:off x="942534" y="1507262"/>
          <a:ext cx="10466363" cy="503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Obraz 9" descr="pas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84710" y="0"/>
            <a:ext cx="5807290" cy="720000"/>
          </a:xfrm>
        </p:spPr>
        <p:txBody>
          <a:bodyPr lIns="0" tIns="720000" rIns="216000" bIns="0">
            <a:normAutofit fontScale="90000"/>
          </a:bodyPr>
          <a:lstStyle/>
          <a:p>
            <a:pPr algn="r"/>
            <a:r>
              <a:rPr lang="pl-PL" sz="28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WYKORZYSTANIE ALOKACJI</a:t>
            </a:r>
            <a:br>
              <a:rPr lang="pl-PL" sz="28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</a:br>
            <a:r>
              <a:rPr lang="pl-PL" sz="3600" b="1" dirty="0" smtClean="0">
                <a:solidFill>
                  <a:srgbClr val="92D050"/>
                </a:solidFill>
                <a:latin typeface="+mn-lt"/>
              </a:rPr>
              <a:t>                              </a:t>
            </a:r>
            <a:endParaRPr lang="pl-PL" sz="3600" b="1" dirty="0">
              <a:solidFill>
                <a:srgbClr val="92D050"/>
              </a:solidFill>
              <a:latin typeface="+mn-lt"/>
            </a:endParaRPr>
          </a:p>
        </p:txBody>
      </p:sp>
      <p:pic>
        <p:nvPicPr>
          <p:cNvPr id="20" name="Obraz 19" descr="pa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87718"/>
            <a:ext cx="12192000" cy="170284"/>
          </a:xfrm>
          <a:prstGeom prst="rect">
            <a:avLst/>
          </a:prstGeom>
        </p:spPr>
      </p:pic>
      <p:grpSp>
        <p:nvGrpSpPr>
          <p:cNvPr id="24" name="Group 6">
            <a:extLst>
              <a:ext uri="{FF2B5EF4-FFF2-40B4-BE49-F238E27FC236}">
                <a16:creationId xmlns:a16="http://schemas.microsoft.com/office/drawing/2014/main" xmlns="" id="{52F82A97-3E99-4843-958D-6D8417D4474A}"/>
              </a:ext>
            </a:extLst>
          </p:cNvPr>
          <p:cNvGrpSpPr/>
          <p:nvPr/>
        </p:nvGrpSpPr>
        <p:grpSpPr>
          <a:xfrm>
            <a:off x="1334718" y="3742183"/>
            <a:ext cx="1148066" cy="540000"/>
            <a:chOff x="5135671" y="3581520"/>
            <a:chExt cx="1281545" cy="817418"/>
          </a:xfrm>
        </p:grpSpPr>
        <p:sp>
          <p:nvSpPr>
            <p:cNvPr id="25" name="Rectangle: Rounded Corners 39">
              <a:extLst>
                <a:ext uri="{FF2B5EF4-FFF2-40B4-BE49-F238E27FC236}">
                  <a16:creationId xmlns:a16="http://schemas.microsoft.com/office/drawing/2014/main" xmlns="" id="{BF453AB8-D4ED-4834-8911-B5F217AE770E}"/>
                </a:ext>
              </a:extLst>
            </p:cNvPr>
            <p:cNvSpPr/>
            <p:nvPr/>
          </p:nvSpPr>
          <p:spPr>
            <a:xfrm>
              <a:off x="5135671" y="358152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rgbClr val="0070C0"/>
                  </a:solidFill>
                </a:rPr>
                <a:t>3 miejsce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26" name="Freeform: Shape 81">
              <a:extLst>
                <a:ext uri="{FF2B5EF4-FFF2-40B4-BE49-F238E27FC236}">
                  <a16:creationId xmlns:a16="http://schemas.microsoft.com/office/drawing/2014/main" xmlns="" id="{4ED3E073-621C-4715-BA8D-8BDB2510EFBD}"/>
                </a:ext>
              </a:extLst>
            </p:cNvPr>
            <p:cNvSpPr/>
            <p:nvPr/>
          </p:nvSpPr>
          <p:spPr>
            <a:xfrm>
              <a:off x="5135672" y="358152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7" name="Group 5">
            <a:extLst>
              <a:ext uri="{FF2B5EF4-FFF2-40B4-BE49-F238E27FC236}">
                <a16:creationId xmlns:a16="http://schemas.microsoft.com/office/drawing/2014/main" xmlns="" id="{0AF6235B-7604-410B-8D88-5272E2362527}"/>
              </a:ext>
            </a:extLst>
          </p:cNvPr>
          <p:cNvGrpSpPr/>
          <p:nvPr/>
        </p:nvGrpSpPr>
        <p:grpSpPr>
          <a:xfrm>
            <a:off x="1352212" y="2900959"/>
            <a:ext cx="1148066" cy="540000"/>
            <a:chOff x="5135671" y="2620480"/>
            <a:chExt cx="1281545" cy="817418"/>
          </a:xfrm>
        </p:grpSpPr>
        <p:sp>
          <p:nvSpPr>
            <p:cNvPr id="28" name="Rectangle: Rounded Corners 40">
              <a:extLst>
                <a:ext uri="{FF2B5EF4-FFF2-40B4-BE49-F238E27FC236}">
                  <a16:creationId xmlns:a16="http://schemas.microsoft.com/office/drawing/2014/main" xmlns="" id="{A56F0717-8776-4BB5-A1FC-246827BDE9A7}"/>
                </a:ext>
              </a:extLst>
            </p:cNvPr>
            <p:cNvSpPr/>
            <p:nvPr/>
          </p:nvSpPr>
          <p:spPr>
            <a:xfrm>
              <a:off x="5135671" y="262048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rgbClr val="C00000"/>
                  </a:solidFill>
                </a:rPr>
                <a:t>2 miejsce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Freeform: Shape 79">
              <a:extLst>
                <a:ext uri="{FF2B5EF4-FFF2-40B4-BE49-F238E27FC236}">
                  <a16:creationId xmlns:a16="http://schemas.microsoft.com/office/drawing/2014/main" xmlns="" id="{A58B962C-7F95-49D9-B562-0BC8C9F09281}"/>
                </a:ext>
              </a:extLst>
            </p:cNvPr>
            <p:cNvSpPr/>
            <p:nvPr/>
          </p:nvSpPr>
          <p:spPr>
            <a:xfrm>
              <a:off x="5135672" y="262048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0" name="Group 4">
            <a:extLst>
              <a:ext uri="{FF2B5EF4-FFF2-40B4-BE49-F238E27FC236}">
                <a16:creationId xmlns:a16="http://schemas.microsoft.com/office/drawing/2014/main" xmlns="" id="{042398DC-5F1F-443C-98C4-ECFF1392F411}"/>
              </a:ext>
            </a:extLst>
          </p:cNvPr>
          <p:cNvGrpSpPr/>
          <p:nvPr/>
        </p:nvGrpSpPr>
        <p:grpSpPr>
          <a:xfrm>
            <a:off x="1357489" y="2059735"/>
            <a:ext cx="1148066" cy="540000"/>
            <a:chOff x="5135671" y="1283301"/>
            <a:chExt cx="1281545" cy="817418"/>
          </a:xfrm>
        </p:grpSpPr>
        <p:sp>
          <p:nvSpPr>
            <p:cNvPr id="31" name="Rectangle: Rounded Corners 41">
              <a:extLst>
                <a:ext uri="{FF2B5EF4-FFF2-40B4-BE49-F238E27FC236}">
                  <a16:creationId xmlns:a16="http://schemas.microsoft.com/office/drawing/2014/main" xmlns="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chemeClr val="accent6">
                      <a:lumMod val="75000"/>
                    </a:schemeClr>
                  </a:solidFill>
                </a:rPr>
                <a:t>1 miejsce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Freeform: Shape 77">
              <a:extLst>
                <a:ext uri="{FF2B5EF4-FFF2-40B4-BE49-F238E27FC236}">
                  <a16:creationId xmlns:a16="http://schemas.microsoft.com/office/drawing/2014/main" xmlns="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3" name="Group 11">
            <a:extLst>
              <a:ext uri="{FF2B5EF4-FFF2-40B4-BE49-F238E27FC236}">
                <a16:creationId xmlns:a16="http://schemas.microsoft.com/office/drawing/2014/main" xmlns="" id="{68F7B9A3-52F1-4682-BA31-5BDC2642F4F9}"/>
              </a:ext>
            </a:extLst>
          </p:cNvPr>
          <p:cNvGrpSpPr/>
          <p:nvPr/>
        </p:nvGrpSpPr>
        <p:grpSpPr>
          <a:xfrm>
            <a:off x="2948056" y="2070863"/>
            <a:ext cx="2411597" cy="610865"/>
            <a:chOff x="6524204" y="945483"/>
            <a:chExt cx="2214734" cy="1204454"/>
          </a:xfrm>
        </p:grpSpPr>
        <p:sp>
          <p:nvSpPr>
            <p:cNvPr id="34" name="TextBox 85">
              <a:extLst>
                <a:ext uri="{FF2B5EF4-FFF2-40B4-BE49-F238E27FC236}">
                  <a16:creationId xmlns:a16="http://schemas.microsoft.com/office/drawing/2014/main" xmlns="" id="{C22DDE6F-2B54-4C53-BB72-443210C4E187}"/>
                </a:ext>
              </a:extLst>
            </p:cNvPr>
            <p:cNvSpPr txBox="1"/>
            <p:nvPr/>
          </p:nvSpPr>
          <p:spPr>
            <a:xfrm>
              <a:off x="6524204" y="945483"/>
              <a:ext cx="2202816" cy="9102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pl-PL" sz="2400" b="1" dirty="0">
                  <a:solidFill>
                    <a:schemeClr val="accent6">
                      <a:lumMod val="75000"/>
                    </a:schemeClr>
                  </a:solidFill>
                </a:rPr>
                <a:t>Ciasna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5" name="TextBox 86">
              <a:extLst>
                <a:ext uri="{FF2B5EF4-FFF2-40B4-BE49-F238E27FC236}">
                  <a16:creationId xmlns:a16="http://schemas.microsoft.com/office/drawing/2014/main" xmlns="" id="{B676BDF3-F1FE-4366-B78B-96DB730BA3C2}"/>
                </a:ext>
              </a:extLst>
            </p:cNvPr>
            <p:cNvSpPr txBox="1"/>
            <p:nvPr/>
          </p:nvSpPr>
          <p:spPr>
            <a:xfrm>
              <a:off x="6541968" y="1603773"/>
              <a:ext cx="2196970" cy="546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pl-PL" sz="1200" b="1" dirty="0" smtClean="0"/>
                <a:t>4 558 </a:t>
              </a:r>
              <a:r>
                <a:rPr lang="pl-PL" sz="1200" b="1" dirty="0"/>
                <a:t>zł</a:t>
              </a:r>
              <a:r>
                <a:rPr lang="en-US" sz="1200" b="1" dirty="0"/>
                <a:t> </a:t>
              </a:r>
              <a:r>
                <a:rPr lang="pl-PL" sz="1200" b="1" dirty="0"/>
                <a:t> (liczba mieszkańców 7 </a:t>
              </a:r>
              <a:r>
                <a:rPr lang="pl-PL" sz="1200" b="1" dirty="0" smtClean="0"/>
                <a:t>454)</a:t>
              </a:r>
              <a:endParaRPr lang="en-US" sz="1200" b="1" dirty="0"/>
            </a:p>
          </p:txBody>
        </p:sp>
      </p:grpSp>
      <p:grpSp>
        <p:nvGrpSpPr>
          <p:cNvPr id="36" name="Group 10">
            <a:extLst>
              <a:ext uri="{FF2B5EF4-FFF2-40B4-BE49-F238E27FC236}">
                <a16:creationId xmlns:a16="http://schemas.microsoft.com/office/drawing/2014/main" xmlns="" id="{CF9BAB7B-619E-4779-B37E-915BF2A237E0}"/>
              </a:ext>
            </a:extLst>
          </p:cNvPr>
          <p:cNvGrpSpPr/>
          <p:nvPr/>
        </p:nvGrpSpPr>
        <p:grpSpPr>
          <a:xfrm>
            <a:off x="2957910" y="2783249"/>
            <a:ext cx="2388766" cy="811252"/>
            <a:chOff x="6541967" y="2251665"/>
            <a:chExt cx="2202816" cy="1599563"/>
          </a:xfrm>
        </p:grpSpPr>
        <p:sp>
          <p:nvSpPr>
            <p:cNvPr id="37" name="TextBox 91">
              <a:extLst>
                <a:ext uri="{FF2B5EF4-FFF2-40B4-BE49-F238E27FC236}">
                  <a16:creationId xmlns:a16="http://schemas.microsoft.com/office/drawing/2014/main" xmlns="" id="{0E7FFFD7-248F-41A8-9799-1B608E9DC1E8}"/>
                </a:ext>
              </a:extLst>
            </p:cNvPr>
            <p:cNvSpPr txBox="1"/>
            <p:nvPr/>
          </p:nvSpPr>
          <p:spPr>
            <a:xfrm>
              <a:off x="6541967" y="2251665"/>
              <a:ext cx="2202816" cy="9102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pl-PL" sz="2400" b="1" dirty="0">
                  <a:solidFill>
                    <a:srgbClr val="C00000"/>
                  </a:solidFill>
                </a:rPr>
                <a:t>Kroczyce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Box 92">
              <a:extLst>
                <a:ext uri="{FF2B5EF4-FFF2-40B4-BE49-F238E27FC236}">
                  <a16:creationId xmlns:a16="http://schemas.microsoft.com/office/drawing/2014/main" xmlns="" id="{8AE5D39F-DE93-4B39-8B3E-F95717760DD6}"/>
                </a:ext>
              </a:extLst>
            </p:cNvPr>
            <p:cNvSpPr txBox="1"/>
            <p:nvPr/>
          </p:nvSpPr>
          <p:spPr>
            <a:xfrm>
              <a:off x="6541968" y="2940953"/>
              <a:ext cx="2196970" cy="9102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pl-PL" sz="1200" b="1" dirty="0"/>
                <a:t>3 </a:t>
              </a:r>
              <a:r>
                <a:rPr lang="pl-PL" sz="1200" b="1" dirty="0" smtClean="0"/>
                <a:t>107 zł </a:t>
              </a:r>
              <a:r>
                <a:rPr lang="pl-PL" sz="1200" b="1" dirty="0"/>
                <a:t>(liczba mieszkańców 6 </a:t>
              </a:r>
              <a:r>
                <a:rPr lang="pl-PL" sz="1200" b="1" dirty="0" smtClean="0"/>
                <a:t>306)</a:t>
              </a:r>
              <a:endParaRPr lang="en-US" sz="1200" b="1" dirty="0"/>
            </a:p>
          </p:txBody>
        </p:sp>
      </p:grpSp>
      <p:grpSp>
        <p:nvGrpSpPr>
          <p:cNvPr id="39" name="Group 9">
            <a:extLst>
              <a:ext uri="{FF2B5EF4-FFF2-40B4-BE49-F238E27FC236}">
                <a16:creationId xmlns:a16="http://schemas.microsoft.com/office/drawing/2014/main" xmlns="" id="{32859C53-0CBE-4DA7-8D4F-94DA52D21A89}"/>
              </a:ext>
            </a:extLst>
          </p:cNvPr>
          <p:cNvGrpSpPr/>
          <p:nvPr/>
        </p:nvGrpSpPr>
        <p:grpSpPr>
          <a:xfrm>
            <a:off x="2951660" y="3654059"/>
            <a:ext cx="2355069" cy="607327"/>
            <a:chOff x="6536122" y="3250678"/>
            <a:chExt cx="2202816" cy="1197478"/>
          </a:xfrm>
        </p:grpSpPr>
        <p:sp>
          <p:nvSpPr>
            <p:cNvPr id="40" name="TextBox 94">
              <a:extLst>
                <a:ext uri="{FF2B5EF4-FFF2-40B4-BE49-F238E27FC236}">
                  <a16:creationId xmlns:a16="http://schemas.microsoft.com/office/drawing/2014/main" xmlns="" id="{79218944-A256-4F26-A8F6-60B7664AB1ED}"/>
                </a:ext>
              </a:extLst>
            </p:cNvPr>
            <p:cNvSpPr txBox="1"/>
            <p:nvPr/>
          </p:nvSpPr>
          <p:spPr>
            <a:xfrm>
              <a:off x="6536122" y="3250678"/>
              <a:ext cx="2202816" cy="9102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pl-PL" sz="2400" b="1" dirty="0" smtClean="0">
                  <a:solidFill>
                    <a:srgbClr val="0070C0"/>
                  </a:solidFill>
                </a:rPr>
                <a:t>Pilica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95">
              <a:extLst>
                <a:ext uri="{FF2B5EF4-FFF2-40B4-BE49-F238E27FC236}">
                  <a16:creationId xmlns:a16="http://schemas.microsoft.com/office/drawing/2014/main" xmlns="" id="{BFECD0A6-045A-4446-B8BB-CF6B3A563271}"/>
                </a:ext>
              </a:extLst>
            </p:cNvPr>
            <p:cNvSpPr txBox="1"/>
            <p:nvPr/>
          </p:nvSpPr>
          <p:spPr>
            <a:xfrm>
              <a:off x="6541968" y="3901992"/>
              <a:ext cx="2196970" cy="546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pl-PL" sz="1200" b="1" dirty="0"/>
                <a:t>2 </a:t>
              </a:r>
              <a:r>
                <a:rPr lang="pl-PL" sz="1200" b="1" dirty="0" smtClean="0"/>
                <a:t>367 zł </a:t>
              </a:r>
              <a:r>
                <a:rPr lang="pl-PL" sz="1200" b="1" dirty="0"/>
                <a:t>(liczba mieszkańców </a:t>
              </a:r>
              <a:r>
                <a:rPr lang="pl-PL" sz="1200" b="1" dirty="0" smtClean="0"/>
                <a:t>8 570)</a:t>
              </a:r>
              <a:endParaRPr lang="en-US" sz="1200" b="1" dirty="0"/>
            </a:p>
          </p:txBody>
        </p:sp>
      </p:grpSp>
      <p:grpSp>
        <p:nvGrpSpPr>
          <p:cNvPr id="45" name="Group 4">
            <a:extLst>
              <a:ext uri="{FF2B5EF4-FFF2-40B4-BE49-F238E27FC236}">
                <a16:creationId xmlns:a16="http://schemas.microsoft.com/office/drawing/2014/main" xmlns="" id="{042398DC-5F1F-443C-98C4-ECFF1392F411}"/>
              </a:ext>
            </a:extLst>
          </p:cNvPr>
          <p:cNvGrpSpPr/>
          <p:nvPr/>
        </p:nvGrpSpPr>
        <p:grpSpPr>
          <a:xfrm>
            <a:off x="1352212" y="5435333"/>
            <a:ext cx="1148066" cy="540000"/>
            <a:chOff x="5135671" y="1283301"/>
            <a:chExt cx="1281545" cy="817418"/>
          </a:xfrm>
        </p:grpSpPr>
        <p:sp>
          <p:nvSpPr>
            <p:cNvPr id="46" name="Rectangle: Rounded Corners 41">
              <a:extLst>
                <a:ext uri="{FF2B5EF4-FFF2-40B4-BE49-F238E27FC236}">
                  <a16:creationId xmlns:a16="http://schemas.microsoft.com/office/drawing/2014/main" xmlns="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chemeClr val="tx2"/>
                  </a:solidFill>
                </a:rPr>
                <a:t>5 miejsce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47" name="Freeform: Shape 77">
              <a:extLst>
                <a:ext uri="{FF2B5EF4-FFF2-40B4-BE49-F238E27FC236}">
                  <a16:creationId xmlns:a16="http://schemas.microsoft.com/office/drawing/2014/main" xmlns="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8" name="Group 11">
            <a:extLst>
              <a:ext uri="{FF2B5EF4-FFF2-40B4-BE49-F238E27FC236}">
                <a16:creationId xmlns:a16="http://schemas.microsoft.com/office/drawing/2014/main" xmlns="" id="{68F7B9A3-52F1-4682-BA31-5BDC2642F4F9}"/>
              </a:ext>
            </a:extLst>
          </p:cNvPr>
          <p:cNvGrpSpPr/>
          <p:nvPr/>
        </p:nvGrpSpPr>
        <p:grpSpPr>
          <a:xfrm>
            <a:off x="2928830" y="5430102"/>
            <a:ext cx="2479513" cy="610865"/>
            <a:chOff x="6524205" y="945483"/>
            <a:chExt cx="2214733" cy="1204454"/>
          </a:xfrm>
        </p:grpSpPr>
        <p:sp>
          <p:nvSpPr>
            <p:cNvPr id="49" name="TextBox 85">
              <a:extLst>
                <a:ext uri="{FF2B5EF4-FFF2-40B4-BE49-F238E27FC236}">
                  <a16:creationId xmlns:a16="http://schemas.microsoft.com/office/drawing/2014/main" xmlns="" id="{C22DDE6F-2B54-4C53-BB72-443210C4E187}"/>
                </a:ext>
              </a:extLst>
            </p:cNvPr>
            <p:cNvSpPr txBox="1"/>
            <p:nvPr/>
          </p:nvSpPr>
          <p:spPr>
            <a:xfrm>
              <a:off x="6524205" y="945483"/>
              <a:ext cx="2202816" cy="9102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pl-PL" sz="2400" b="1" dirty="0" smtClean="0">
                  <a:solidFill>
                    <a:srgbClr val="002060"/>
                  </a:solidFill>
                </a:rPr>
                <a:t>Ogrodzieniec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50" name="TextBox 86">
              <a:extLst>
                <a:ext uri="{FF2B5EF4-FFF2-40B4-BE49-F238E27FC236}">
                  <a16:creationId xmlns:a16="http://schemas.microsoft.com/office/drawing/2014/main" xmlns="" id="{B676BDF3-F1FE-4366-B78B-96DB730BA3C2}"/>
                </a:ext>
              </a:extLst>
            </p:cNvPr>
            <p:cNvSpPr txBox="1"/>
            <p:nvPr/>
          </p:nvSpPr>
          <p:spPr>
            <a:xfrm>
              <a:off x="6541968" y="1603773"/>
              <a:ext cx="2196970" cy="546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pl-PL" sz="1200" b="1" dirty="0" smtClean="0"/>
                <a:t>2 171 </a:t>
              </a:r>
              <a:r>
                <a:rPr lang="pl-PL" sz="1200" b="1" dirty="0"/>
                <a:t>zł (liczba mieszkańców </a:t>
              </a:r>
              <a:r>
                <a:rPr lang="pl-PL" sz="1200" b="1" dirty="0" smtClean="0"/>
                <a:t>9 061)</a:t>
              </a:r>
              <a:r>
                <a:rPr lang="en-US" sz="1200" b="1" dirty="0" smtClean="0"/>
                <a:t> </a:t>
              </a:r>
              <a:endParaRPr lang="en-US" sz="1200" b="1" dirty="0"/>
            </a:p>
          </p:txBody>
        </p:sp>
      </p:grpSp>
      <p:sp>
        <p:nvSpPr>
          <p:cNvPr id="61" name="TextBox 85">
            <a:extLst>
              <a:ext uri="{FF2B5EF4-FFF2-40B4-BE49-F238E27FC236}">
                <a16:creationId xmlns:a16="http://schemas.microsoft.com/office/drawing/2014/main" xmlns="" id="{C22DDE6F-2B54-4C53-BB72-443210C4E187}"/>
              </a:ext>
            </a:extLst>
          </p:cNvPr>
          <p:cNvSpPr txBox="1"/>
          <p:nvPr/>
        </p:nvSpPr>
        <p:spPr>
          <a:xfrm>
            <a:off x="8113455" y="2066504"/>
            <a:ext cx="302336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Katowice – 405 mln zł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9" name="Group 4">
            <a:extLst>
              <a:ext uri="{FF2B5EF4-FFF2-40B4-BE49-F238E27FC236}">
                <a16:creationId xmlns:a16="http://schemas.microsoft.com/office/drawing/2014/main" xmlns="" id="{042398DC-5F1F-443C-98C4-ECFF1392F411}"/>
              </a:ext>
            </a:extLst>
          </p:cNvPr>
          <p:cNvGrpSpPr/>
          <p:nvPr/>
        </p:nvGrpSpPr>
        <p:grpSpPr>
          <a:xfrm>
            <a:off x="1352212" y="4588830"/>
            <a:ext cx="1148066" cy="540000"/>
            <a:chOff x="5135671" y="1283301"/>
            <a:chExt cx="1281545" cy="817418"/>
          </a:xfrm>
        </p:grpSpPr>
        <p:sp>
          <p:nvSpPr>
            <p:cNvPr id="70" name="Rectangle: Rounded Corners 41">
              <a:extLst>
                <a:ext uri="{FF2B5EF4-FFF2-40B4-BE49-F238E27FC236}">
                  <a16:creationId xmlns:a16="http://schemas.microsoft.com/office/drawing/2014/main" xmlns="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chemeClr val="tx2"/>
                  </a:solidFill>
                </a:rPr>
                <a:t>4 miejsce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71" name="Freeform: Shape 77">
              <a:extLst>
                <a:ext uri="{FF2B5EF4-FFF2-40B4-BE49-F238E27FC236}">
                  <a16:creationId xmlns:a16="http://schemas.microsoft.com/office/drawing/2014/main" xmlns="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2" name="Group 11">
            <a:extLst>
              <a:ext uri="{FF2B5EF4-FFF2-40B4-BE49-F238E27FC236}">
                <a16:creationId xmlns:a16="http://schemas.microsoft.com/office/drawing/2014/main" xmlns="" id="{68F7B9A3-52F1-4682-BA31-5BDC2642F4F9}"/>
              </a:ext>
            </a:extLst>
          </p:cNvPr>
          <p:cNvGrpSpPr/>
          <p:nvPr/>
        </p:nvGrpSpPr>
        <p:grpSpPr>
          <a:xfrm>
            <a:off x="2907524" y="4573142"/>
            <a:ext cx="2399205" cy="610865"/>
            <a:chOff x="6524205" y="945483"/>
            <a:chExt cx="2214734" cy="1204454"/>
          </a:xfrm>
        </p:grpSpPr>
        <p:sp>
          <p:nvSpPr>
            <p:cNvPr id="73" name="TextBox 85">
              <a:extLst>
                <a:ext uri="{FF2B5EF4-FFF2-40B4-BE49-F238E27FC236}">
                  <a16:creationId xmlns:a16="http://schemas.microsoft.com/office/drawing/2014/main" xmlns="" id="{C22DDE6F-2B54-4C53-BB72-443210C4E187}"/>
                </a:ext>
              </a:extLst>
            </p:cNvPr>
            <p:cNvSpPr txBox="1"/>
            <p:nvPr/>
          </p:nvSpPr>
          <p:spPr>
            <a:xfrm>
              <a:off x="6524205" y="945483"/>
              <a:ext cx="2202816" cy="9102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pl-PL" sz="2400" b="1" dirty="0">
                  <a:solidFill>
                    <a:srgbClr val="002060"/>
                  </a:solidFill>
                </a:rPr>
                <a:t>Kochanowice</a:t>
              </a:r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74" name="TextBox 86">
              <a:extLst>
                <a:ext uri="{FF2B5EF4-FFF2-40B4-BE49-F238E27FC236}">
                  <a16:creationId xmlns:a16="http://schemas.microsoft.com/office/drawing/2014/main" xmlns="" id="{B676BDF3-F1FE-4366-B78B-96DB730BA3C2}"/>
                </a:ext>
              </a:extLst>
            </p:cNvPr>
            <p:cNvSpPr txBox="1"/>
            <p:nvPr/>
          </p:nvSpPr>
          <p:spPr>
            <a:xfrm>
              <a:off x="6541969" y="1603773"/>
              <a:ext cx="2196970" cy="546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pl-PL" sz="1200" b="1" dirty="0" smtClean="0">
                  <a:latin typeface="Calibri" panose="020F0502020204030204" pitchFamily="34" charset="0"/>
                </a:rPr>
                <a:t>2 217 </a:t>
              </a:r>
              <a:r>
                <a:rPr lang="pl-PL" sz="1200" b="1" dirty="0" smtClean="0"/>
                <a:t>zł </a:t>
              </a:r>
              <a:r>
                <a:rPr lang="pl-PL" sz="1200" b="1" dirty="0"/>
                <a:t>(liczba mieszkańców 6 </a:t>
              </a:r>
              <a:r>
                <a:rPr lang="pl-PL" sz="1200" b="1" dirty="0" smtClean="0"/>
                <a:t>938 zł)</a:t>
              </a:r>
              <a:r>
                <a:rPr lang="en-US" sz="1200" b="1" dirty="0" smtClean="0"/>
                <a:t> </a:t>
              </a:r>
              <a:endParaRPr lang="en-US" sz="1200" b="1" dirty="0"/>
            </a:p>
          </p:txBody>
        </p:sp>
      </p:grpSp>
      <p:sp>
        <p:nvSpPr>
          <p:cNvPr id="85" name="TextBox 85">
            <a:extLst>
              <a:ext uri="{FF2B5EF4-FFF2-40B4-BE49-F238E27FC236}">
                <a16:creationId xmlns:a16="http://schemas.microsoft.com/office/drawing/2014/main" xmlns="" id="{C22DDE6F-2B54-4C53-BB72-443210C4E187}"/>
              </a:ext>
            </a:extLst>
          </p:cNvPr>
          <p:cNvSpPr txBox="1"/>
          <p:nvPr/>
        </p:nvSpPr>
        <p:spPr>
          <a:xfrm>
            <a:off x="8158667" y="2851994"/>
            <a:ext cx="297815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Sosnowiec – 337 mln </a:t>
            </a:r>
            <a:r>
              <a:rPr lang="pl-PL" sz="2400" b="1" dirty="0" smtClean="0">
                <a:solidFill>
                  <a:srgbClr val="C00000"/>
                </a:solidFill>
              </a:rPr>
              <a:t>zł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7" name="Tytuł 1"/>
          <p:cNvSpPr txBox="1">
            <a:spLocks/>
          </p:cNvSpPr>
          <p:nvPr/>
        </p:nvSpPr>
        <p:spPr>
          <a:xfrm>
            <a:off x="424070" y="1379482"/>
            <a:ext cx="4984273" cy="542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atin typeface="+mn-lt"/>
              </a:rPr>
              <a:t>Wartość dofinansowania – w przeliczeniu na 1 mieszkańca*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                              </a:t>
            </a:r>
            <a:endParaRPr lang="pl-PL" sz="2400" b="1" dirty="0">
              <a:latin typeface="+mn-lt"/>
            </a:endParaRPr>
          </a:p>
        </p:txBody>
      </p:sp>
      <p:sp>
        <p:nvSpPr>
          <p:cNvPr id="88" name="Tytuł 1"/>
          <p:cNvSpPr txBox="1">
            <a:spLocks/>
          </p:cNvSpPr>
          <p:nvPr/>
        </p:nvSpPr>
        <p:spPr>
          <a:xfrm>
            <a:off x="455921" y="6241078"/>
            <a:ext cx="11272253" cy="542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 smtClean="0">
                <a:latin typeface="+mn-lt"/>
              </a:rPr>
              <a:t>* średnia wartość dofinansowania w przeliczeniu na 1 mieszkańca dla całego Subregionu wynosi 1 101 zł</a:t>
            </a:r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                              </a:t>
            </a:r>
            <a:endParaRPr lang="pl-PL" sz="2400" b="1" dirty="0">
              <a:latin typeface="+mn-lt"/>
            </a:endParaRPr>
          </a:p>
        </p:txBody>
      </p:sp>
      <p:sp>
        <p:nvSpPr>
          <p:cNvPr id="89" name="Tytuł 1"/>
          <p:cNvSpPr txBox="1">
            <a:spLocks/>
          </p:cNvSpPr>
          <p:nvPr/>
        </p:nvSpPr>
        <p:spPr>
          <a:xfrm>
            <a:off x="6363913" y="1378322"/>
            <a:ext cx="4984273" cy="542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 smtClean="0">
                <a:latin typeface="+mn-lt"/>
              </a:rPr>
              <a:t>Wartość dofinansowania - kwotowo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                              </a:t>
            </a:r>
            <a:endParaRPr lang="pl-PL" sz="2400" b="1" dirty="0">
              <a:latin typeface="+mn-lt"/>
            </a:endParaRPr>
          </a:p>
        </p:txBody>
      </p:sp>
      <p:sp>
        <p:nvSpPr>
          <p:cNvPr id="90" name="TextBox 85">
            <a:extLst>
              <a:ext uri="{FF2B5EF4-FFF2-40B4-BE49-F238E27FC236}">
                <a16:creationId xmlns:a16="http://schemas.microsoft.com/office/drawing/2014/main" xmlns="" id="{C22DDE6F-2B54-4C53-BB72-443210C4E187}"/>
              </a:ext>
            </a:extLst>
          </p:cNvPr>
          <p:cNvSpPr txBox="1"/>
          <p:nvPr/>
        </p:nvSpPr>
        <p:spPr>
          <a:xfrm>
            <a:off x="8158668" y="3648565"/>
            <a:ext cx="297815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sz="2400" b="1" dirty="0">
                <a:solidFill>
                  <a:srgbClr val="0070C0"/>
                </a:solidFill>
              </a:rPr>
              <a:t>Gliwice – 222 mln </a:t>
            </a:r>
            <a:r>
              <a:rPr lang="pl-PL" sz="2400" b="1" dirty="0" smtClean="0">
                <a:solidFill>
                  <a:srgbClr val="0070C0"/>
                </a:solidFill>
              </a:rPr>
              <a:t>zł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1" name="TextBox 85">
            <a:extLst>
              <a:ext uri="{FF2B5EF4-FFF2-40B4-BE49-F238E27FC236}">
                <a16:creationId xmlns:a16="http://schemas.microsoft.com/office/drawing/2014/main" xmlns="" id="{C22DDE6F-2B54-4C53-BB72-443210C4E187}"/>
              </a:ext>
            </a:extLst>
          </p:cNvPr>
          <p:cNvSpPr txBox="1"/>
          <p:nvPr/>
        </p:nvSpPr>
        <p:spPr>
          <a:xfrm>
            <a:off x="8158667" y="4521219"/>
            <a:ext cx="297815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Zabrze – 184 mln </a:t>
            </a:r>
            <a:r>
              <a:rPr lang="pl-PL" sz="2400" b="1" dirty="0" smtClean="0">
                <a:solidFill>
                  <a:srgbClr val="002060"/>
                </a:solidFill>
              </a:rPr>
              <a:t>zł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2" name="TextBox 85">
            <a:extLst>
              <a:ext uri="{FF2B5EF4-FFF2-40B4-BE49-F238E27FC236}">
                <a16:creationId xmlns:a16="http://schemas.microsoft.com/office/drawing/2014/main" xmlns="" id="{C22DDE6F-2B54-4C53-BB72-443210C4E187}"/>
              </a:ext>
            </a:extLst>
          </p:cNvPr>
          <p:cNvSpPr txBox="1"/>
          <p:nvPr/>
        </p:nvSpPr>
        <p:spPr>
          <a:xfrm>
            <a:off x="8158667" y="5425413"/>
            <a:ext cx="297815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Tychy - 174 mln </a:t>
            </a:r>
            <a:r>
              <a:rPr lang="pl-PL" sz="2400" b="1" dirty="0" smtClean="0">
                <a:solidFill>
                  <a:srgbClr val="002060"/>
                </a:solidFill>
              </a:rPr>
              <a:t>zł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60" name="Obraz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  <p:grpSp>
        <p:nvGrpSpPr>
          <p:cNvPr id="62" name="Group 4">
            <a:extLst>
              <a:ext uri="{FF2B5EF4-FFF2-40B4-BE49-F238E27FC236}">
                <a16:creationId xmlns:a16="http://schemas.microsoft.com/office/drawing/2014/main" xmlns="" id="{042398DC-5F1F-443C-98C4-ECFF1392F411}"/>
              </a:ext>
            </a:extLst>
          </p:cNvPr>
          <p:cNvGrpSpPr/>
          <p:nvPr/>
        </p:nvGrpSpPr>
        <p:grpSpPr>
          <a:xfrm>
            <a:off x="6522664" y="2039593"/>
            <a:ext cx="1148066" cy="540000"/>
            <a:chOff x="5135671" y="1283301"/>
            <a:chExt cx="1281545" cy="817418"/>
          </a:xfrm>
        </p:grpSpPr>
        <p:sp>
          <p:nvSpPr>
            <p:cNvPr id="66" name="Rectangle: Rounded Corners 41">
              <a:extLst>
                <a:ext uri="{FF2B5EF4-FFF2-40B4-BE49-F238E27FC236}">
                  <a16:creationId xmlns:a16="http://schemas.microsoft.com/office/drawing/2014/main" xmlns="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chemeClr val="accent6">
                      <a:lumMod val="75000"/>
                    </a:schemeClr>
                  </a:solidFill>
                </a:rPr>
                <a:t>1 miejsce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7" name="Freeform: Shape 77">
              <a:extLst>
                <a:ext uri="{FF2B5EF4-FFF2-40B4-BE49-F238E27FC236}">
                  <a16:creationId xmlns:a16="http://schemas.microsoft.com/office/drawing/2014/main" xmlns="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8" name="Group 5">
            <a:extLst>
              <a:ext uri="{FF2B5EF4-FFF2-40B4-BE49-F238E27FC236}">
                <a16:creationId xmlns:a16="http://schemas.microsoft.com/office/drawing/2014/main" xmlns="" id="{0AF6235B-7604-410B-8D88-5272E2362527}"/>
              </a:ext>
            </a:extLst>
          </p:cNvPr>
          <p:cNvGrpSpPr/>
          <p:nvPr/>
        </p:nvGrpSpPr>
        <p:grpSpPr>
          <a:xfrm>
            <a:off x="6522664" y="2812827"/>
            <a:ext cx="1148066" cy="540000"/>
            <a:chOff x="5135671" y="2620480"/>
            <a:chExt cx="1281545" cy="817418"/>
          </a:xfrm>
        </p:grpSpPr>
        <p:sp>
          <p:nvSpPr>
            <p:cNvPr id="78" name="Rectangle: Rounded Corners 40">
              <a:extLst>
                <a:ext uri="{FF2B5EF4-FFF2-40B4-BE49-F238E27FC236}">
                  <a16:creationId xmlns:a16="http://schemas.microsoft.com/office/drawing/2014/main" xmlns="" id="{A56F0717-8776-4BB5-A1FC-246827BDE9A7}"/>
                </a:ext>
              </a:extLst>
            </p:cNvPr>
            <p:cNvSpPr/>
            <p:nvPr/>
          </p:nvSpPr>
          <p:spPr>
            <a:xfrm>
              <a:off x="5135671" y="262048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rgbClr val="C00000"/>
                  </a:solidFill>
                </a:rPr>
                <a:t>2 miejsce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9" name="Freeform: Shape 79">
              <a:extLst>
                <a:ext uri="{FF2B5EF4-FFF2-40B4-BE49-F238E27FC236}">
                  <a16:creationId xmlns:a16="http://schemas.microsoft.com/office/drawing/2014/main" xmlns="" id="{A58B962C-7F95-49D9-B562-0BC8C9F09281}"/>
                </a:ext>
              </a:extLst>
            </p:cNvPr>
            <p:cNvSpPr/>
            <p:nvPr/>
          </p:nvSpPr>
          <p:spPr>
            <a:xfrm>
              <a:off x="5135672" y="262048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0" name="Group 6">
            <a:extLst>
              <a:ext uri="{FF2B5EF4-FFF2-40B4-BE49-F238E27FC236}">
                <a16:creationId xmlns:a16="http://schemas.microsoft.com/office/drawing/2014/main" xmlns="" id="{52F82A97-3E99-4843-958D-6D8417D4474A}"/>
              </a:ext>
            </a:extLst>
          </p:cNvPr>
          <p:cNvGrpSpPr/>
          <p:nvPr/>
        </p:nvGrpSpPr>
        <p:grpSpPr>
          <a:xfrm>
            <a:off x="6522664" y="3646355"/>
            <a:ext cx="1148066" cy="540000"/>
            <a:chOff x="5135671" y="3581520"/>
            <a:chExt cx="1281545" cy="817418"/>
          </a:xfrm>
        </p:grpSpPr>
        <p:sp>
          <p:nvSpPr>
            <p:cNvPr id="84" name="Rectangle: Rounded Corners 39">
              <a:extLst>
                <a:ext uri="{FF2B5EF4-FFF2-40B4-BE49-F238E27FC236}">
                  <a16:creationId xmlns:a16="http://schemas.microsoft.com/office/drawing/2014/main" xmlns="" id="{BF453AB8-D4ED-4834-8911-B5F217AE770E}"/>
                </a:ext>
              </a:extLst>
            </p:cNvPr>
            <p:cNvSpPr/>
            <p:nvPr/>
          </p:nvSpPr>
          <p:spPr>
            <a:xfrm>
              <a:off x="5135671" y="3581520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rgbClr val="0070C0"/>
                  </a:solidFill>
                </a:rPr>
                <a:t>3 miejsce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6" name="Freeform: Shape 81">
              <a:extLst>
                <a:ext uri="{FF2B5EF4-FFF2-40B4-BE49-F238E27FC236}">
                  <a16:creationId xmlns:a16="http://schemas.microsoft.com/office/drawing/2014/main" xmlns="" id="{4ED3E073-621C-4715-BA8D-8BDB2510EFBD}"/>
                </a:ext>
              </a:extLst>
            </p:cNvPr>
            <p:cNvSpPr/>
            <p:nvPr/>
          </p:nvSpPr>
          <p:spPr>
            <a:xfrm>
              <a:off x="5135672" y="3581520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4">
            <a:extLst>
              <a:ext uri="{FF2B5EF4-FFF2-40B4-BE49-F238E27FC236}">
                <a16:creationId xmlns:a16="http://schemas.microsoft.com/office/drawing/2014/main" xmlns="" id="{042398DC-5F1F-443C-98C4-ECFF1392F411}"/>
              </a:ext>
            </a:extLst>
          </p:cNvPr>
          <p:cNvGrpSpPr/>
          <p:nvPr/>
        </p:nvGrpSpPr>
        <p:grpSpPr>
          <a:xfrm>
            <a:off x="6522664" y="4509889"/>
            <a:ext cx="1148066" cy="540000"/>
            <a:chOff x="5135671" y="1283301"/>
            <a:chExt cx="1281545" cy="817418"/>
          </a:xfrm>
        </p:grpSpPr>
        <p:sp>
          <p:nvSpPr>
            <p:cNvPr id="94" name="Rectangle: Rounded Corners 41">
              <a:extLst>
                <a:ext uri="{FF2B5EF4-FFF2-40B4-BE49-F238E27FC236}">
                  <a16:creationId xmlns:a16="http://schemas.microsoft.com/office/drawing/2014/main" xmlns="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chemeClr val="tx2"/>
                  </a:solidFill>
                </a:rPr>
                <a:t>4 miejsce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95" name="Freeform: Shape 77">
              <a:extLst>
                <a:ext uri="{FF2B5EF4-FFF2-40B4-BE49-F238E27FC236}">
                  <a16:creationId xmlns:a16="http://schemas.microsoft.com/office/drawing/2014/main" xmlns="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4">
            <a:extLst>
              <a:ext uri="{FF2B5EF4-FFF2-40B4-BE49-F238E27FC236}">
                <a16:creationId xmlns:a16="http://schemas.microsoft.com/office/drawing/2014/main" xmlns="" id="{042398DC-5F1F-443C-98C4-ECFF1392F411}"/>
              </a:ext>
            </a:extLst>
          </p:cNvPr>
          <p:cNvGrpSpPr/>
          <p:nvPr/>
        </p:nvGrpSpPr>
        <p:grpSpPr>
          <a:xfrm>
            <a:off x="6522664" y="5388183"/>
            <a:ext cx="1148066" cy="540000"/>
            <a:chOff x="5135671" y="1283301"/>
            <a:chExt cx="1281545" cy="817418"/>
          </a:xfrm>
        </p:grpSpPr>
        <p:sp>
          <p:nvSpPr>
            <p:cNvPr id="98" name="Rectangle: Rounded Corners 41">
              <a:extLst>
                <a:ext uri="{FF2B5EF4-FFF2-40B4-BE49-F238E27FC236}">
                  <a16:creationId xmlns:a16="http://schemas.microsoft.com/office/drawing/2014/main" xmlns="" id="{E1737D0D-795A-4198-B311-AF0F275CB4AF}"/>
                </a:ext>
              </a:extLst>
            </p:cNvPr>
            <p:cNvSpPr/>
            <p:nvPr/>
          </p:nvSpPr>
          <p:spPr>
            <a:xfrm>
              <a:off x="5135671" y="1283301"/>
              <a:ext cx="1281545" cy="817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0574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l-PL" sz="1600" b="1" dirty="0">
                  <a:solidFill>
                    <a:schemeClr val="tx2"/>
                  </a:solidFill>
                </a:rPr>
                <a:t>5 miejsce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99" name="Freeform: Shape 77">
              <a:extLst>
                <a:ext uri="{FF2B5EF4-FFF2-40B4-BE49-F238E27FC236}">
                  <a16:creationId xmlns:a16="http://schemas.microsoft.com/office/drawing/2014/main" xmlns="" id="{092957D4-D774-4FB8-96C0-AEA901BF7F55}"/>
                </a:ext>
              </a:extLst>
            </p:cNvPr>
            <p:cNvSpPr/>
            <p:nvPr/>
          </p:nvSpPr>
          <p:spPr>
            <a:xfrm>
              <a:off x="5135672" y="1283301"/>
              <a:ext cx="172479" cy="817418"/>
            </a:xfrm>
            <a:custGeom>
              <a:avLst/>
              <a:gdLst>
                <a:gd name="connsiteX0" fmla="*/ 181652 w 229972"/>
                <a:gd name="connsiteY0" fmla="*/ 0 h 1089891"/>
                <a:gd name="connsiteX1" fmla="*/ 229972 w 229972"/>
                <a:gd name="connsiteY1" fmla="*/ 0 h 1089891"/>
                <a:gd name="connsiteX2" fmla="*/ 229972 w 229972"/>
                <a:gd name="connsiteY2" fmla="*/ 1089891 h 1089891"/>
                <a:gd name="connsiteX3" fmla="*/ 181652 w 229972"/>
                <a:gd name="connsiteY3" fmla="*/ 1089891 h 1089891"/>
                <a:gd name="connsiteX4" fmla="*/ 0 w 229972"/>
                <a:gd name="connsiteY4" fmla="*/ 908239 h 1089891"/>
                <a:gd name="connsiteX5" fmla="*/ 0 w 229972"/>
                <a:gd name="connsiteY5" fmla="*/ 181652 h 1089891"/>
                <a:gd name="connsiteX6" fmla="*/ 181652 w 229972"/>
                <a:gd name="connsiteY6" fmla="*/ 0 h 108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9972" h="1089891">
                  <a:moveTo>
                    <a:pt x="181652" y="0"/>
                  </a:moveTo>
                  <a:lnTo>
                    <a:pt x="229972" y="0"/>
                  </a:lnTo>
                  <a:lnTo>
                    <a:pt x="229972" y="1089891"/>
                  </a:lnTo>
                  <a:lnTo>
                    <a:pt x="181652" y="1089891"/>
                  </a:lnTo>
                  <a:cubicBezTo>
                    <a:pt x="81328" y="1089891"/>
                    <a:pt x="0" y="1008563"/>
                    <a:pt x="0" y="908239"/>
                  </a:cubicBezTo>
                  <a:lnTo>
                    <a:pt x="0" y="181652"/>
                  </a:lnTo>
                  <a:cubicBezTo>
                    <a:pt x="0" y="81328"/>
                    <a:pt x="81328" y="0"/>
                    <a:pt x="181652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816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10076" y="78039"/>
            <a:ext cx="5681924" cy="720000"/>
          </a:xfrm>
        </p:spPr>
        <p:txBody>
          <a:bodyPr lIns="0" tIns="468000" rIns="216000" bIns="0">
            <a:normAutofit fontScale="90000"/>
          </a:bodyPr>
          <a:lstStyle/>
          <a:p>
            <a:pPr algn="r"/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WSPÓŁPRACA</a:t>
            </a:r>
          </a:p>
        </p:txBody>
      </p:sp>
      <p:grpSp>
        <p:nvGrpSpPr>
          <p:cNvPr id="40" name="Group 121">
            <a:extLst>
              <a:ext uri="{FF2B5EF4-FFF2-40B4-BE49-F238E27FC236}">
                <a16:creationId xmlns:a16="http://schemas.microsoft.com/office/drawing/2014/main" xmlns="" id="{D08E459C-2E17-4E98-94B3-0A2428CC0EEC}"/>
              </a:ext>
            </a:extLst>
          </p:cNvPr>
          <p:cNvGrpSpPr/>
          <p:nvPr/>
        </p:nvGrpSpPr>
        <p:grpSpPr>
          <a:xfrm>
            <a:off x="2953017" y="1169043"/>
            <a:ext cx="5836100" cy="4667120"/>
            <a:chOff x="2923377" y="866673"/>
            <a:chExt cx="6316346" cy="5235796"/>
          </a:xfrm>
        </p:grpSpPr>
        <p:sp>
          <p:nvSpPr>
            <p:cNvPr id="41" name="Block Arc 100">
              <a:extLst>
                <a:ext uri="{FF2B5EF4-FFF2-40B4-BE49-F238E27FC236}">
                  <a16:creationId xmlns:a16="http://schemas.microsoft.com/office/drawing/2014/main" xmlns="" id="{81C961B7-5E54-433F-8410-682762CC94DC}"/>
                </a:ext>
              </a:extLst>
            </p:cNvPr>
            <p:cNvSpPr/>
            <p:nvPr/>
          </p:nvSpPr>
          <p:spPr>
            <a:xfrm flipH="1">
              <a:off x="3496937" y="866673"/>
              <a:ext cx="5197772" cy="5235796"/>
            </a:xfrm>
            <a:prstGeom prst="blockArc">
              <a:avLst>
                <a:gd name="adj1" fmla="val 3879942"/>
                <a:gd name="adj2" fmla="val 3876966"/>
                <a:gd name="adj3" fmla="val 22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7">
              <a:extLst>
                <a:ext uri="{FF2B5EF4-FFF2-40B4-BE49-F238E27FC236}">
                  <a16:creationId xmlns:a16="http://schemas.microsoft.com/office/drawing/2014/main" xmlns="" id="{545A6F33-BC3F-4F59-8500-F0D4AAC21AC5}"/>
                </a:ext>
              </a:extLst>
            </p:cNvPr>
            <p:cNvSpPr/>
            <p:nvPr/>
          </p:nvSpPr>
          <p:spPr>
            <a:xfrm>
              <a:off x="7324445" y="1308050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Oval 9">
              <a:extLst>
                <a:ext uri="{FF2B5EF4-FFF2-40B4-BE49-F238E27FC236}">
                  <a16:creationId xmlns:a16="http://schemas.microsoft.com/office/drawing/2014/main" xmlns="" id="{68481268-340F-48FF-9847-F2DD607C6DD9}"/>
                </a:ext>
              </a:extLst>
            </p:cNvPr>
            <p:cNvSpPr/>
            <p:nvPr/>
          </p:nvSpPr>
          <p:spPr>
            <a:xfrm>
              <a:off x="7858349" y="2826954"/>
              <a:ext cx="1381374" cy="133512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Oval 11">
              <a:extLst>
                <a:ext uri="{FF2B5EF4-FFF2-40B4-BE49-F238E27FC236}">
                  <a16:creationId xmlns:a16="http://schemas.microsoft.com/office/drawing/2014/main" xmlns="" id="{9FA6F0AB-39D6-41E8-AE7F-3BA414EC50FC}"/>
                </a:ext>
              </a:extLst>
            </p:cNvPr>
            <p:cNvSpPr/>
            <p:nvPr/>
          </p:nvSpPr>
          <p:spPr>
            <a:xfrm>
              <a:off x="2923377" y="2808384"/>
              <a:ext cx="1381373" cy="133512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Oval 94">
              <a:extLst>
                <a:ext uri="{FF2B5EF4-FFF2-40B4-BE49-F238E27FC236}">
                  <a16:creationId xmlns:a16="http://schemas.microsoft.com/office/drawing/2014/main" xmlns="" id="{4BB18D9F-2726-4D80-BE1E-AF7AF17C0D2D}"/>
                </a:ext>
              </a:extLst>
            </p:cNvPr>
            <p:cNvSpPr/>
            <p:nvPr/>
          </p:nvSpPr>
          <p:spPr>
            <a:xfrm flipH="1">
              <a:off x="3486152" y="1308050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Oval 95">
              <a:extLst>
                <a:ext uri="{FF2B5EF4-FFF2-40B4-BE49-F238E27FC236}">
                  <a16:creationId xmlns:a16="http://schemas.microsoft.com/office/drawing/2014/main" xmlns="" id="{0E7B4AD5-08FD-4555-AAC4-F9A9A791633D}"/>
                </a:ext>
              </a:extLst>
            </p:cNvPr>
            <p:cNvSpPr/>
            <p:nvPr/>
          </p:nvSpPr>
          <p:spPr>
            <a:xfrm flipH="1">
              <a:off x="7286737" y="4407838"/>
              <a:ext cx="1381296" cy="133512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Oval 96">
              <a:extLst>
                <a:ext uri="{FF2B5EF4-FFF2-40B4-BE49-F238E27FC236}">
                  <a16:creationId xmlns:a16="http://schemas.microsoft.com/office/drawing/2014/main" xmlns="" id="{0F4D008A-7158-4361-B1D7-6D1919F10C70}"/>
                </a:ext>
              </a:extLst>
            </p:cNvPr>
            <p:cNvSpPr/>
            <p:nvPr/>
          </p:nvSpPr>
          <p:spPr>
            <a:xfrm flipH="1">
              <a:off x="3486152" y="4367325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reeform: Shape 87">
              <a:extLst>
                <a:ext uri="{FF2B5EF4-FFF2-40B4-BE49-F238E27FC236}">
                  <a16:creationId xmlns:a16="http://schemas.microsoft.com/office/drawing/2014/main" xmlns="" id="{96E91C44-18EF-4154-87B5-6248E2552899}"/>
                </a:ext>
              </a:extLst>
            </p:cNvPr>
            <p:cNvSpPr/>
            <p:nvPr/>
          </p:nvSpPr>
          <p:spPr>
            <a:xfrm>
              <a:off x="6248796" y="1539238"/>
              <a:ext cx="1513597" cy="3710324"/>
            </a:xfrm>
            <a:custGeom>
              <a:avLst/>
              <a:gdLst>
                <a:gd name="connsiteX0" fmla="*/ 588668 w 1154242"/>
                <a:gd name="connsiteY0" fmla="*/ 2890 h 2829427"/>
                <a:gd name="connsiteX1" fmla="*/ 655781 w 1154242"/>
                <a:gd name="connsiteY1" fmla="*/ 4839 h 2829427"/>
                <a:gd name="connsiteX2" fmla="*/ 755869 w 1154242"/>
                <a:gd name="connsiteY2" fmla="*/ 93690 h 2829427"/>
                <a:gd name="connsiteX3" fmla="*/ 768812 w 1154242"/>
                <a:gd name="connsiteY3" fmla="*/ 224207 h 2829427"/>
                <a:gd name="connsiteX4" fmla="*/ 738295 w 1154242"/>
                <a:gd name="connsiteY4" fmla="*/ 322320 h 2829427"/>
                <a:gd name="connsiteX5" fmla="*/ 775337 w 1154242"/>
                <a:gd name="connsiteY5" fmla="*/ 365857 h 2829427"/>
                <a:gd name="connsiteX6" fmla="*/ 929090 w 1154242"/>
                <a:gd name="connsiteY6" fmla="*/ 476903 h 2829427"/>
                <a:gd name="connsiteX7" fmla="*/ 1030014 w 1154242"/>
                <a:gd name="connsiteY7" fmla="*/ 676824 h 2829427"/>
                <a:gd name="connsiteX8" fmla="*/ 1056013 w 1154242"/>
                <a:gd name="connsiteY8" fmla="*/ 883259 h 2829427"/>
                <a:gd name="connsiteX9" fmla="*/ 1043071 w 1154242"/>
                <a:gd name="connsiteY9" fmla="*/ 1013776 h 2829427"/>
                <a:gd name="connsiteX10" fmla="*/ 1074537 w 1154242"/>
                <a:gd name="connsiteY10" fmla="*/ 1469023 h 2829427"/>
                <a:gd name="connsiteX11" fmla="*/ 1006029 w 1154242"/>
                <a:gd name="connsiteY11" fmla="*/ 1509718 h 2829427"/>
                <a:gd name="connsiteX12" fmla="*/ 960556 w 1154242"/>
                <a:gd name="connsiteY12" fmla="*/ 1533784 h 2829427"/>
                <a:gd name="connsiteX13" fmla="*/ 952452 w 1154242"/>
                <a:gd name="connsiteY13" fmla="*/ 1597417 h 2829427"/>
                <a:gd name="connsiteX14" fmla="*/ 952383 w 1154242"/>
                <a:gd name="connsiteY14" fmla="*/ 1602493 h 2829427"/>
                <a:gd name="connsiteX15" fmla="*/ 977363 w 1154242"/>
                <a:gd name="connsiteY15" fmla="*/ 1602493 h 2829427"/>
                <a:gd name="connsiteX16" fmla="*/ 991254 w 1154242"/>
                <a:gd name="connsiteY16" fmla="*/ 1602493 h 2829427"/>
                <a:gd name="connsiteX17" fmla="*/ 1108892 w 1154242"/>
                <a:gd name="connsiteY17" fmla="*/ 1602493 h 2829427"/>
                <a:gd name="connsiteX18" fmla="*/ 1109726 w 1154242"/>
                <a:gd name="connsiteY18" fmla="*/ 1602493 h 2829427"/>
                <a:gd name="connsiteX19" fmla="*/ 1110676 w 1154242"/>
                <a:gd name="connsiteY19" fmla="*/ 1602493 h 2829427"/>
                <a:gd name="connsiteX20" fmla="*/ 1111625 w 1154242"/>
                <a:gd name="connsiteY20" fmla="*/ 1602493 h 2829427"/>
                <a:gd name="connsiteX21" fmla="*/ 1112575 w 1154242"/>
                <a:gd name="connsiteY21" fmla="*/ 1602493 h 2829427"/>
                <a:gd name="connsiteX22" fmla="*/ 1112575 w 1154242"/>
                <a:gd name="connsiteY22" fmla="*/ 1603442 h 2829427"/>
                <a:gd name="connsiteX23" fmla="*/ 1113403 w 1154242"/>
                <a:gd name="connsiteY23" fmla="*/ 1603442 h 2829427"/>
                <a:gd name="connsiteX24" fmla="*/ 1114353 w 1154242"/>
                <a:gd name="connsiteY24" fmla="*/ 1603442 h 2829427"/>
                <a:gd name="connsiteX25" fmla="*/ 1115302 w 1154242"/>
                <a:gd name="connsiteY25" fmla="*/ 1603442 h 2829427"/>
                <a:gd name="connsiteX26" fmla="*/ 1116252 w 1154242"/>
                <a:gd name="connsiteY26" fmla="*/ 1603442 h 2829427"/>
                <a:gd name="connsiteX27" fmla="*/ 1117201 w 1154242"/>
                <a:gd name="connsiteY27" fmla="*/ 1603442 h 2829427"/>
                <a:gd name="connsiteX28" fmla="*/ 1118036 w 1154242"/>
                <a:gd name="connsiteY28" fmla="*/ 1603442 h 2829427"/>
                <a:gd name="connsiteX29" fmla="*/ 1118985 w 1154242"/>
                <a:gd name="connsiteY29" fmla="*/ 1604387 h 2829427"/>
                <a:gd name="connsiteX30" fmla="*/ 1154242 w 1154242"/>
                <a:gd name="connsiteY30" fmla="*/ 1648763 h 2829427"/>
                <a:gd name="connsiteX31" fmla="*/ 1154242 w 1154242"/>
                <a:gd name="connsiteY31" fmla="*/ 1991276 h 2829427"/>
                <a:gd name="connsiteX32" fmla="*/ 1108892 w 1154242"/>
                <a:gd name="connsiteY32" fmla="*/ 2037546 h 2829427"/>
                <a:gd name="connsiteX33" fmla="*/ 989298 w 1154242"/>
                <a:gd name="connsiteY33" fmla="*/ 2037546 h 2829427"/>
                <a:gd name="connsiteX34" fmla="*/ 978433 w 1154242"/>
                <a:gd name="connsiteY34" fmla="*/ 2037546 h 2829427"/>
                <a:gd name="connsiteX35" fmla="*/ 992666 w 1154242"/>
                <a:gd name="connsiteY35" fmla="*/ 2126231 h 2829427"/>
                <a:gd name="connsiteX36" fmla="*/ 999498 w 1154242"/>
                <a:gd name="connsiteY36" fmla="*/ 2219674 h 2829427"/>
                <a:gd name="connsiteX37" fmla="*/ 975399 w 1154242"/>
                <a:gd name="connsiteY37" fmla="*/ 2717629 h 2829427"/>
                <a:gd name="connsiteX38" fmla="*/ 977299 w 1154242"/>
                <a:gd name="connsiteY38" fmla="*/ 2796294 h 2829427"/>
                <a:gd name="connsiteX39" fmla="*/ 907722 w 1154242"/>
                <a:gd name="connsiteY39" fmla="*/ 2802808 h 2829427"/>
                <a:gd name="connsiteX40" fmla="*/ 910572 w 1154242"/>
                <a:gd name="connsiteY40" fmla="*/ 2783361 h 2829427"/>
                <a:gd name="connsiteX41" fmla="*/ 766081 w 1154242"/>
                <a:gd name="connsiteY41" fmla="*/ 2828675 h 2829427"/>
                <a:gd name="connsiteX42" fmla="*/ 603066 w 1154242"/>
                <a:gd name="connsiteY42" fmla="*/ 2800913 h 2829427"/>
                <a:gd name="connsiteX43" fmla="*/ 627165 w 1154242"/>
                <a:gd name="connsiteY43" fmla="*/ 2757376 h 2829427"/>
                <a:gd name="connsiteX44" fmla="*/ 683680 w 1154242"/>
                <a:gd name="connsiteY44" fmla="*/ 2733405 h 2829427"/>
                <a:gd name="connsiteX45" fmla="*/ 675249 w 1154242"/>
                <a:gd name="connsiteY45" fmla="*/ 2713957 h 2829427"/>
                <a:gd name="connsiteX46" fmla="*/ 528977 w 1154242"/>
                <a:gd name="connsiteY46" fmla="*/ 2726891 h 2829427"/>
                <a:gd name="connsiteX47" fmla="*/ 403003 w 1154242"/>
                <a:gd name="connsiteY47" fmla="*/ 2696263 h 2829427"/>
                <a:gd name="connsiteX48" fmla="*/ 448363 w 1154242"/>
                <a:gd name="connsiteY48" fmla="*/ 2650120 h 2829427"/>
                <a:gd name="connsiteX49" fmla="*/ 540019 w 1154242"/>
                <a:gd name="connsiteY49" fmla="*/ 2641687 h 2829427"/>
                <a:gd name="connsiteX50" fmla="*/ 585373 w 1154242"/>
                <a:gd name="connsiteY50" fmla="*/ 2617621 h 2829427"/>
                <a:gd name="connsiteX51" fmla="*/ 620634 w 1154242"/>
                <a:gd name="connsiteY51" fmla="*/ 2425991 h 2829427"/>
                <a:gd name="connsiteX52" fmla="*/ 646638 w 1154242"/>
                <a:gd name="connsiteY52" fmla="*/ 2284459 h 2829427"/>
                <a:gd name="connsiteX53" fmla="*/ 594754 w 1154242"/>
                <a:gd name="connsiteY53" fmla="*/ 2039224 h 2829427"/>
                <a:gd name="connsiteX54" fmla="*/ 594736 w 1154242"/>
                <a:gd name="connsiteY54" fmla="*/ 2037546 h 2829427"/>
                <a:gd name="connsiteX55" fmla="*/ 541101 w 1154242"/>
                <a:gd name="connsiteY55" fmla="*/ 2037546 h 2829427"/>
                <a:gd name="connsiteX56" fmla="*/ 495756 w 1154242"/>
                <a:gd name="connsiteY56" fmla="*/ 1991276 h 2829427"/>
                <a:gd name="connsiteX57" fmla="*/ 495756 w 1154242"/>
                <a:gd name="connsiteY57" fmla="*/ 1648763 h 2829427"/>
                <a:gd name="connsiteX58" fmla="*/ 505593 w 1154242"/>
                <a:gd name="connsiteY58" fmla="*/ 1620346 h 2829427"/>
                <a:gd name="connsiteX59" fmla="*/ 527058 w 1154242"/>
                <a:gd name="connsiteY59" fmla="*/ 1606278 h 2829427"/>
                <a:gd name="connsiteX60" fmla="*/ 514708 w 1154242"/>
                <a:gd name="connsiteY60" fmla="*/ 1517761 h 2829427"/>
                <a:gd name="connsiteX61" fmla="*/ 509503 w 1154242"/>
                <a:gd name="connsiteY61" fmla="*/ 1406133 h 2829427"/>
                <a:gd name="connsiteX62" fmla="*/ 502978 w 1154242"/>
                <a:gd name="connsiteY62" fmla="*/ 1211802 h 2829427"/>
                <a:gd name="connsiteX63" fmla="*/ 502116 w 1154242"/>
                <a:gd name="connsiteY63" fmla="*/ 1189354 h 2829427"/>
                <a:gd name="connsiteX64" fmla="*/ 490044 w 1154242"/>
                <a:gd name="connsiteY64" fmla="*/ 1189413 h 2829427"/>
                <a:gd name="connsiteX65" fmla="*/ 288019 w 1154242"/>
                <a:gd name="connsiteY65" fmla="*/ 1191749 h 2829427"/>
                <a:gd name="connsiteX66" fmla="*/ 263082 w 1154242"/>
                <a:gd name="connsiteY66" fmla="*/ 1156624 h 2829427"/>
                <a:gd name="connsiteX67" fmla="*/ 251920 w 1154242"/>
                <a:gd name="connsiteY67" fmla="*/ 1114023 h 2829427"/>
                <a:gd name="connsiteX68" fmla="*/ 146366 w 1154242"/>
                <a:gd name="connsiteY68" fmla="*/ 1147368 h 2829427"/>
                <a:gd name="connsiteX69" fmla="*/ 66696 w 1154242"/>
                <a:gd name="connsiteY69" fmla="*/ 1150098 h 2829427"/>
                <a:gd name="connsiteX70" fmla="*/ 2694 w 1154242"/>
                <a:gd name="connsiteY70" fmla="*/ 1106665 h 2829427"/>
                <a:gd name="connsiteX71" fmla="*/ 144468 w 1154242"/>
                <a:gd name="connsiteY71" fmla="*/ 964031 h 2829427"/>
                <a:gd name="connsiteX72" fmla="*/ 97212 w 1154242"/>
                <a:gd name="connsiteY72" fmla="*/ 850231 h 2829427"/>
                <a:gd name="connsiteX73" fmla="*/ 208344 w 1154242"/>
                <a:gd name="connsiteY73" fmla="*/ 940890 h 2829427"/>
                <a:gd name="connsiteX74" fmla="*/ 282556 w 1154242"/>
                <a:gd name="connsiteY74" fmla="*/ 994645 h 2829427"/>
                <a:gd name="connsiteX75" fmla="*/ 493444 w 1154242"/>
                <a:gd name="connsiteY75" fmla="*/ 966511 h 2829427"/>
                <a:gd name="connsiteX76" fmla="*/ 503246 w 1154242"/>
                <a:gd name="connsiteY76" fmla="*/ 966350 h 2829427"/>
                <a:gd name="connsiteX77" fmla="*/ 509372 w 1154242"/>
                <a:gd name="connsiteY77" fmla="*/ 871448 h 2829427"/>
                <a:gd name="connsiteX78" fmla="*/ 537289 w 1154242"/>
                <a:gd name="connsiteY78" fmla="*/ 662943 h 2829427"/>
                <a:gd name="connsiteX79" fmla="*/ 557707 w 1154242"/>
                <a:gd name="connsiteY79" fmla="*/ 543465 h 2829427"/>
                <a:gd name="connsiteX80" fmla="*/ 566849 w 1154242"/>
                <a:gd name="connsiteY80" fmla="*/ 465770 h 2829427"/>
                <a:gd name="connsiteX81" fmla="*/ 555812 w 1154242"/>
                <a:gd name="connsiteY81" fmla="*/ 425075 h 2829427"/>
                <a:gd name="connsiteX82" fmla="*/ 494666 w 1154242"/>
                <a:gd name="connsiteY82" fmla="*/ 379738 h 2829427"/>
                <a:gd name="connsiteX83" fmla="*/ 438151 w 1154242"/>
                <a:gd name="connsiteY83" fmla="*/ 353753 h 2829427"/>
                <a:gd name="connsiteX84" fmla="*/ 442782 w 1154242"/>
                <a:gd name="connsiteY84" fmla="*/ 315782 h 2829427"/>
                <a:gd name="connsiteX85" fmla="*/ 449313 w 1154242"/>
                <a:gd name="connsiteY85" fmla="*/ 301901 h 2829427"/>
                <a:gd name="connsiteX86" fmla="*/ 435420 w 1154242"/>
                <a:gd name="connsiteY86" fmla="*/ 283401 h 2829427"/>
                <a:gd name="connsiteX87" fmla="*/ 413215 w 1154242"/>
                <a:gd name="connsiteY87" fmla="*/ 269521 h 2829427"/>
                <a:gd name="connsiteX88" fmla="*/ 428889 w 1154242"/>
                <a:gd name="connsiteY88" fmla="*/ 219564 h 2829427"/>
                <a:gd name="connsiteX89" fmla="*/ 442782 w 1154242"/>
                <a:gd name="connsiteY89" fmla="*/ 176027 h 2829427"/>
                <a:gd name="connsiteX90" fmla="*/ 460349 w 1154242"/>
                <a:gd name="connsiteY90" fmla="*/ 115885 h 2829427"/>
                <a:gd name="connsiteX91" fmla="*/ 459399 w 1154242"/>
                <a:gd name="connsiteY91" fmla="*/ 58562 h 2829427"/>
                <a:gd name="connsiteX92" fmla="*/ 485404 w 1154242"/>
                <a:gd name="connsiteY92" fmla="*/ 34495 h 2829427"/>
                <a:gd name="connsiteX93" fmla="*/ 527077 w 1154242"/>
                <a:gd name="connsiteY93" fmla="*/ 11353 h 2829427"/>
                <a:gd name="connsiteX94" fmla="*/ 588668 w 1154242"/>
                <a:gd name="connsiteY94" fmla="*/ 2890 h 282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1154242" h="2829427">
                  <a:moveTo>
                    <a:pt x="588668" y="2890"/>
                  </a:moveTo>
                  <a:cubicBezTo>
                    <a:pt x="611346" y="-473"/>
                    <a:pt x="634944" y="-2102"/>
                    <a:pt x="655781" y="4839"/>
                  </a:cubicBezTo>
                  <a:cubicBezTo>
                    <a:pt x="696623" y="17748"/>
                    <a:pt x="731764" y="45534"/>
                    <a:pt x="755869" y="93690"/>
                  </a:cubicBezTo>
                  <a:cubicBezTo>
                    <a:pt x="779968" y="141870"/>
                    <a:pt x="783649" y="185289"/>
                    <a:pt x="768812" y="224207"/>
                  </a:cubicBezTo>
                  <a:cubicBezTo>
                    <a:pt x="753138" y="263125"/>
                    <a:pt x="738295" y="322320"/>
                    <a:pt x="738295" y="322320"/>
                  </a:cubicBezTo>
                  <a:cubicBezTo>
                    <a:pt x="738295" y="322320"/>
                    <a:pt x="742926" y="341767"/>
                    <a:pt x="775337" y="365857"/>
                  </a:cubicBezTo>
                  <a:cubicBezTo>
                    <a:pt x="807753" y="389829"/>
                    <a:pt x="871630" y="418538"/>
                    <a:pt x="929090" y="476903"/>
                  </a:cubicBezTo>
                  <a:cubicBezTo>
                    <a:pt x="985605" y="536121"/>
                    <a:pt x="1006029" y="635182"/>
                    <a:pt x="1030014" y="676824"/>
                  </a:cubicBezTo>
                  <a:cubicBezTo>
                    <a:pt x="1054113" y="718466"/>
                    <a:pt x="1036540" y="831431"/>
                    <a:pt x="1056013" y="883259"/>
                  </a:cubicBezTo>
                  <a:cubicBezTo>
                    <a:pt x="1075368" y="935940"/>
                    <a:pt x="1043071" y="994329"/>
                    <a:pt x="1043071" y="1013776"/>
                  </a:cubicBezTo>
                  <a:cubicBezTo>
                    <a:pt x="1043071" y="1034077"/>
                    <a:pt x="1068006" y="1443038"/>
                    <a:pt x="1074537" y="1469023"/>
                  </a:cubicBezTo>
                  <a:cubicBezTo>
                    <a:pt x="1080949" y="1494890"/>
                    <a:pt x="1064325" y="1495837"/>
                    <a:pt x="1006029" y="1509718"/>
                  </a:cubicBezTo>
                  <a:cubicBezTo>
                    <a:pt x="946664" y="1522651"/>
                    <a:pt x="968868" y="1517179"/>
                    <a:pt x="960556" y="1533784"/>
                  </a:cubicBezTo>
                  <a:cubicBezTo>
                    <a:pt x="955925" y="1542572"/>
                    <a:pt x="953610" y="1568261"/>
                    <a:pt x="952452" y="1597417"/>
                  </a:cubicBezTo>
                  <a:lnTo>
                    <a:pt x="952383" y="1602493"/>
                  </a:lnTo>
                  <a:lnTo>
                    <a:pt x="977363" y="1602493"/>
                  </a:lnTo>
                  <a:cubicBezTo>
                    <a:pt x="977363" y="1602493"/>
                    <a:pt x="977363" y="1602493"/>
                    <a:pt x="991254" y="1602493"/>
                  </a:cubicBezTo>
                  <a:cubicBezTo>
                    <a:pt x="991254" y="1602493"/>
                    <a:pt x="991254" y="1602493"/>
                    <a:pt x="1108892" y="1602493"/>
                  </a:cubicBezTo>
                  <a:cubicBezTo>
                    <a:pt x="1108892" y="1602493"/>
                    <a:pt x="1108892" y="1602493"/>
                    <a:pt x="1109726" y="1602493"/>
                  </a:cubicBezTo>
                  <a:cubicBezTo>
                    <a:pt x="1109726" y="1602493"/>
                    <a:pt x="1109726" y="1602493"/>
                    <a:pt x="1110676" y="1602493"/>
                  </a:cubicBezTo>
                  <a:cubicBezTo>
                    <a:pt x="1110676" y="1602493"/>
                    <a:pt x="1110676" y="1602493"/>
                    <a:pt x="1111625" y="1602493"/>
                  </a:cubicBezTo>
                  <a:cubicBezTo>
                    <a:pt x="1111625" y="1602493"/>
                    <a:pt x="1111625" y="1602493"/>
                    <a:pt x="1112575" y="1602493"/>
                  </a:cubicBezTo>
                  <a:cubicBezTo>
                    <a:pt x="1112575" y="1602493"/>
                    <a:pt x="1112575" y="1602493"/>
                    <a:pt x="1112575" y="1603442"/>
                  </a:cubicBezTo>
                  <a:cubicBezTo>
                    <a:pt x="1112575" y="1603442"/>
                    <a:pt x="1112575" y="1603442"/>
                    <a:pt x="1113403" y="1603442"/>
                  </a:cubicBezTo>
                  <a:cubicBezTo>
                    <a:pt x="1113403" y="1603442"/>
                    <a:pt x="1113403" y="1603442"/>
                    <a:pt x="1114353" y="1603442"/>
                  </a:cubicBezTo>
                  <a:cubicBezTo>
                    <a:pt x="1114353" y="1603442"/>
                    <a:pt x="1114353" y="1603442"/>
                    <a:pt x="1115302" y="1603442"/>
                  </a:cubicBezTo>
                  <a:cubicBezTo>
                    <a:pt x="1115302" y="1603442"/>
                    <a:pt x="1115302" y="1603442"/>
                    <a:pt x="1116252" y="1603442"/>
                  </a:cubicBezTo>
                  <a:cubicBezTo>
                    <a:pt x="1116252" y="1603442"/>
                    <a:pt x="1116252" y="1603442"/>
                    <a:pt x="1117201" y="1603442"/>
                  </a:cubicBezTo>
                  <a:cubicBezTo>
                    <a:pt x="1117201" y="1603442"/>
                    <a:pt x="1117201" y="1603442"/>
                    <a:pt x="1118036" y="1603442"/>
                  </a:cubicBezTo>
                  <a:cubicBezTo>
                    <a:pt x="1118036" y="1603442"/>
                    <a:pt x="1118036" y="1603442"/>
                    <a:pt x="1118985" y="1604387"/>
                  </a:cubicBezTo>
                  <a:cubicBezTo>
                    <a:pt x="1139402" y="1609017"/>
                    <a:pt x="1154242" y="1627522"/>
                    <a:pt x="1154242" y="1648763"/>
                  </a:cubicBezTo>
                  <a:cubicBezTo>
                    <a:pt x="1154242" y="1648763"/>
                    <a:pt x="1154242" y="1648763"/>
                    <a:pt x="1154242" y="1991276"/>
                  </a:cubicBezTo>
                  <a:cubicBezTo>
                    <a:pt x="1154242" y="2016310"/>
                    <a:pt x="1133826" y="2037546"/>
                    <a:pt x="1108892" y="2037546"/>
                  </a:cubicBezTo>
                  <a:cubicBezTo>
                    <a:pt x="1108892" y="2037546"/>
                    <a:pt x="1108892" y="2037546"/>
                    <a:pt x="989298" y="2037546"/>
                  </a:cubicBezTo>
                  <a:lnTo>
                    <a:pt x="978433" y="2037546"/>
                  </a:lnTo>
                  <a:lnTo>
                    <a:pt x="992666" y="2126231"/>
                  </a:lnTo>
                  <a:cubicBezTo>
                    <a:pt x="997198" y="2161106"/>
                    <a:pt x="999973" y="2193511"/>
                    <a:pt x="999498" y="2219674"/>
                  </a:cubicBezTo>
                  <a:cubicBezTo>
                    <a:pt x="997598" y="2324206"/>
                    <a:pt x="973499" y="2678711"/>
                    <a:pt x="975399" y="2717629"/>
                  </a:cubicBezTo>
                  <a:cubicBezTo>
                    <a:pt x="977299" y="2757376"/>
                    <a:pt x="977299" y="2796294"/>
                    <a:pt x="977299" y="2796294"/>
                  </a:cubicBezTo>
                  <a:cubicBezTo>
                    <a:pt x="907722" y="2802808"/>
                    <a:pt x="907722" y="2802808"/>
                    <a:pt x="907722" y="2802808"/>
                  </a:cubicBezTo>
                  <a:cubicBezTo>
                    <a:pt x="910572" y="2783361"/>
                    <a:pt x="910572" y="2783361"/>
                    <a:pt x="910572" y="2783361"/>
                  </a:cubicBezTo>
                  <a:cubicBezTo>
                    <a:pt x="910572" y="2783361"/>
                    <a:pt x="862368" y="2824056"/>
                    <a:pt x="766081" y="2828675"/>
                  </a:cubicBezTo>
                  <a:cubicBezTo>
                    <a:pt x="670618" y="2833294"/>
                    <a:pt x="614108" y="2815742"/>
                    <a:pt x="603066" y="2800913"/>
                  </a:cubicBezTo>
                  <a:cubicBezTo>
                    <a:pt x="591904" y="2785138"/>
                    <a:pt x="596535" y="2757376"/>
                    <a:pt x="627165" y="2757376"/>
                  </a:cubicBezTo>
                  <a:cubicBezTo>
                    <a:pt x="657681" y="2757376"/>
                    <a:pt x="672518" y="2741719"/>
                    <a:pt x="683680" y="2733405"/>
                  </a:cubicBezTo>
                  <a:cubicBezTo>
                    <a:pt x="694723" y="2724143"/>
                    <a:pt x="675249" y="2713957"/>
                    <a:pt x="675249" y="2713957"/>
                  </a:cubicBezTo>
                  <a:cubicBezTo>
                    <a:pt x="675249" y="2713957"/>
                    <a:pt x="601166" y="2733405"/>
                    <a:pt x="528977" y="2726891"/>
                  </a:cubicBezTo>
                  <a:cubicBezTo>
                    <a:pt x="457619" y="2720353"/>
                    <a:pt x="407634" y="2709315"/>
                    <a:pt x="403003" y="2696263"/>
                  </a:cubicBezTo>
                  <a:cubicBezTo>
                    <a:pt x="398378" y="2683330"/>
                    <a:pt x="409415" y="2650120"/>
                    <a:pt x="448363" y="2650120"/>
                  </a:cubicBezTo>
                  <a:cubicBezTo>
                    <a:pt x="488135" y="2650120"/>
                    <a:pt x="516034" y="2654621"/>
                    <a:pt x="540019" y="2641687"/>
                  </a:cubicBezTo>
                  <a:cubicBezTo>
                    <a:pt x="564118" y="2628754"/>
                    <a:pt x="585373" y="2617621"/>
                    <a:pt x="585373" y="2617621"/>
                  </a:cubicBezTo>
                  <a:cubicBezTo>
                    <a:pt x="585373" y="2617621"/>
                    <a:pt x="596535" y="2498261"/>
                    <a:pt x="620634" y="2425991"/>
                  </a:cubicBezTo>
                  <a:cubicBezTo>
                    <a:pt x="644738" y="2354810"/>
                    <a:pt x="664206" y="2306654"/>
                    <a:pt x="646638" y="2284459"/>
                  </a:cubicBezTo>
                  <a:cubicBezTo>
                    <a:pt x="628945" y="2263093"/>
                    <a:pt x="591904" y="2113247"/>
                    <a:pt x="594754" y="2039224"/>
                  </a:cubicBezTo>
                  <a:lnTo>
                    <a:pt x="594736" y="2037546"/>
                  </a:lnTo>
                  <a:lnTo>
                    <a:pt x="541101" y="2037546"/>
                  </a:lnTo>
                  <a:cubicBezTo>
                    <a:pt x="516173" y="2037546"/>
                    <a:pt x="495756" y="2016310"/>
                    <a:pt x="495756" y="1991276"/>
                  </a:cubicBezTo>
                  <a:cubicBezTo>
                    <a:pt x="495756" y="1991276"/>
                    <a:pt x="495756" y="1991276"/>
                    <a:pt x="495756" y="1648763"/>
                  </a:cubicBezTo>
                  <a:cubicBezTo>
                    <a:pt x="495756" y="1638143"/>
                    <a:pt x="499465" y="1628206"/>
                    <a:pt x="505593" y="1620346"/>
                  </a:cubicBezTo>
                  <a:lnTo>
                    <a:pt x="527058" y="1606278"/>
                  </a:lnTo>
                  <a:lnTo>
                    <a:pt x="514708" y="1517761"/>
                  </a:lnTo>
                  <a:cubicBezTo>
                    <a:pt x="510492" y="1476678"/>
                    <a:pt x="508347" y="1438046"/>
                    <a:pt x="509503" y="1406133"/>
                  </a:cubicBezTo>
                  <a:cubicBezTo>
                    <a:pt x="514134" y="1277535"/>
                    <a:pt x="504878" y="1242407"/>
                    <a:pt x="502978" y="1211802"/>
                  </a:cubicBezTo>
                  <a:lnTo>
                    <a:pt x="502116" y="1189354"/>
                  </a:lnTo>
                  <a:lnTo>
                    <a:pt x="490044" y="1189413"/>
                  </a:lnTo>
                  <a:cubicBezTo>
                    <a:pt x="409842" y="1189848"/>
                    <a:pt x="307163" y="1190636"/>
                    <a:pt x="288019" y="1191749"/>
                  </a:cubicBezTo>
                  <a:cubicBezTo>
                    <a:pt x="257503" y="1193646"/>
                    <a:pt x="264864" y="1170509"/>
                    <a:pt x="263082" y="1156624"/>
                  </a:cubicBezTo>
                  <a:cubicBezTo>
                    <a:pt x="261184" y="1141789"/>
                    <a:pt x="267714" y="1114023"/>
                    <a:pt x="251920" y="1114023"/>
                  </a:cubicBezTo>
                  <a:cubicBezTo>
                    <a:pt x="237082" y="1114023"/>
                    <a:pt x="196356" y="1121500"/>
                    <a:pt x="146366" y="1147368"/>
                  </a:cubicBezTo>
                  <a:cubicBezTo>
                    <a:pt x="95430" y="1174186"/>
                    <a:pt x="90798" y="1147368"/>
                    <a:pt x="66696" y="1150098"/>
                  </a:cubicBezTo>
                  <a:cubicBezTo>
                    <a:pt x="42590" y="1151996"/>
                    <a:pt x="29651" y="1160302"/>
                    <a:pt x="2694" y="1106665"/>
                  </a:cubicBezTo>
                  <a:cubicBezTo>
                    <a:pt x="-23068" y="1053860"/>
                    <a:pt x="144468" y="999273"/>
                    <a:pt x="144468" y="964031"/>
                  </a:cubicBezTo>
                  <a:cubicBezTo>
                    <a:pt x="144468" y="929857"/>
                    <a:pt x="75955" y="868743"/>
                    <a:pt x="97212" y="850231"/>
                  </a:cubicBezTo>
                  <a:cubicBezTo>
                    <a:pt x="118463" y="831721"/>
                    <a:pt x="163937" y="912174"/>
                    <a:pt x="208344" y="940890"/>
                  </a:cubicBezTo>
                  <a:cubicBezTo>
                    <a:pt x="252871" y="969609"/>
                    <a:pt x="237082" y="994645"/>
                    <a:pt x="282556" y="994645"/>
                  </a:cubicBezTo>
                  <a:cubicBezTo>
                    <a:pt x="273471" y="973820"/>
                    <a:pt x="419741" y="968080"/>
                    <a:pt x="493444" y="966511"/>
                  </a:cubicBezTo>
                  <a:lnTo>
                    <a:pt x="503246" y="966350"/>
                  </a:lnTo>
                  <a:lnTo>
                    <a:pt x="509372" y="871448"/>
                  </a:lnTo>
                  <a:cubicBezTo>
                    <a:pt x="515976" y="799951"/>
                    <a:pt x="525712" y="735616"/>
                    <a:pt x="537289" y="662943"/>
                  </a:cubicBezTo>
                  <a:cubicBezTo>
                    <a:pt x="544650" y="612039"/>
                    <a:pt x="557707" y="572174"/>
                    <a:pt x="557707" y="543465"/>
                  </a:cubicBezTo>
                  <a:cubicBezTo>
                    <a:pt x="557707" y="515703"/>
                    <a:pt x="566849" y="465770"/>
                    <a:pt x="566849" y="465770"/>
                  </a:cubicBezTo>
                  <a:cubicBezTo>
                    <a:pt x="566849" y="465770"/>
                    <a:pt x="575280" y="456508"/>
                    <a:pt x="555812" y="425075"/>
                  </a:cubicBezTo>
                  <a:cubicBezTo>
                    <a:pt x="537289" y="393619"/>
                    <a:pt x="533608" y="377843"/>
                    <a:pt x="494666" y="379738"/>
                  </a:cubicBezTo>
                  <a:cubicBezTo>
                    <a:pt x="456669" y="381514"/>
                    <a:pt x="429839" y="380567"/>
                    <a:pt x="438151" y="353753"/>
                  </a:cubicBezTo>
                  <a:cubicBezTo>
                    <a:pt x="446462" y="327886"/>
                    <a:pt x="435420" y="322320"/>
                    <a:pt x="442782" y="315782"/>
                  </a:cubicBezTo>
                  <a:cubicBezTo>
                    <a:pt x="449313" y="309386"/>
                    <a:pt x="457619" y="305715"/>
                    <a:pt x="449313" y="301901"/>
                  </a:cubicBezTo>
                  <a:cubicBezTo>
                    <a:pt x="441831" y="297282"/>
                    <a:pt x="435420" y="298230"/>
                    <a:pt x="435420" y="283401"/>
                  </a:cubicBezTo>
                  <a:cubicBezTo>
                    <a:pt x="435420" y="269521"/>
                    <a:pt x="421527" y="277006"/>
                    <a:pt x="413215" y="269521"/>
                  </a:cubicBezTo>
                  <a:cubicBezTo>
                    <a:pt x="403840" y="263125"/>
                    <a:pt x="416896" y="239983"/>
                    <a:pt x="428889" y="219564"/>
                  </a:cubicBezTo>
                  <a:cubicBezTo>
                    <a:pt x="440881" y="198340"/>
                    <a:pt x="449313" y="191803"/>
                    <a:pt x="442782" y="176027"/>
                  </a:cubicBezTo>
                  <a:cubicBezTo>
                    <a:pt x="435420" y="160370"/>
                    <a:pt x="446462" y="144594"/>
                    <a:pt x="460349" y="115885"/>
                  </a:cubicBezTo>
                  <a:cubicBezTo>
                    <a:pt x="474242" y="88123"/>
                    <a:pt x="482673" y="79809"/>
                    <a:pt x="459399" y="58562"/>
                  </a:cubicBezTo>
                  <a:cubicBezTo>
                    <a:pt x="448363" y="45534"/>
                    <a:pt x="464150" y="34495"/>
                    <a:pt x="485404" y="34495"/>
                  </a:cubicBezTo>
                  <a:cubicBezTo>
                    <a:pt x="507609" y="34495"/>
                    <a:pt x="491935" y="11353"/>
                    <a:pt x="527077" y="11353"/>
                  </a:cubicBezTo>
                  <a:cubicBezTo>
                    <a:pt x="544232" y="11353"/>
                    <a:pt x="565990" y="6254"/>
                    <a:pt x="588668" y="28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wrap="square" lIns="91388" tIns="45694" rIns="91388" bIns="45694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2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9" name="Freeform: Shape 86">
              <a:extLst>
                <a:ext uri="{FF2B5EF4-FFF2-40B4-BE49-F238E27FC236}">
                  <a16:creationId xmlns:a16="http://schemas.microsoft.com/office/drawing/2014/main" xmlns="" id="{8ACCBC23-D8E1-4D06-A06F-7DA98C03E710}"/>
                </a:ext>
              </a:extLst>
            </p:cNvPr>
            <p:cNvSpPr/>
            <p:nvPr/>
          </p:nvSpPr>
          <p:spPr>
            <a:xfrm>
              <a:off x="4533743" y="1650380"/>
              <a:ext cx="1505470" cy="3668382"/>
            </a:xfrm>
            <a:custGeom>
              <a:avLst/>
              <a:gdLst>
                <a:gd name="connsiteX0" fmla="*/ 398704 w 1148045"/>
                <a:gd name="connsiteY0" fmla="*/ 120 h 2797443"/>
                <a:gd name="connsiteX1" fmla="*/ 485311 w 1148045"/>
                <a:gd name="connsiteY1" fmla="*/ 11943 h 2797443"/>
                <a:gd name="connsiteX2" fmla="*/ 571380 w 1148045"/>
                <a:gd name="connsiteY2" fmla="*/ 68409 h 2797443"/>
                <a:gd name="connsiteX3" fmla="*/ 564024 w 1148045"/>
                <a:gd name="connsiteY3" fmla="*/ 204497 h 2797443"/>
                <a:gd name="connsiteX4" fmla="*/ 565920 w 1148045"/>
                <a:gd name="connsiteY4" fmla="*/ 242464 h 2797443"/>
                <a:gd name="connsiteX5" fmla="*/ 526034 w 1148045"/>
                <a:gd name="connsiteY5" fmla="*/ 361824 h 2797443"/>
                <a:gd name="connsiteX6" fmla="*/ 472373 w 1148045"/>
                <a:gd name="connsiteY6" fmla="*/ 390530 h 2797443"/>
                <a:gd name="connsiteX7" fmla="*/ 441744 w 1148045"/>
                <a:gd name="connsiteY7" fmla="*/ 469205 h 2797443"/>
                <a:gd name="connsiteX8" fmla="*/ 467744 w 1148045"/>
                <a:gd name="connsiteY8" fmla="*/ 547030 h 2797443"/>
                <a:gd name="connsiteX9" fmla="*/ 586220 w 1148045"/>
                <a:gd name="connsiteY9" fmla="*/ 699727 h 2797443"/>
                <a:gd name="connsiteX10" fmla="*/ 593699 w 1148045"/>
                <a:gd name="connsiteY10" fmla="*/ 895967 h 2797443"/>
                <a:gd name="connsiteX11" fmla="*/ 579298 w 1148045"/>
                <a:gd name="connsiteY11" fmla="*/ 925244 h 2797443"/>
                <a:gd name="connsiteX12" fmla="*/ 589310 w 1148045"/>
                <a:gd name="connsiteY12" fmla="*/ 925583 h 2797443"/>
                <a:gd name="connsiteX13" fmla="*/ 816972 w 1148045"/>
                <a:gd name="connsiteY13" fmla="*/ 928287 h 2797443"/>
                <a:gd name="connsiteX14" fmla="*/ 833586 w 1148045"/>
                <a:gd name="connsiteY14" fmla="*/ 945857 h 2797443"/>
                <a:gd name="connsiteX15" fmla="*/ 963324 w 1148045"/>
                <a:gd name="connsiteY15" fmla="*/ 940277 h 2797443"/>
                <a:gd name="connsiteX16" fmla="*/ 1034550 w 1148045"/>
                <a:gd name="connsiteY16" fmla="*/ 911549 h 2797443"/>
                <a:gd name="connsiteX17" fmla="*/ 1051281 w 1148045"/>
                <a:gd name="connsiteY17" fmla="*/ 919859 h 2797443"/>
                <a:gd name="connsiteX18" fmla="*/ 1043803 w 1148045"/>
                <a:gd name="connsiteY18" fmla="*/ 957964 h 2797443"/>
                <a:gd name="connsiteX19" fmla="*/ 1131760 w 1148045"/>
                <a:gd name="connsiteY19" fmla="*/ 1008772 h 2797443"/>
                <a:gd name="connsiteX20" fmla="*/ 1133658 w 1148045"/>
                <a:gd name="connsiteY20" fmla="*/ 1031089 h 2797443"/>
                <a:gd name="connsiteX21" fmla="*/ 1147551 w 1148045"/>
                <a:gd name="connsiteY21" fmla="*/ 1057916 h 2797443"/>
                <a:gd name="connsiteX22" fmla="*/ 1136510 w 1148045"/>
                <a:gd name="connsiteY22" fmla="*/ 1085694 h 2797443"/>
                <a:gd name="connsiteX23" fmla="*/ 1091047 w 1148045"/>
                <a:gd name="connsiteY23" fmla="*/ 1082965 h 2797443"/>
                <a:gd name="connsiteX24" fmla="*/ 1078107 w 1148045"/>
                <a:gd name="connsiteY24" fmla="*/ 1097684 h 2797443"/>
                <a:gd name="connsiteX25" fmla="*/ 977217 w 1148045"/>
                <a:gd name="connsiteY25" fmla="*/ 1082014 h 2797443"/>
                <a:gd name="connsiteX26" fmla="*/ 909555 w 1148045"/>
                <a:gd name="connsiteY26" fmla="*/ 1044028 h 2797443"/>
                <a:gd name="connsiteX27" fmla="*/ 882729 w 1148045"/>
                <a:gd name="connsiteY27" fmla="*/ 1042129 h 2797443"/>
                <a:gd name="connsiteX28" fmla="*/ 842962 w 1148045"/>
                <a:gd name="connsiteY28" fmla="*/ 1100533 h 2797443"/>
                <a:gd name="connsiteX29" fmla="*/ 633462 w 1148045"/>
                <a:gd name="connsiteY29" fmla="*/ 1128227 h 2797443"/>
                <a:gd name="connsiteX30" fmla="*/ 554940 w 1148045"/>
                <a:gd name="connsiteY30" fmla="*/ 1130379 h 2797443"/>
                <a:gd name="connsiteX31" fmla="*/ 555708 w 1148045"/>
                <a:gd name="connsiteY31" fmla="*/ 1205046 h 2797443"/>
                <a:gd name="connsiteX32" fmla="*/ 562580 w 1148045"/>
                <a:gd name="connsiteY32" fmla="*/ 1359363 h 2797443"/>
                <a:gd name="connsiteX33" fmla="*/ 563883 w 1148045"/>
                <a:gd name="connsiteY33" fmla="*/ 1378777 h 2797443"/>
                <a:gd name="connsiteX34" fmla="*/ 570509 w 1148045"/>
                <a:gd name="connsiteY34" fmla="*/ 1378777 h 2797443"/>
                <a:gd name="connsiteX35" fmla="*/ 579772 w 1148045"/>
                <a:gd name="connsiteY35" fmla="*/ 1388984 h 2797443"/>
                <a:gd name="connsiteX36" fmla="*/ 579772 w 1148045"/>
                <a:gd name="connsiteY36" fmla="*/ 1397287 h 2797443"/>
                <a:gd name="connsiteX37" fmla="*/ 625129 w 1148045"/>
                <a:gd name="connsiteY37" fmla="*/ 1397287 h 2797443"/>
                <a:gd name="connsiteX38" fmla="*/ 639020 w 1148045"/>
                <a:gd name="connsiteY38" fmla="*/ 1397287 h 2797443"/>
                <a:gd name="connsiteX39" fmla="*/ 756680 w 1148045"/>
                <a:gd name="connsiteY39" fmla="*/ 1397287 h 2797443"/>
                <a:gd name="connsiteX40" fmla="*/ 757626 w 1148045"/>
                <a:gd name="connsiteY40" fmla="*/ 1397287 h 2797443"/>
                <a:gd name="connsiteX41" fmla="*/ 758577 w 1148045"/>
                <a:gd name="connsiteY41" fmla="*/ 1397287 h 2797443"/>
                <a:gd name="connsiteX42" fmla="*/ 759407 w 1148045"/>
                <a:gd name="connsiteY42" fmla="*/ 1397287 h 2797443"/>
                <a:gd name="connsiteX43" fmla="*/ 760358 w 1148045"/>
                <a:gd name="connsiteY43" fmla="*/ 1397287 h 2797443"/>
                <a:gd name="connsiteX44" fmla="*/ 761309 w 1148045"/>
                <a:gd name="connsiteY44" fmla="*/ 1397287 h 2797443"/>
                <a:gd name="connsiteX45" fmla="*/ 762260 w 1148045"/>
                <a:gd name="connsiteY45" fmla="*/ 1397287 h 2797443"/>
                <a:gd name="connsiteX46" fmla="*/ 763090 w 1148045"/>
                <a:gd name="connsiteY46" fmla="*/ 1398235 h 2797443"/>
                <a:gd name="connsiteX47" fmla="*/ 764041 w 1148045"/>
                <a:gd name="connsiteY47" fmla="*/ 1398235 h 2797443"/>
                <a:gd name="connsiteX48" fmla="*/ 764986 w 1148045"/>
                <a:gd name="connsiteY48" fmla="*/ 1398235 h 2797443"/>
                <a:gd name="connsiteX49" fmla="*/ 765937 w 1148045"/>
                <a:gd name="connsiteY49" fmla="*/ 1398235 h 2797443"/>
                <a:gd name="connsiteX50" fmla="*/ 766888 w 1148045"/>
                <a:gd name="connsiteY50" fmla="*/ 1398235 h 2797443"/>
                <a:gd name="connsiteX51" fmla="*/ 767718 w 1148045"/>
                <a:gd name="connsiteY51" fmla="*/ 1398235 h 2797443"/>
                <a:gd name="connsiteX52" fmla="*/ 802982 w 1148045"/>
                <a:gd name="connsiteY52" fmla="*/ 1443558 h 2797443"/>
                <a:gd name="connsiteX53" fmla="*/ 802982 w 1148045"/>
                <a:gd name="connsiteY53" fmla="*/ 1785140 h 2797443"/>
                <a:gd name="connsiteX54" fmla="*/ 756680 w 1148045"/>
                <a:gd name="connsiteY54" fmla="*/ 1831411 h 2797443"/>
                <a:gd name="connsiteX55" fmla="*/ 566822 w 1148045"/>
                <a:gd name="connsiteY55" fmla="*/ 1831411 h 2797443"/>
                <a:gd name="connsiteX56" fmla="*/ 543410 w 1148045"/>
                <a:gd name="connsiteY56" fmla="*/ 1831411 h 2797443"/>
                <a:gd name="connsiteX57" fmla="*/ 537194 w 1148045"/>
                <a:gd name="connsiteY57" fmla="*/ 1872299 h 2797443"/>
                <a:gd name="connsiteX58" fmla="*/ 504780 w 1148045"/>
                <a:gd name="connsiteY58" fmla="*/ 2001038 h 2797443"/>
                <a:gd name="connsiteX59" fmla="*/ 506682 w 1148045"/>
                <a:gd name="connsiteY59" fmla="*/ 2075059 h 2797443"/>
                <a:gd name="connsiteX60" fmla="*/ 528884 w 1148045"/>
                <a:gd name="connsiteY60" fmla="*/ 2240703 h 2797443"/>
                <a:gd name="connsiteX61" fmla="*/ 593699 w 1148045"/>
                <a:gd name="connsiteY61" fmla="*/ 2515595 h 2797443"/>
                <a:gd name="connsiteX62" fmla="*/ 684403 w 1148045"/>
                <a:gd name="connsiteY62" fmla="*/ 2698911 h 2797443"/>
                <a:gd name="connsiteX63" fmla="*/ 760377 w 1148045"/>
                <a:gd name="connsiteY63" fmla="*/ 2715520 h 2797443"/>
                <a:gd name="connsiteX64" fmla="*/ 657572 w 1148045"/>
                <a:gd name="connsiteY64" fmla="*/ 2793345 h 2797443"/>
                <a:gd name="connsiteX65" fmla="*/ 559389 w 1148045"/>
                <a:gd name="connsiteY65" fmla="*/ 2729389 h 2797443"/>
                <a:gd name="connsiteX66" fmla="*/ 470470 w 1148045"/>
                <a:gd name="connsiteY66" fmla="*/ 2652627 h 2797443"/>
                <a:gd name="connsiteX67" fmla="*/ 465011 w 1148045"/>
                <a:gd name="connsiteY67" fmla="*/ 2717410 h 2797443"/>
                <a:gd name="connsiteX68" fmla="*/ 472373 w 1148045"/>
                <a:gd name="connsiteY68" fmla="*/ 2793345 h 2797443"/>
                <a:gd name="connsiteX69" fmla="*/ 446373 w 1148045"/>
                <a:gd name="connsiteY69" fmla="*/ 2793345 h 2797443"/>
                <a:gd name="connsiteX70" fmla="*/ 446373 w 1148045"/>
                <a:gd name="connsiteY70" fmla="*/ 2736878 h 2797443"/>
                <a:gd name="connsiteX71" fmla="*/ 426073 w 1148045"/>
                <a:gd name="connsiteY71" fmla="*/ 2642420 h 2797443"/>
                <a:gd name="connsiteX72" fmla="*/ 420490 w 1148045"/>
                <a:gd name="connsiteY72" fmla="*/ 2546214 h 2797443"/>
                <a:gd name="connsiteX73" fmla="*/ 448275 w 1148045"/>
                <a:gd name="connsiteY73" fmla="*/ 2472170 h 2797443"/>
                <a:gd name="connsiteX74" fmla="*/ 355675 w 1148045"/>
                <a:gd name="connsiteY74" fmla="*/ 2232387 h 2797443"/>
                <a:gd name="connsiteX75" fmla="*/ 339881 w 1148045"/>
                <a:gd name="connsiteY75" fmla="*/ 2101875 h 2797443"/>
                <a:gd name="connsiteX76" fmla="*/ 291802 w 1148045"/>
                <a:gd name="connsiteY76" fmla="*/ 2224094 h 2797443"/>
                <a:gd name="connsiteX77" fmla="*/ 206564 w 1148045"/>
                <a:gd name="connsiteY77" fmla="*/ 2479541 h 2797443"/>
                <a:gd name="connsiteX78" fmla="*/ 214873 w 1148045"/>
                <a:gd name="connsiteY78" fmla="*/ 2657258 h 2797443"/>
                <a:gd name="connsiteX79" fmla="*/ 299163 w 1148045"/>
                <a:gd name="connsiteY79" fmla="*/ 2686932 h 2797443"/>
                <a:gd name="connsiteX80" fmla="*/ 247287 w 1148045"/>
                <a:gd name="connsiteY80" fmla="*/ 2757150 h 2797443"/>
                <a:gd name="connsiteX81" fmla="*/ 134264 w 1148045"/>
                <a:gd name="connsiteY81" fmla="*/ 2717410 h 2797443"/>
                <a:gd name="connsiteX82" fmla="*/ 62088 w 1148045"/>
                <a:gd name="connsiteY82" fmla="*/ 2608139 h 2797443"/>
                <a:gd name="connsiteX83" fmla="*/ 25876 w 1148045"/>
                <a:gd name="connsiteY83" fmla="*/ 2674812 h 2797443"/>
                <a:gd name="connsiteX84" fmla="*/ 25876 w 1148045"/>
                <a:gd name="connsiteY84" fmla="*/ 2739595 h 2797443"/>
                <a:gd name="connsiteX85" fmla="*/ 9257 w 1148045"/>
                <a:gd name="connsiteY85" fmla="*/ 2734964 h 2797443"/>
                <a:gd name="connsiteX86" fmla="*/ 9257 w 1148045"/>
                <a:gd name="connsiteY86" fmla="*/ 2672922 h 2797443"/>
                <a:gd name="connsiteX87" fmla="*/ 0 w 1148045"/>
                <a:gd name="connsiteY87" fmla="*/ 2534118 h 2797443"/>
                <a:gd name="connsiteX88" fmla="*/ 75974 w 1148045"/>
                <a:gd name="connsiteY88" fmla="*/ 2454497 h 2797443"/>
                <a:gd name="connsiteX89" fmla="*/ 152785 w 1148045"/>
                <a:gd name="connsiteY89" fmla="*/ 2185181 h 2797443"/>
                <a:gd name="connsiteX90" fmla="*/ 252863 w 1148045"/>
                <a:gd name="connsiteY90" fmla="*/ 1929734 h 2797443"/>
                <a:gd name="connsiteX91" fmla="*/ 282884 w 1148045"/>
                <a:gd name="connsiteY91" fmla="*/ 1848847 h 2797443"/>
                <a:gd name="connsiteX92" fmla="*/ 284965 w 1148045"/>
                <a:gd name="connsiteY92" fmla="*/ 1831411 h 2797443"/>
                <a:gd name="connsiteX93" fmla="*/ 283336 w 1148045"/>
                <a:gd name="connsiteY93" fmla="*/ 1831411 h 2797443"/>
                <a:gd name="connsiteX94" fmla="*/ 189751 w 1148045"/>
                <a:gd name="connsiteY94" fmla="*/ 1831411 h 2797443"/>
                <a:gd name="connsiteX95" fmla="*/ 143449 w 1148045"/>
                <a:gd name="connsiteY95" fmla="*/ 1785140 h 2797443"/>
                <a:gd name="connsiteX96" fmla="*/ 143449 w 1148045"/>
                <a:gd name="connsiteY96" fmla="*/ 1443558 h 2797443"/>
                <a:gd name="connsiteX97" fmla="*/ 178707 w 1148045"/>
                <a:gd name="connsiteY97" fmla="*/ 1399187 h 2797443"/>
                <a:gd name="connsiteX98" fmla="*/ 178707 w 1148045"/>
                <a:gd name="connsiteY98" fmla="*/ 1398235 h 2797443"/>
                <a:gd name="connsiteX99" fmla="*/ 179658 w 1148045"/>
                <a:gd name="connsiteY99" fmla="*/ 1398235 h 2797443"/>
                <a:gd name="connsiteX100" fmla="*/ 180488 w 1148045"/>
                <a:gd name="connsiteY100" fmla="*/ 1398235 h 2797443"/>
                <a:gd name="connsiteX101" fmla="*/ 181439 w 1148045"/>
                <a:gd name="connsiteY101" fmla="*/ 1398235 h 2797443"/>
                <a:gd name="connsiteX102" fmla="*/ 182390 w 1148045"/>
                <a:gd name="connsiteY102" fmla="*/ 1398235 h 2797443"/>
                <a:gd name="connsiteX103" fmla="*/ 183341 w 1148045"/>
                <a:gd name="connsiteY103" fmla="*/ 1398235 h 2797443"/>
                <a:gd name="connsiteX104" fmla="*/ 183341 w 1148045"/>
                <a:gd name="connsiteY104" fmla="*/ 1397287 h 2797443"/>
                <a:gd name="connsiteX105" fmla="*/ 184287 w 1148045"/>
                <a:gd name="connsiteY105" fmla="*/ 1397287 h 2797443"/>
                <a:gd name="connsiteX106" fmla="*/ 185117 w 1148045"/>
                <a:gd name="connsiteY106" fmla="*/ 1397287 h 2797443"/>
                <a:gd name="connsiteX107" fmla="*/ 186068 w 1148045"/>
                <a:gd name="connsiteY107" fmla="*/ 1397287 h 2797443"/>
                <a:gd name="connsiteX108" fmla="*/ 187019 w 1148045"/>
                <a:gd name="connsiteY108" fmla="*/ 1397287 h 2797443"/>
                <a:gd name="connsiteX109" fmla="*/ 187970 w 1148045"/>
                <a:gd name="connsiteY109" fmla="*/ 1397287 h 2797443"/>
                <a:gd name="connsiteX110" fmla="*/ 188921 w 1148045"/>
                <a:gd name="connsiteY110" fmla="*/ 1397287 h 2797443"/>
                <a:gd name="connsiteX111" fmla="*/ 189751 w 1148045"/>
                <a:gd name="connsiteY111" fmla="*/ 1397287 h 2797443"/>
                <a:gd name="connsiteX112" fmla="*/ 218244 w 1148045"/>
                <a:gd name="connsiteY112" fmla="*/ 1397287 h 2797443"/>
                <a:gd name="connsiteX113" fmla="*/ 221825 w 1148045"/>
                <a:gd name="connsiteY113" fmla="*/ 1397287 h 2797443"/>
                <a:gd name="connsiteX114" fmla="*/ 205688 w 1148045"/>
                <a:gd name="connsiteY114" fmla="*/ 1328713 h 2797443"/>
                <a:gd name="connsiteX115" fmla="*/ 229714 w 1148045"/>
                <a:gd name="connsiteY115" fmla="*/ 1082945 h 2797443"/>
                <a:gd name="connsiteX116" fmla="*/ 193502 w 1148045"/>
                <a:gd name="connsiteY116" fmla="*/ 601607 h 2797443"/>
                <a:gd name="connsiteX117" fmla="*/ 209297 w 1148045"/>
                <a:gd name="connsiteY117" fmla="*/ 527586 h 2797443"/>
                <a:gd name="connsiteX118" fmla="*/ 192671 w 1148045"/>
                <a:gd name="connsiteY118" fmla="*/ 389585 h 2797443"/>
                <a:gd name="connsiteX119" fmla="*/ 208342 w 1148045"/>
                <a:gd name="connsiteY119" fmla="*/ 247095 h 2797443"/>
                <a:gd name="connsiteX120" fmla="*/ 268652 w 1148045"/>
                <a:gd name="connsiteY120" fmla="*/ 136051 h 2797443"/>
                <a:gd name="connsiteX121" fmla="*/ 398704 w 1148045"/>
                <a:gd name="connsiteY121" fmla="*/ 120 h 279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148045" h="2797443">
                  <a:moveTo>
                    <a:pt x="398704" y="120"/>
                  </a:moveTo>
                  <a:cubicBezTo>
                    <a:pt x="425575" y="-757"/>
                    <a:pt x="454979" y="3165"/>
                    <a:pt x="485311" y="11943"/>
                  </a:cubicBezTo>
                  <a:cubicBezTo>
                    <a:pt x="518672" y="20235"/>
                    <a:pt x="550132" y="38876"/>
                    <a:pt x="571380" y="68409"/>
                  </a:cubicBezTo>
                  <a:cubicBezTo>
                    <a:pt x="597379" y="104487"/>
                    <a:pt x="588122" y="168443"/>
                    <a:pt x="564024" y="204497"/>
                  </a:cubicBezTo>
                  <a:cubicBezTo>
                    <a:pt x="564972" y="211868"/>
                    <a:pt x="566868" y="223020"/>
                    <a:pt x="565920" y="242464"/>
                  </a:cubicBezTo>
                  <a:cubicBezTo>
                    <a:pt x="564024" y="279486"/>
                    <a:pt x="537194" y="333236"/>
                    <a:pt x="526034" y="361824"/>
                  </a:cubicBezTo>
                  <a:cubicBezTo>
                    <a:pt x="514992" y="390530"/>
                    <a:pt x="494575" y="393389"/>
                    <a:pt x="472373" y="390530"/>
                  </a:cubicBezTo>
                  <a:cubicBezTo>
                    <a:pt x="450171" y="388758"/>
                    <a:pt x="450171" y="433128"/>
                    <a:pt x="441744" y="469205"/>
                  </a:cubicBezTo>
                  <a:cubicBezTo>
                    <a:pt x="432480" y="504432"/>
                    <a:pt x="437115" y="506228"/>
                    <a:pt x="467744" y="547030"/>
                  </a:cubicBezTo>
                  <a:cubicBezTo>
                    <a:pt x="499203" y="586770"/>
                    <a:pt x="548353" y="637684"/>
                    <a:pt x="586220" y="699727"/>
                  </a:cubicBezTo>
                  <a:cubicBezTo>
                    <a:pt x="623262" y="762620"/>
                    <a:pt x="632637" y="839500"/>
                    <a:pt x="593699" y="895967"/>
                  </a:cubicBezTo>
                  <a:lnTo>
                    <a:pt x="579298" y="925244"/>
                  </a:lnTo>
                  <a:lnTo>
                    <a:pt x="589310" y="925583"/>
                  </a:lnTo>
                  <a:cubicBezTo>
                    <a:pt x="687827" y="928575"/>
                    <a:pt x="805397" y="930587"/>
                    <a:pt x="816972" y="928287"/>
                  </a:cubicBezTo>
                  <a:cubicBezTo>
                    <a:pt x="836437" y="923656"/>
                    <a:pt x="831811" y="941226"/>
                    <a:pt x="833586" y="945857"/>
                  </a:cubicBezTo>
                  <a:cubicBezTo>
                    <a:pt x="836437" y="950485"/>
                    <a:pt x="942913" y="942175"/>
                    <a:pt x="963324" y="940277"/>
                  </a:cubicBezTo>
                  <a:cubicBezTo>
                    <a:pt x="983626" y="938495"/>
                    <a:pt x="1029917" y="928287"/>
                    <a:pt x="1034550" y="911549"/>
                  </a:cubicBezTo>
                  <a:cubicBezTo>
                    <a:pt x="1040129" y="893981"/>
                    <a:pt x="1050335" y="902290"/>
                    <a:pt x="1051281" y="919859"/>
                  </a:cubicBezTo>
                  <a:cubicBezTo>
                    <a:pt x="1052234" y="936597"/>
                    <a:pt x="1026237" y="957014"/>
                    <a:pt x="1043803" y="957964"/>
                  </a:cubicBezTo>
                  <a:cubicBezTo>
                    <a:pt x="1061377" y="958796"/>
                    <a:pt x="1118827" y="999630"/>
                    <a:pt x="1131760" y="1008772"/>
                  </a:cubicBezTo>
                  <a:cubicBezTo>
                    <a:pt x="1144817" y="1018980"/>
                    <a:pt x="1145653" y="1030139"/>
                    <a:pt x="1133658" y="1031089"/>
                  </a:cubicBezTo>
                  <a:cubicBezTo>
                    <a:pt x="1122507" y="1032038"/>
                    <a:pt x="1152178" y="1050437"/>
                    <a:pt x="1147551" y="1057916"/>
                  </a:cubicBezTo>
                  <a:cubicBezTo>
                    <a:pt x="1143871" y="1065276"/>
                    <a:pt x="1151232" y="1072755"/>
                    <a:pt x="1136510" y="1085694"/>
                  </a:cubicBezTo>
                  <a:cubicBezTo>
                    <a:pt x="1122507" y="1099584"/>
                    <a:pt x="1103158" y="1086645"/>
                    <a:pt x="1091047" y="1082965"/>
                  </a:cubicBezTo>
                  <a:cubicBezTo>
                    <a:pt x="1079060" y="1079166"/>
                    <a:pt x="1100307" y="1097684"/>
                    <a:pt x="1078107" y="1097684"/>
                  </a:cubicBezTo>
                  <a:cubicBezTo>
                    <a:pt x="1056860" y="1096853"/>
                    <a:pt x="995730" y="1082965"/>
                    <a:pt x="977217" y="1082014"/>
                  </a:cubicBezTo>
                  <a:cubicBezTo>
                    <a:pt x="958698" y="1080115"/>
                    <a:pt x="912283" y="1056017"/>
                    <a:pt x="909555" y="1044028"/>
                  </a:cubicBezTo>
                  <a:cubicBezTo>
                    <a:pt x="906827" y="1032038"/>
                    <a:pt x="901248" y="1040349"/>
                    <a:pt x="882729" y="1042129"/>
                  </a:cubicBezTo>
                  <a:cubicBezTo>
                    <a:pt x="864209" y="1044028"/>
                    <a:pt x="848425" y="1072755"/>
                    <a:pt x="842962" y="1100533"/>
                  </a:cubicBezTo>
                  <a:cubicBezTo>
                    <a:pt x="838778" y="1121366"/>
                    <a:pt x="738182" y="1125506"/>
                    <a:pt x="633462" y="1128227"/>
                  </a:cubicBezTo>
                  <a:lnTo>
                    <a:pt x="554940" y="1130379"/>
                  </a:lnTo>
                  <a:lnTo>
                    <a:pt x="555708" y="1205046"/>
                  </a:lnTo>
                  <a:cubicBezTo>
                    <a:pt x="556867" y="1254312"/>
                    <a:pt x="559413" y="1306538"/>
                    <a:pt x="562580" y="1359363"/>
                  </a:cubicBezTo>
                  <a:lnTo>
                    <a:pt x="563883" y="1378777"/>
                  </a:lnTo>
                  <a:lnTo>
                    <a:pt x="570509" y="1378777"/>
                  </a:lnTo>
                  <a:cubicBezTo>
                    <a:pt x="575973" y="1378777"/>
                    <a:pt x="579772" y="1383407"/>
                    <a:pt x="579772" y="1388984"/>
                  </a:cubicBezTo>
                  <a:cubicBezTo>
                    <a:pt x="579772" y="1388984"/>
                    <a:pt x="579772" y="1388984"/>
                    <a:pt x="579772" y="1397287"/>
                  </a:cubicBezTo>
                  <a:cubicBezTo>
                    <a:pt x="579772" y="1397287"/>
                    <a:pt x="579772" y="1397287"/>
                    <a:pt x="625129" y="1397287"/>
                  </a:cubicBezTo>
                  <a:cubicBezTo>
                    <a:pt x="625129" y="1397287"/>
                    <a:pt x="625129" y="1397287"/>
                    <a:pt x="639020" y="1397287"/>
                  </a:cubicBezTo>
                  <a:cubicBezTo>
                    <a:pt x="639020" y="1397287"/>
                    <a:pt x="639020" y="1397287"/>
                    <a:pt x="756680" y="1397287"/>
                  </a:cubicBezTo>
                  <a:cubicBezTo>
                    <a:pt x="756680" y="1397287"/>
                    <a:pt x="756680" y="1397287"/>
                    <a:pt x="757626" y="1397287"/>
                  </a:cubicBezTo>
                  <a:cubicBezTo>
                    <a:pt x="757626" y="1397287"/>
                    <a:pt x="757626" y="1397287"/>
                    <a:pt x="758577" y="1397287"/>
                  </a:cubicBezTo>
                  <a:cubicBezTo>
                    <a:pt x="758577" y="1397287"/>
                    <a:pt x="758577" y="1397287"/>
                    <a:pt x="759407" y="1397287"/>
                  </a:cubicBezTo>
                  <a:cubicBezTo>
                    <a:pt x="759407" y="1397287"/>
                    <a:pt x="759407" y="1397287"/>
                    <a:pt x="760358" y="1397287"/>
                  </a:cubicBezTo>
                  <a:cubicBezTo>
                    <a:pt x="760358" y="1397287"/>
                    <a:pt x="760358" y="1397287"/>
                    <a:pt x="761309" y="1397287"/>
                  </a:cubicBezTo>
                  <a:cubicBezTo>
                    <a:pt x="761309" y="1397287"/>
                    <a:pt x="761309" y="1397287"/>
                    <a:pt x="762260" y="1397287"/>
                  </a:cubicBezTo>
                  <a:cubicBezTo>
                    <a:pt x="762260" y="1397287"/>
                    <a:pt x="762260" y="1397287"/>
                    <a:pt x="763090" y="1398235"/>
                  </a:cubicBezTo>
                  <a:cubicBezTo>
                    <a:pt x="763090" y="1398235"/>
                    <a:pt x="763090" y="1398235"/>
                    <a:pt x="764041" y="1398235"/>
                  </a:cubicBezTo>
                  <a:cubicBezTo>
                    <a:pt x="764041" y="1398235"/>
                    <a:pt x="764041" y="1398235"/>
                    <a:pt x="764986" y="1398235"/>
                  </a:cubicBezTo>
                  <a:cubicBezTo>
                    <a:pt x="764986" y="1398235"/>
                    <a:pt x="764986" y="1398235"/>
                    <a:pt x="765937" y="1398235"/>
                  </a:cubicBezTo>
                  <a:cubicBezTo>
                    <a:pt x="765937" y="1398235"/>
                    <a:pt x="765937" y="1398235"/>
                    <a:pt x="766888" y="1398235"/>
                  </a:cubicBezTo>
                  <a:cubicBezTo>
                    <a:pt x="766888" y="1398235"/>
                    <a:pt x="766888" y="1398235"/>
                    <a:pt x="767718" y="1398235"/>
                  </a:cubicBezTo>
                  <a:cubicBezTo>
                    <a:pt x="787189" y="1403812"/>
                    <a:pt x="802982" y="1422322"/>
                    <a:pt x="802982" y="1443558"/>
                  </a:cubicBezTo>
                  <a:cubicBezTo>
                    <a:pt x="802982" y="1443558"/>
                    <a:pt x="802982" y="1443558"/>
                    <a:pt x="802982" y="1785140"/>
                  </a:cubicBezTo>
                  <a:cubicBezTo>
                    <a:pt x="802982" y="1811006"/>
                    <a:pt x="781730" y="1831411"/>
                    <a:pt x="756680" y="1831411"/>
                  </a:cubicBezTo>
                  <a:cubicBezTo>
                    <a:pt x="756680" y="1831411"/>
                    <a:pt x="756680" y="1831411"/>
                    <a:pt x="566822" y="1831411"/>
                  </a:cubicBezTo>
                  <a:lnTo>
                    <a:pt x="543410" y="1831411"/>
                  </a:lnTo>
                  <a:lnTo>
                    <a:pt x="537194" y="1872299"/>
                  </a:lnTo>
                  <a:cubicBezTo>
                    <a:pt x="528884" y="1910266"/>
                    <a:pt x="504780" y="2001038"/>
                    <a:pt x="504780" y="2001038"/>
                  </a:cubicBezTo>
                  <a:cubicBezTo>
                    <a:pt x="504780" y="2001038"/>
                    <a:pt x="504780" y="2049094"/>
                    <a:pt x="506682" y="2075059"/>
                  </a:cubicBezTo>
                  <a:cubicBezTo>
                    <a:pt x="509409" y="2101875"/>
                    <a:pt x="521399" y="2162028"/>
                    <a:pt x="528884" y="2240703"/>
                  </a:cubicBezTo>
                  <a:cubicBezTo>
                    <a:pt x="537194" y="2318410"/>
                    <a:pt x="567699" y="2451756"/>
                    <a:pt x="593699" y="2515595"/>
                  </a:cubicBezTo>
                  <a:cubicBezTo>
                    <a:pt x="619582" y="2580378"/>
                    <a:pt x="662201" y="2686932"/>
                    <a:pt x="684403" y="2698911"/>
                  </a:cubicBezTo>
                  <a:cubicBezTo>
                    <a:pt x="706722" y="2710889"/>
                    <a:pt x="742810" y="2693335"/>
                    <a:pt x="760377" y="2715520"/>
                  </a:cubicBezTo>
                  <a:cubicBezTo>
                    <a:pt x="778898" y="2736878"/>
                    <a:pt x="730702" y="2775791"/>
                    <a:pt x="657572" y="2793345"/>
                  </a:cubicBezTo>
                  <a:cubicBezTo>
                    <a:pt x="585389" y="2811844"/>
                    <a:pt x="581591" y="2763694"/>
                    <a:pt x="559389" y="2729389"/>
                  </a:cubicBezTo>
                  <a:cubicBezTo>
                    <a:pt x="537194" y="2695225"/>
                    <a:pt x="482584" y="2647051"/>
                    <a:pt x="470470" y="2652627"/>
                  </a:cubicBezTo>
                  <a:cubicBezTo>
                    <a:pt x="458480" y="2659030"/>
                    <a:pt x="465011" y="2683128"/>
                    <a:pt x="465011" y="2717410"/>
                  </a:cubicBezTo>
                  <a:cubicBezTo>
                    <a:pt x="465011" y="2751692"/>
                    <a:pt x="472373" y="2793345"/>
                    <a:pt x="472373" y="2793345"/>
                  </a:cubicBezTo>
                  <a:cubicBezTo>
                    <a:pt x="472373" y="2793345"/>
                    <a:pt x="472373" y="2793345"/>
                    <a:pt x="446373" y="2793345"/>
                  </a:cubicBezTo>
                  <a:cubicBezTo>
                    <a:pt x="446373" y="2793345"/>
                    <a:pt x="446373" y="2755378"/>
                    <a:pt x="446373" y="2736878"/>
                  </a:cubicBezTo>
                  <a:cubicBezTo>
                    <a:pt x="446373" y="2719182"/>
                    <a:pt x="440913" y="2676726"/>
                    <a:pt x="426073" y="2642420"/>
                  </a:cubicBezTo>
                  <a:cubicBezTo>
                    <a:pt x="412180" y="2608139"/>
                    <a:pt x="401975" y="2564714"/>
                    <a:pt x="420490" y="2546214"/>
                  </a:cubicBezTo>
                  <a:cubicBezTo>
                    <a:pt x="438063" y="2527691"/>
                    <a:pt x="460265" y="2505388"/>
                    <a:pt x="448275" y="2472170"/>
                  </a:cubicBezTo>
                  <a:cubicBezTo>
                    <a:pt x="436284" y="2437888"/>
                    <a:pt x="374190" y="2274985"/>
                    <a:pt x="355675" y="2232387"/>
                  </a:cubicBezTo>
                  <a:cubicBezTo>
                    <a:pt x="338102" y="2189788"/>
                    <a:pt x="339881" y="2101875"/>
                    <a:pt x="339881" y="2101875"/>
                  </a:cubicBezTo>
                  <a:cubicBezTo>
                    <a:pt x="339881" y="2101875"/>
                    <a:pt x="311154" y="2167603"/>
                    <a:pt x="291802" y="2224094"/>
                  </a:cubicBezTo>
                  <a:cubicBezTo>
                    <a:pt x="271385" y="2280561"/>
                    <a:pt x="221404" y="2431367"/>
                    <a:pt x="206564" y="2479541"/>
                  </a:cubicBezTo>
                  <a:cubicBezTo>
                    <a:pt x="192671" y="2527691"/>
                    <a:pt x="206564" y="2620235"/>
                    <a:pt x="214873" y="2657258"/>
                  </a:cubicBezTo>
                  <a:cubicBezTo>
                    <a:pt x="223183" y="2693335"/>
                    <a:pt x="265802" y="2676726"/>
                    <a:pt x="299163" y="2686932"/>
                  </a:cubicBezTo>
                  <a:cubicBezTo>
                    <a:pt x="333473" y="2696997"/>
                    <a:pt x="311154" y="2739595"/>
                    <a:pt x="247287" y="2757150"/>
                  </a:cubicBezTo>
                  <a:cubicBezTo>
                    <a:pt x="182466" y="2775791"/>
                    <a:pt x="151006" y="2747085"/>
                    <a:pt x="134264" y="2717410"/>
                  </a:cubicBezTo>
                  <a:cubicBezTo>
                    <a:pt x="118593" y="2686932"/>
                    <a:pt x="84283" y="2622976"/>
                    <a:pt x="62088" y="2608139"/>
                  </a:cubicBezTo>
                  <a:cubicBezTo>
                    <a:pt x="39886" y="2594270"/>
                    <a:pt x="29674" y="2640530"/>
                    <a:pt x="25876" y="2674812"/>
                  </a:cubicBezTo>
                  <a:cubicBezTo>
                    <a:pt x="21248" y="2709117"/>
                    <a:pt x="25876" y="2739595"/>
                    <a:pt x="25876" y="2739595"/>
                  </a:cubicBezTo>
                  <a:cubicBezTo>
                    <a:pt x="25876" y="2739595"/>
                    <a:pt x="25876" y="2739595"/>
                    <a:pt x="9257" y="2734964"/>
                  </a:cubicBezTo>
                  <a:cubicBezTo>
                    <a:pt x="9257" y="2734964"/>
                    <a:pt x="9257" y="2698911"/>
                    <a:pt x="9257" y="2672922"/>
                  </a:cubicBezTo>
                  <a:cubicBezTo>
                    <a:pt x="9257" y="2647051"/>
                    <a:pt x="0" y="2585954"/>
                    <a:pt x="0" y="2534118"/>
                  </a:cubicBezTo>
                  <a:cubicBezTo>
                    <a:pt x="0" y="2481431"/>
                    <a:pt x="37984" y="2485117"/>
                    <a:pt x="75974" y="2454497"/>
                  </a:cubicBezTo>
                  <a:cubicBezTo>
                    <a:pt x="113964" y="2423051"/>
                    <a:pt x="141743" y="2312952"/>
                    <a:pt x="152785" y="2185181"/>
                  </a:cubicBezTo>
                  <a:cubicBezTo>
                    <a:pt x="162997" y="2057505"/>
                    <a:pt x="217606" y="1977908"/>
                    <a:pt x="252863" y="1929734"/>
                  </a:cubicBezTo>
                  <a:cubicBezTo>
                    <a:pt x="270018" y="1905175"/>
                    <a:pt x="278595" y="1873941"/>
                    <a:pt x="282884" y="1848847"/>
                  </a:cubicBezTo>
                  <a:lnTo>
                    <a:pt x="284965" y="1831411"/>
                  </a:lnTo>
                  <a:lnTo>
                    <a:pt x="283336" y="1831411"/>
                  </a:lnTo>
                  <a:cubicBezTo>
                    <a:pt x="256202" y="1831411"/>
                    <a:pt x="225191" y="1831411"/>
                    <a:pt x="189751" y="1831411"/>
                  </a:cubicBezTo>
                  <a:cubicBezTo>
                    <a:pt x="163865" y="1831411"/>
                    <a:pt x="143449" y="1811006"/>
                    <a:pt x="143449" y="1785140"/>
                  </a:cubicBezTo>
                  <a:cubicBezTo>
                    <a:pt x="143449" y="1785140"/>
                    <a:pt x="143449" y="1785140"/>
                    <a:pt x="143449" y="1443558"/>
                  </a:cubicBezTo>
                  <a:cubicBezTo>
                    <a:pt x="143449" y="1422322"/>
                    <a:pt x="158285" y="1403812"/>
                    <a:pt x="178707" y="1399187"/>
                  </a:cubicBezTo>
                  <a:cubicBezTo>
                    <a:pt x="178707" y="1399187"/>
                    <a:pt x="178707" y="1399187"/>
                    <a:pt x="178707" y="1398235"/>
                  </a:cubicBezTo>
                  <a:cubicBezTo>
                    <a:pt x="178707" y="1398235"/>
                    <a:pt x="178707" y="1398235"/>
                    <a:pt x="179658" y="1398235"/>
                  </a:cubicBezTo>
                  <a:cubicBezTo>
                    <a:pt x="179658" y="1398235"/>
                    <a:pt x="179658" y="1398235"/>
                    <a:pt x="180488" y="1398235"/>
                  </a:cubicBezTo>
                  <a:cubicBezTo>
                    <a:pt x="180488" y="1398235"/>
                    <a:pt x="180488" y="1398235"/>
                    <a:pt x="181439" y="1398235"/>
                  </a:cubicBezTo>
                  <a:cubicBezTo>
                    <a:pt x="181439" y="1398235"/>
                    <a:pt x="181439" y="1398235"/>
                    <a:pt x="182390" y="1398235"/>
                  </a:cubicBezTo>
                  <a:cubicBezTo>
                    <a:pt x="182390" y="1398235"/>
                    <a:pt x="182390" y="1398235"/>
                    <a:pt x="183341" y="1398235"/>
                  </a:cubicBezTo>
                  <a:cubicBezTo>
                    <a:pt x="183341" y="1398235"/>
                    <a:pt x="183341" y="1398235"/>
                    <a:pt x="183341" y="1397287"/>
                  </a:cubicBezTo>
                  <a:cubicBezTo>
                    <a:pt x="183341" y="1397287"/>
                    <a:pt x="183341" y="1397287"/>
                    <a:pt x="184287" y="1397287"/>
                  </a:cubicBezTo>
                  <a:cubicBezTo>
                    <a:pt x="184287" y="1397287"/>
                    <a:pt x="184287" y="1397287"/>
                    <a:pt x="185117" y="1397287"/>
                  </a:cubicBezTo>
                  <a:cubicBezTo>
                    <a:pt x="185117" y="1397287"/>
                    <a:pt x="185117" y="1397287"/>
                    <a:pt x="186068" y="1397287"/>
                  </a:cubicBezTo>
                  <a:cubicBezTo>
                    <a:pt x="186068" y="1397287"/>
                    <a:pt x="186068" y="1397287"/>
                    <a:pt x="187019" y="1397287"/>
                  </a:cubicBezTo>
                  <a:cubicBezTo>
                    <a:pt x="187019" y="1397287"/>
                    <a:pt x="187019" y="1397287"/>
                    <a:pt x="187970" y="1397287"/>
                  </a:cubicBezTo>
                  <a:cubicBezTo>
                    <a:pt x="187970" y="1397287"/>
                    <a:pt x="187970" y="1397287"/>
                    <a:pt x="188921" y="1397287"/>
                  </a:cubicBezTo>
                  <a:cubicBezTo>
                    <a:pt x="188921" y="1397287"/>
                    <a:pt x="188921" y="1397287"/>
                    <a:pt x="189751" y="1397287"/>
                  </a:cubicBezTo>
                  <a:cubicBezTo>
                    <a:pt x="189751" y="1397287"/>
                    <a:pt x="189751" y="1397287"/>
                    <a:pt x="218244" y="1397287"/>
                  </a:cubicBezTo>
                  <a:lnTo>
                    <a:pt x="221825" y="1397287"/>
                  </a:lnTo>
                  <a:lnTo>
                    <a:pt x="205688" y="1328713"/>
                  </a:lnTo>
                  <a:cubicBezTo>
                    <a:pt x="193363" y="1249129"/>
                    <a:pt x="197750" y="1157173"/>
                    <a:pt x="229714" y="1082945"/>
                  </a:cubicBezTo>
                  <a:cubicBezTo>
                    <a:pt x="278746" y="967153"/>
                    <a:pt x="193502" y="671966"/>
                    <a:pt x="193502" y="601607"/>
                  </a:cubicBezTo>
                  <a:cubicBezTo>
                    <a:pt x="193502" y="570160"/>
                    <a:pt x="201935" y="544195"/>
                    <a:pt x="209297" y="527586"/>
                  </a:cubicBezTo>
                  <a:cubicBezTo>
                    <a:pt x="175935" y="471095"/>
                    <a:pt x="224137" y="457227"/>
                    <a:pt x="192671" y="389585"/>
                  </a:cubicBezTo>
                  <a:cubicBezTo>
                    <a:pt x="161212" y="322084"/>
                    <a:pt x="223183" y="341529"/>
                    <a:pt x="208342" y="247095"/>
                  </a:cubicBezTo>
                  <a:cubicBezTo>
                    <a:pt x="193502" y="162867"/>
                    <a:pt x="274111" y="207355"/>
                    <a:pt x="268652" y="136051"/>
                  </a:cubicBezTo>
                  <a:cubicBezTo>
                    <a:pt x="260282" y="48569"/>
                    <a:pt x="318091" y="2751"/>
                    <a:pt x="398704" y="12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wrap="square" lIns="91388" tIns="45694" rIns="91388" bIns="45694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2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50" name="Graphic 23" descr="Handshake">
              <a:extLst>
                <a:ext uri="{FF2B5EF4-FFF2-40B4-BE49-F238E27FC236}">
                  <a16:creationId xmlns:a16="http://schemas.microsoft.com/office/drawing/2014/main" xmlns="" id="{74D1A814-DEA8-4C4E-8A4A-E942B2A9A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89533" y="3085386"/>
              <a:ext cx="914401" cy="914400"/>
            </a:xfrm>
            <a:prstGeom prst="rect">
              <a:avLst/>
            </a:prstGeom>
          </p:spPr>
        </p:pic>
        <p:pic>
          <p:nvPicPr>
            <p:cNvPr id="51" name="Graphic 25" descr="Daily Calendar">
              <a:extLst>
                <a:ext uri="{FF2B5EF4-FFF2-40B4-BE49-F238E27FC236}">
                  <a16:creationId xmlns:a16="http://schemas.microsoft.com/office/drawing/2014/main" xmlns="" id="{D6B65515-EA39-4FF5-8E58-F1C4CFEE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3061" y="1471585"/>
              <a:ext cx="914401" cy="914400"/>
            </a:xfrm>
            <a:prstGeom prst="rect">
              <a:avLst/>
            </a:prstGeom>
          </p:spPr>
        </p:pic>
        <p:pic>
          <p:nvPicPr>
            <p:cNvPr id="52" name="Graphic 29" descr="Coins">
              <a:extLst>
                <a:ext uri="{FF2B5EF4-FFF2-40B4-BE49-F238E27FC236}">
                  <a16:creationId xmlns:a16="http://schemas.microsoft.com/office/drawing/2014/main" xmlns="" id="{24EDF5A8-FC79-4FB8-966D-C82793892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731149" y="4614974"/>
              <a:ext cx="914401" cy="914400"/>
            </a:xfrm>
            <a:prstGeom prst="rect">
              <a:avLst/>
            </a:prstGeom>
          </p:spPr>
        </p:pic>
      </p:grpSp>
      <p:grpSp>
        <p:nvGrpSpPr>
          <p:cNvPr id="54" name="Group 36">
            <a:extLst>
              <a:ext uri="{FF2B5EF4-FFF2-40B4-BE49-F238E27FC236}">
                <a16:creationId xmlns:a16="http://schemas.microsoft.com/office/drawing/2014/main" xmlns="" id="{AB1FD275-9EE3-4162-B4A3-09D53B32819A}"/>
              </a:ext>
            </a:extLst>
          </p:cNvPr>
          <p:cNvGrpSpPr/>
          <p:nvPr/>
        </p:nvGrpSpPr>
        <p:grpSpPr>
          <a:xfrm>
            <a:off x="8420706" y="4816549"/>
            <a:ext cx="3189241" cy="2789534"/>
            <a:chOff x="6758207" y="888921"/>
            <a:chExt cx="2141938" cy="2789534"/>
          </a:xfrm>
        </p:grpSpPr>
        <p:sp>
          <p:nvSpPr>
            <p:cNvPr id="55" name="TextBox 37">
              <a:extLst>
                <a:ext uri="{FF2B5EF4-FFF2-40B4-BE49-F238E27FC236}">
                  <a16:creationId xmlns:a16="http://schemas.microsoft.com/office/drawing/2014/main" xmlns="" id="{BC7C23E7-8287-4CC1-AAAF-8A05435A1C57}"/>
                </a:ext>
              </a:extLst>
            </p:cNvPr>
            <p:cNvSpPr txBox="1"/>
            <p:nvPr/>
          </p:nvSpPr>
          <p:spPr>
            <a:xfrm>
              <a:off x="6758207" y="8889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pl-PL" sz="2000" b="1" dirty="0" smtClean="0"/>
                <a:t>Współpraca z IZ RPO WSL</a:t>
              </a:r>
              <a:endParaRPr lang="en-US" sz="2000" b="1" dirty="0"/>
            </a:p>
          </p:txBody>
        </p:sp>
        <p:sp>
          <p:nvSpPr>
            <p:cNvPr id="56" name="TextBox 38">
              <a:extLst>
                <a:ext uri="{FF2B5EF4-FFF2-40B4-BE49-F238E27FC236}">
                  <a16:creationId xmlns:a16="http://schemas.microsoft.com/office/drawing/2014/main" xmlns="" id="{64398010-A499-4F6E-956B-08A4B8B3E80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8" name="TextBox 40">
            <a:extLst>
              <a:ext uri="{FF2B5EF4-FFF2-40B4-BE49-F238E27FC236}">
                <a16:creationId xmlns:a16="http://schemas.microsoft.com/office/drawing/2014/main" xmlns="" id="{8821AB86-218C-4A9B-BC35-AB4D5EB37D25}"/>
              </a:ext>
            </a:extLst>
          </p:cNvPr>
          <p:cNvSpPr txBox="1"/>
          <p:nvPr/>
        </p:nvSpPr>
        <p:spPr>
          <a:xfrm>
            <a:off x="8113705" y="1775502"/>
            <a:ext cx="301765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pl-PL" sz="2000" b="1" dirty="0" smtClean="0"/>
              <a:t>Koordynatorzy ZIT</a:t>
            </a:r>
            <a:endParaRPr lang="en-US" sz="2000" b="1" dirty="0"/>
          </a:p>
        </p:txBody>
      </p:sp>
      <p:grpSp>
        <p:nvGrpSpPr>
          <p:cNvPr id="60" name="Group 42">
            <a:extLst>
              <a:ext uri="{FF2B5EF4-FFF2-40B4-BE49-F238E27FC236}">
                <a16:creationId xmlns:a16="http://schemas.microsoft.com/office/drawing/2014/main" xmlns="" id="{D3E4D24D-00D4-4EC1-8B2D-CD7720777D48}"/>
              </a:ext>
            </a:extLst>
          </p:cNvPr>
          <p:cNvGrpSpPr/>
          <p:nvPr/>
        </p:nvGrpSpPr>
        <p:grpSpPr>
          <a:xfrm>
            <a:off x="398434" y="4633915"/>
            <a:ext cx="3048026" cy="899315"/>
            <a:chOff x="105655" y="2779140"/>
            <a:chExt cx="2219560" cy="899315"/>
          </a:xfrm>
        </p:grpSpPr>
        <p:sp>
          <p:nvSpPr>
            <p:cNvPr id="61" name="TextBox 43">
              <a:extLst>
                <a:ext uri="{FF2B5EF4-FFF2-40B4-BE49-F238E27FC236}">
                  <a16:creationId xmlns:a16="http://schemas.microsoft.com/office/drawing/2014/main" xmlns="" id="{95F754BA-56D3-419B-B736-66A584D14F5E}"/>
                </a:ext>
              </a:extLst>
            </p:cNvPr>
            <p:cNvSpPr txBox="1"/>
            <p:nvPr/>
          </p:nvSpPr>
          <p:spPr>
            <a:xfrm>
              <a:off x="105655" y="2779140"/>
              <a:ext cx="2219560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pl-PL" b="1" dirty="0" smtClean="0"/>
                <a:t>3,16 mld PLN – łączna wartość dofinansowania</a:t>
              </a:r>
              <a:endParaRPr lang="en-US" b="1" dirty="0"/>
            </a:p>
          </p:txBody>
        </p:sp>
        <p:sp>
          <p:nvSpPr>
            <p:cNvPr id="62" name="TextBox 44">
              <a:extLst>
                <a:ext uri="{FF2B5EF4-FFF2-40B4-BE49-F238E27FC236}">
                  <a16:creationId xmlns:a16="http://schemas.microsoft.com/office/drawing/2014/main" xmlns="" id="{399EF0CE-0700-43A9-BD40-C36C2AA9DE83}"/>
                </a:ext>
              </a:extLst>
            </p:cNvPr>
            <p:cNvSpPr txBox="1"/>
            <p:nvPr/>
          </p:nvSpPr>
          <p:spPr>
            <a:xfrm>
              <a:off x="254814" y="3401456"/>
              <a:ext cx="1801067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3" name="Group 45">
            <a:extLst>
              <a:ext uri="{FF2B5EF4-FFF2-40B4-BE49-F238E27FC236}">
                <a16:creationId xmlns:a16="http://schemas.microsoft.com/office/drawing/2014/main" xmlns="" id="{EE466BB0-0704-42C0-862E-2C560EA6FBB3}"/>
              </a:ext>
            </a:extLst>
          </p:cNvPr>
          <p:cNvGrpSpPr/>
          <p:nvPr/>
        </p:nvGrpSpPr>
        <p:grpSpPr>
          <a:xfrm>
            <a:off x="1491837" y="3294861"/>
            <a:ext cx="10560178" cy="2033224"/>
            <a:chOff x="477532" y="3317994"/>
            <a:chExt cx="6377128" cy="2033224"/>
          </a:xfrm>
        </p:grpSpPr>
        <p:sp>
          <p:nvSpPr>
            <p:cNvPr id="64" name="TextBox 46">
              <a:extLst>
                <a:ext uri="{FF2B5EF4-FFF2-40B4-BE49-F238E27FC236}">
                  <a16:creationId xmlns:a16="http://schemas.microsoft.com/office/drawing/2014/main" xmlns="" id="{24593963-3FDD-4B96-909C-3DDB754B69CE}"/>
                </a:ext>
              </a:extLst>
            </p:cNvPr>
            <p:cNvSpPr txBox="1"/>
            <p:nvPr/>
          </p:nvSpPr>
          <p:spPr>
            <a:xfrm>
              <a:off x="4651844" y="3317994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pl-PL" sz="2000" b="1" dirty="0" smtClean="0"/>
                <a:t>Współpraca z ZIT/RIT</a:t>
              </a:r>
              <a:endParaRPr lang="en-US" sz="1400" b="1" dirty="0"/>
            </a:p>
          </p:txBody>
        </p:sp>
        <p:sp>
          <p:nvSpPr>
            <p:cNvPr id="65" name="TextBox 47">
              <a:extLst>
                <a:ext uri="{FF2B5EF4-FFF2-40B4-BE49-F238E27FC236}">
                  <a16:creationId xmlns:a16="http://schemas.microsoft.com/office/drawing/2014/main" xmlns="" id="{8B194E6E-0277-496F-8028-DDFB9CE428D6}"/>
                </a:ext>
              </a:extLst>
            </p:cNvPr>
            <p:cNvSpPr txBox="1"/>
            <p:nvPr/>
          </p:nvSpPr>
          <p:spPr>
            <a:xfrm>
              <a:off x="477532" y="5074219"/>
              <a:ext cx="219697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endPara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48">
            <a:extLst>
              <a:ext uri="{FF2B5EF4-FFF2-40B4-BE49-F238E27FC236}">
                <a16:creationId xmlns:a16="http://schemas.microsoft.com/office/drawing/2014/main" xmlns="" id="{F7802BBA-C9C4-4B71-A62B-1F6A7E69E482}"/>
              </a:ext>
            </a:extLst>
          </p:cNvPr>
          <p:cNvGrpSpPr/>
          <p:nvPr/>
        </p:nvGrpSpPr>
        <p:grpSpPr>
          <a:xfrm>
            <a:off x="164444" y="3047196"/>
            <a:ext cx="2849145" cy="830997"/>
            <a:chOff x="6703176" y="1603922"/>
            <a:chExt cx="2466259" cy="830997"/>
          </a:xfrm>
        </p:grpSpPr>
        <p:sp>
          <p:nvSpPr>
            <p:cNvPr id="67" name="TextBox 49">
              <a:extLst>
                <a:ext uri="{FF2B5EF4-FFF2-40B4-BE49-F238E27FC236}">
                  <a16:creationId xmlns:a16="http://schemas.microsoft.com/office/drawing/2014/main" xmlns="" id="{A99B10E4-D38F-4934-ADF8-98BBA287D9F8}"/>
                </a:ext>
              </a:extLst>
            </p:cNvPr>
            <p:cNvSpPr txBox="1"/>
            <p:nvPr/>
          </p:nvSpPr>
          <p:spPr>
            <a:xfrm>
              <a:off x="6830268" y="1603922"/>
              <a:ext cx="2339167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pl-PL" sz="1600" b="1" dirty="0" smtClean="0"/>
                <a:t>88 naborów wniosków</a:t>
              </a:r>
            </a:p>
            <a:p>
              <a:pPr algn="ctr"/>
              <a:r>
                <a:rPr lang="pl-PL" sz="1600" b="1" dirty="0" smtClean="0"/>
                <a:t>1 831 złożonych wniosków</a:t>
              </a:r>
            </a:p>
            <a:p>
              <a:pPr algn="ctr"/>
              <a:r>
                <a:rPr lang="pl-PL" sz="1600" b="1" dirty="0" smtClean="0"/>
                <a:t>1 011 wybranych projektów</a:t>
              </a:r>
              <a:endParaRPr lang="en-US" sz="1600" b="1" dirty="0"/>
            </a:p>
          </p:txBody>
        </p:sp>
        <p:sp>
          <p:nvSpPr>
            <p:cNvPr id="68" name="TextBox 50">
              <a:extLst>
                <a:ext uri="{FF2B5EF4-FFF2-40B4-BE49-F238E27FC236}">
                  <a16:creationId xmlns:a16="http://schemas.microsoft.com/office/drawing/2014/main" xmlns="" id="{8B699497-DD3A-415F-A3FD-41660C5802B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endPara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51">
            <a:extLst>
              <a:ext uri="{FF2B5EF4-FFF2-40B4-BE49-F238E27FC236}">
                <a16:creationId xmlns:a16="http://schemas.microsoft.com/office/drawing/2014/main" xmlns="" id="{B551316B-2CE9-48A9-B113-89D515FEF113}"/>
              </a:ext>
            </a:extLst>
          </p:cNvPr>
          <p:cNvGrpSpPr/>
          <p:nvPr/>
        </p:nvGrpSpPr>
        <p:grpSpPr>
          <a:xfrm>
            <a:off x="398434" y="1442630"/>
            <a:ext cx="3048026" cy="1529009"/>
            <a:chOff x="543993" y="864749"/>
            <a:chExt cx="2206176" cy="1529009"/>
          </a:xfrm>
        </p:grpSpPr>
        <p:sp>
          <p:nvSpPr>
            <p:cNvPr id="70" name="TextBox 52">
              <a:extLst>
                <a:ext uri="{FF2B5EF4-FFF2-40B4-BE49-F238E27FC236}">
                  <a16:creationId xmlns:a16="http://schemas.microsoft.com/office/drawing/2014/main" xmlns="" id="{E06E0322-79B2-45E5-A144-D78EBA386FCF}"/>
                </a:ext>
              </a:extLst>
            </p:cNvPr>
            <p:cNvSpPr txBox="1"/>
            <p:nvPr/>
          </p:nvSpPr>
          <p:spPr>
            <a:xfrm>
              <a:off x="547353" y="864749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pl-PL" b="1" dirty="0" smtClean="0"/>
                <a:t>Zarząd Związku</a:t>
              </a:r>
              <a:endParaRPr lang="en-US" b="1" dirty="0"/>
            </a:p>
          </p:txBody>
        </p:sp>
        <p:sp>
          <p:nvSpPr>
            <p:cNvPr id="71" name="TextBox 53">
              <a:extLst>
                <a:ext uri="{FF2B5EF4-FFF2-40B4-BE49-F238E27FC236}">
                  <a16:creationId xmlns:a16="http://schemas.microsoft.com/office/drawing/2014/main" xmlns="" id="{7E0C852C-7928-4084-8251-177FEA214E0A}"/>
                </a:ext>
              </a:extLst>
            </p:cNvPr>
            <p:cNvSpPr txBox="1"/>
            <p:nvPr/>
          </p:nvSpPr>
          <p:spPr>
            <a:xfrm>
              <a:off x="543993" y="1316540"/>
              <a:ext cx="2121962" cy="1077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pl-P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741 podjętych uchwał*</a:t>
              </a:r>
            </a:p>
            <a:p>
              <a:pPr algn="ctr"/>
              <a:r>
                <a:rPr lang="pl-PL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 tym 103 uchwały zatwierdzające wybór projektów</a:t>
              </a:r>
            </a:p>
            <a:p>
              <a:pPr algn="ctr"/>
              <a:r>
                <a:rPr lang="pl-PL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*</a:t>
              </a:r>
              <a:r>
                <a:rPr lang="pl-PL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99</a:t>
              </a:r>
              <a:r>
                <a:rPr lang="pl-P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% uchwał podjętych jednogłośnie</a:t>
              </a:r>
              <a:endPara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ctr"/>
              <a:endParaRPr lang="pl-PL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38" name="Graphic 120" descr="Thumbs Up Sign">
            <a:extLst>
              <a:ext uri="{FF2B5EF4-FFF2-40B4-BE49-F238E27FC236}">
                <a16:creationId xmlns:a16="http://schemas.microsoft.com/office/drawing/2014/main" xmlns="" id="{E135CDDD-C5FE-492B-B9D1-8C0745AC8E8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3271327" y="3160739"/>
            <a:ext cx="638791" cy="638791"/>
          </a:xfrm>
          <a:prstGeom prst="rect">
            <a:avLst/>
          </a:prstGeom>
        </p:spPr>
      </p:pic>
      <p:pic>
        <p:nvPicPr>
          <p:cNvPr id="39" name="Obraz 38" descr="pas.jpg"/>
          <p:cNvPicPr/>
          <p:nvPr/>
        </p:nvPicPr>
        <p:blipFill>
          <a:blip r:embed="rId15"/>
          <a:stretch>
            <a:fillRect/>
          </a:stretch>
        </p:blipFill>
        <p:spPr>
          <a:xfrm>
            <a:off x="14377" y="6672612"/>
            <a:ext cx="12097110" cy="162672"/>
          </a:xfrm>
          <a:prstGeom prst="rect">
            <a:avLst/>
          </a:prstGeom>
        </p:spPr>
      </p:pic>
      <p:pic>
        <p:nvPicPr>
          <p:cNvPr id="37" name="Obraz 3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19130" y="1828907"/>
            <a:ext cx="847417" cy="81693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12044" y="4534508"/>
            <a:ext cx="847417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627" y="0"/>
            <a:ext cx="5139373" cy="6767147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1015284" y="1740652"/>
            <a:ext cx="10161431" cy="24669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 smtClean="0">
                <a:solidFill>
                  <a:srgbClr val="0070C0"/>
                </a:solidFill>
                <a:latin typeface="+mn-lt"/>
              </a:rPr>
              <a:t>DZIAŁANIA PRZYGOTOWUJĄCE ZWIĄZEK </a:t>
            </a:r>
            <a:r>
              <a:rPr lang="pl-PL" sz="4400" b="1" dirty="0" err="1" smtClean="0">
                <a:solidFill>
                  <a:srgbClr val="0070C0"/>
                </a:solidFill>
                <a:latin typeface="+mn-lt"/>
              </a:rPr>
              <a:t>ZIT</a:t>
            </a:r>
            <a:endParaRPr lang="pl-PL" sz="4400" b="1" dirty="0" smtClean="0">
              <a:solidFill>
                <a:srgbClr val="0070C0"/>
              </a:solidFill>
              <a:latin typeface="+mn-lt"/>
            </a:endParaRPr>
          </a:p>
          <a:p>
            <a:r>
              <a:rPr lang="pl-PL" sz="4400" b="1" dirty="0" smtClean="0">
                <a:solidFill>
                  <a:srgbClr val="0070C0"/>
                </a:solidFill>
                <a:latin typeface="+mn-lt"/>
              </a:rPr>
              <a:t>DO PERSPEKTYWY UE 2021-2027</a:t>
            </a:r>
          </a:p>
        </p:txBody>
      </p:sp>
      <p:sp>
        <p:nvSpPr>
          <p:cNvPr id="6" name="Symbol zastępczy tekstu 2"/>
          <p:cNvSpPr txBox="1">
            <a:spLocks/>
          </p:cNvSpPr>
          <p:nvPr/>
        </p:nvSpPr>
        <p:spPr>
          <a:xfrm>
            <a:off x="3966824" y="4308622"/>
            <a:ext cx="4258352" cy="1520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pl-PL" dirty="0"/>
          </a:p>
        </p:txBody>
      </p:sp>
      <p:pic>
        <p:nvPicPr>
          <p:cNvPr id="10" name="Obraz 9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sp>
        <p:nvSpPr>
          <p:cNvPr id="7" name="Symbol zastępczy tekstu 2"/>
          <p:cNvSpPr txBox="1">
            <a:spLocks/>
          </p:cNvSpPr>
          <p:nvPr/>
        </p:nvSpPr>
        <p:spPr>
          <a:xfrm>
            <a:off x="2437065" y="3705070"/>
            <a:ext cx="7317870" cy="603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5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pa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5720825" y="0"/>
            <a:ext cx="6471175" cy="720000"/>
          </a:xfrm>
          <a:prstGeom prst="rect">
            <a:avLst/>
          </a:prstGeom>
          <a:noFill/>
        </p:spPr>
        <p:txBody>
          <a:bodyPr wrap="square" lIns="0" tIns="468000" rIns="216000" bIns="0" rtlCol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PERSPEKTYWA FINANSOWA 2021-2027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-2058209" y="444075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0712789"/>
              </p:ext>
            </p:extLst>
          </p:nvPr>
        </p:nvGraphicFramePr>
        <p:xfrm>
          <a:off x="375270" y="1245933"/>
          <a:ext cx="11441460" cy="424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52559" y="4849296"/>
            <a:ext cx="855159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pl-PL" dirty="0" smtClean="0"/>
              <a:t>Udział w grupach roboczych, seminariach partycypacyjnych, konsultacjach.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pl-PL" dirty="0" smtClean="0"/>
              <a:t>Współpraca z Koordynatorami ZIT.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pl-PL" dirty="0" smtClean="0"/>
              <a:t>Propozycje projektów strategicznych w procedurze pozakonkursowej.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pl-PL" dirty="0" smtClean="0"/>
              <a:t>Przyjmowanie Stanowisk Zarządu Związku </a:t>
            </a:r>
            <a:r>
              <a:rPr lang="pl-PL" dirty="0" err="1" smtClean="0"/>
              <a:t>ws</a:t>
            </a:r>
            <a:r>
              <a:rPr lang="pl-PL" dirty="0" smtClean="0"/>
              <a:t>. kluczowych dla Członków Związku.</a:t>
            </a:r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pa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041600" y="0"/>
            <a:ext cx="8150400" cy="720000"/>
          </a:xfrm>
          <a:prstGeom prst="rect">
            <a:avLst/>
          </a:prstGeom>
          <a:noFill/>
        </p:spPr>
        <p:txBody>
          <a:bodyPr wrap="square" lIns="0" tIns="468000" rIns="216000" bIns="0" rtlCol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PILOTAŻ SUMP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-2058209" y="444075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2000" y="1440000"/>
            <a:ext cx="109601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Związek Subregionu Centralnego wraz z Górnośląsko – Zagłębiowską Metropolią jako jeden                                 z 5 wybranych obszarów Polski bierze udział w 2-letnim pilotażu Planów Zrównoważonej Mobilności Miejskiej (ang. SUMP).</a:t>
            </a:r>
          </a:p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l-PL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 prace nad Planem zaangażowani są przedstawiciele: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Górnośląsko-Zagłębiowskiej Metropolii (Lider projektu),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Biura Związku Subregionu Centralnego,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Przedstawiciele gmin z 5 podregionów Subregionu Centralnego,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Eksperci zewnętrzni (z obszarów polityk przestrzennych, systemów transportowych oraz socjologii).</a:t>
            </a:r>
          </a:p>
          <a:p>
            <a:pPr lvl="1" algn="just">
              <a:defRPr/>
            </a:pPr>
            <a:endParaRPr lang="pl-PL" sz="1900" dirty="0" smtClean="0">
              <a:cs typeface="Calibri Light" panose="020F0302020204030204" pitchFamily="34" charset="0"/>
            </a:endParaRPr>
          </a:p>
          <a:p>
            <a:pPr algn="just">
              <a:defRPr/>
            </a:pPr>
            <a:endParaRPr lang="pl-PL" sz="1900" dirty="0">
              <a:cs typeface="Calibri Light" panose="020F030202020403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799" y="4626411"/>
            <a:ext cx="11300401" cy="202419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971240" y="4685446"/>
            <a:ext cx="104863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Opracowano </a:t>
            </a:r>
            <a:r>
              <a:rPr lang="pl-PL" sz="2000" b="1" dirty="0">
                <a:solidFill>
                  <a:schemeClr val="bg1"/>
                </a:solidFill>
              </a:rPr>
              <a:t>mini SUMP, który zostanie zaprezentowany członkom Związku podczas Walnego Zgromadzenia – 15 czerwca br</a:t>
            </a:r>
            <a:r>
              <a:rPr lang="pl-PL" sz="2000" b="1" dirty="0" smtClean="0">
                <a:solidFill>
                  <a:schemeClr val="bg1"/>
                </a:solidFill>
              </a:rPr>
              <a:t>.</a:t>
            </a:r>
            <a:endParaRPr lang="pl-PL" sz="2000" b="1" dirty="0">
              <a:solidFill>
                <a:schemeClr val="bg1"/>
              </a:solidFill>
            </a:endParaRPr>
          </a:p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W połowie 2022 </a:t>
            </a:r>
            <a:r>
              <a:rPr lang="pl-PL" sz="2000" b="1" dirty="0">
                <a:solidFill>
                  <a:schemeClr val="bg1"/>
                </a:solidFill>
              </a:rPr>
              <a:t>r. planowane jest opracowanie i przyjęcie </a:t>
            </a:r>
            <a:r>
              <a:rPr lang="pl-PL" sz="2000" b="1" dirty="0" smtClean="0">
                <a:solidFill>
                  <a:schemeClr val="bg1"/>
                </a:solidFill>
              </a:rPr>
              <a:t>przez Walne Zgromadzenie Członków właściwego </a:t>
            </a:r>
            <a:r>
              <a:rPr lang="pl-PL" sz="2000" b="1" dirty="0">
                <a:solidFill>
                  <a:schemeClr val="bg1"/>
                </a:solidFill>
              </a:rPr>
              <a:t>Planu Zrównoważonej Mobilności.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pa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041600" y="0"/>
            <a:ext cx="8150400" cy="818819"/>
          </a:xfrm>
          <a:prstGeom prst="rect">
            <a:avLst/>
          </a:prstGeom>
          <a:noFill/>
        </p:spPr>
        <p:txBody>
          <a:bodyPr wrap="square" lIns="0" tIns="468000" rIns="216000" bIns="0" rtlCol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STRATEGIA ROZWOJU PONADLOKALNEGO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-2058209" y="444075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432000" y="1440000"/>
            <a:ext cx="109601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1. Przystąpiono do </a:t>
            </a:r>
            <a:r>
              <a:rPr lang="pl-PL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o</a:t>
            </a:r>
            <a:r>
              <a:rPr lang="pl-PL" b="1" dirty="0" smtClean="0"/>
              <a:t>pracowanie </a:t>
            </a:r>
            <a:r>
              <a:rPr lang="pl-PL" b="1" dirty="0"/>
              <a:t>diagnozy sytuacji społeczno-gospodarczej, środowiskowej i przestrzennej Subregionu Centralnego Województwa </a:t>
            </a:r>
            <a:r>
              <a:rPr lang="pl-PL" b="1" dirty="0" smtClean="0"/>
              <a:t>Śląskiego. </a:t>
            </a:r>
          </a:p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l-PL" b="1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2. Powołano grupę roboczą w skład której weszli:</a:t>
            </a:r>
            <a:endParaRPr lang="pl-PL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przedstawiciele JST,                                     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pracownicy </a:t>
            </a:r>
            <a:r>
              <a:rPr lang="pl-P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biura </a:t>
            </a:r>
            <a:r>
              <a:rPr lang="pl-PL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Związku,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Przedstawiciele Górnośląsko – Zagłębiowskiej Metropolii.</a:t>
            </a:r>
            <a:endParaRPr lang="pl-P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endParaRPr lang="pl-P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0" lvl="1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b="1" dirty="0" smtClean="0"/>
              <a:t>Zakładane </a:t>
            </a:r>
            <a:r>
              <a:rPr lang="pl-PL" b="1" dirty="0"/>
              <a:t>produkty i rezultaty pracy grup: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/>
              <a:t>opracowanie uwag do diagnozy w danym obszarze tematycznym,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/>
              <a:t>wydawanie zaleceń i rekomendacji w odniesieniu do danych z diagnozy,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/>
              <a:t>wypracowanie planu działań w danym obszarze tematycznym,</a:t>
            </a:r>
          </a:p>
          <a:p>
            <a:pPr marL="800100" lvl="2" indent="-342900" algn="just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dirty="0"/>
              <a:t>wypracowanie indykatywnych list projektów do realizacji w ramach ZIT.</a:t>
            </a:r>
          </a:p>
          <a:p>
            <a:pPr lvl="1" algn="just">
              <a:defRPr/>
            </a:pPr>
            <a:endParaRPr lang="pl-PL" dirty="0" smtClean="0">
              <a:cs typeface="Calibri Light" panose="020F0302020204030204" pitchFamily="34" charset="0"/>
            </a:endParaRPr>
          </a:p>
          <a:p>
            <a:pPr algn="just">
              <a:defRPr/>
            </a:pPr>
            <a:endParaRPr lang="pl-PL" dirty="0">
              <a:cs typeface="Calibri Light" panose="020F030202020403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799" y="5277361"/>
            <a:ext cx="11300401" cy="122096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971240" y="4685446"/>
            <a:ext cx="10486379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endParaRPr lang="pl-PL" sz="2000" b="1" dirty="0">
              <a:solidFill>
                <a:schemeClr val="bg1"/>
              </a:solidFill>
            </a:endParaRPr>
          </a:p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l-PL" sz="2000" b="1" dirty="0" smtClean="0">
              <a:solidFill>
                <a:schemeClr val="bg1"/>
              </a:solidFill>
            </a:endParaRPr>
          </a:p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l-PL" sz="2000" b="1" dirty="0" smtClean="0">
              <a:solidFill>
                <a:schemeClr val="bg1"/>
              </a:solidFill>
            </a:endParaRPr>
          </a:p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l-PL" sz="1900" b="1" dirty="0" smtClean="0">
                <a:solidFill>
                  <a:schemeClr val="bg1"/>
                </a:solidFill>
              </a:rPr>
              <a:t>Przyjęcie </a:t>
            </a:r>
            <a:r>
              <a:rPr lang="pl-PL" sz="1900" b="1" dirty="0">
                <a:solidFill>
                  <a:schemeClr val="bg1"/>
                </a:solidFill>
              </a:rPr>
              <a:t>Strategii przez Walne Zgromadzenie Członków Związku planowane jest </a:t>
            </a:r>
            <a:r>
              <a:rPr lang="pl-PL" sz="1900" b="1" dirty="0" smtClean="0">
                <a:solidFill>
                  <a:schemeClr val="bg1"/>
                </a:solidFill>
              </a:rPr>
              <a:t>w </a:t>
            </a:r>
            <a:r>
              <a:rPr lang="pl-PL" sz="1900" b="1" dirty="0">
                <a:solidFill>
                  <a:schemeClr val="bg1"/>
                </a:solidFill>
              </a:rPr>
              <a:t>II kwartale 2022 r.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627" y="28127"/>
            <a:ext cx="5139373" cy="6767147"/>
          </a:xfrm>
          <a:prstGeom prst="rect">
            <a:avLst/>
          </a:prstGeom>
        </p:spPr>
      </p:pic>
      <p:pic>
        <p:nvPicPr>
          <p:cNvPr id="10" name="Obraz 9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711624" y="2556549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</a:rPr>
              <a:t>DZIĘKUJĘ ZA UWAGĘ</a:t>
            </a:r>
          </a:p>
          <a:p>
            <a:pPr algn="ctr"/>
            <a:endParaRPr lang="pl-PL" sz="2800" b="1" dirty="0" smtClean="0"/>
          </a:p>
          <a:p>
            <a:pPr algn="ctr"/>
            <a:r>
              <a:rPr lang="pl-PL" sz="2800" b="1" i="1" dirty="0" smtClean="0"/>
              <a:t>Karolina Jaszczyk</a:t>
            </a:r>
          </a:p>
          <a:p>
            <a:pPr algn="ctr"/>
            <a:r>
              <a:rPr lang="pl-PL" sz="2800" b="1" dirty="0" smtClean="0"/>
              <a:t>Dyrektor Biura Związku</a:t>
            </a:r>
          </a:p>
          <a:p>
            <a:pPr algn="ctr"/>
            <a:r>
              <a:rPr lang="pl-PL" sz="2800" b="1" dirty="0" smtClean="0"/>
              <a:t>Subregionu Centralnego</a:t>
            </a:r>
            <a:endParaRPr lang="pl-PL" sz="28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0340" y="5210192"/>
            <a:ext cx="7071973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 txBox="1">
            <a:spLocks noGrp="1"/>
          </p:cNvSpPr>
          <p:nvPr>
            <p:ph type="body" sz="quarter" idx="15"/>
          </p:nvPr>
        </p:nvSpPr>
        <p:spPr>
          <a:xfrm>
            <a:off x="6340122" y="1974912"/>
            <a:ext cx="5299565" cy="3761030"/>
          </a:xfrm>
        </p:spPr>
        <p:txBody>
          <a:bodyPr wrap="square">
            <a:spAutoFit/>
          </a:bodyPr>
          <a:lstStyle/>
          <a:p>
            <a:r>
              <a:rPr lang="pl-PL" sz="1800" b="1" dirty="0"/>
              <a:t>Struktura terytorialna Subregionu Centralnego: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81 jednostek samorządu terytorialnego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8 powiatów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14 miast na prawach powiatu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28 gmin miejskich i miejsko-wiejskich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31 gmin wiejskich</a:t>
            </a:r>
            <a:endParaRPr lang="pl-PL" sz="1800" b="1" dirty="0"/>
          </a:p>
          <a:p>
            <a:r>
              <a:rPr lang="pl-PL" sz="1800" b="1" dirty="0"/>
              <a:t>Podział na podregiony: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podregion bytomski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podregion gliwicki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podregion katowicki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podregion sosnowiecki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800" dirty="0"/>
              <a:t>podregion tyski</a:t>
            </a:r>
          </a:p>
        </p:txBody>
      </p:sp>
      <p:pic>
        <p:nvPicPr>
          <p:cNvPr id="5128" name="Picture 2" descr="mapa podregio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43" y="3622523"/>
            <a:ext cx="2218027" cy="307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ymbol zastępczy zawartości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300" y="1170331"/>
            <a:ext cx="2758364" cy="2638459"/>
          </a:xfrm>
          <a:prstGeom prst="rect">
            <a:avLst/>
          </a:prstGeom>
          <a:noFill/>
          <a:ln>
            <a:noFill/>
          </a:ln>
        </p:spPr>
      </p:pic>
      <p:sp>
        <p:nvSpPr>
          <p:cNvPr id="5127" name="Symbol zastępczy tekstu 4"/>
          <p:cNvSpPr txBox="1">
            <a:spLocks/>
          </p:cNvSpPr>
          <p:nvPr/>
        </p:nvSpPr>
        <p:spPr bwMode="auto">
          <a:xfrm>
            <a:off x="277091" y="4645982"/>
            <a:ext cx="302615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sz="1200" dirty="0" smtClean="0">
                <a:solidFill>
                  <a:srgbClr val="0070C0"/>
                </a:solidFill>
              </a:rPr>
              <a:t>SUBREGION CENTRALNY</a:t>
            </a:r>
          </a:p>
          <a:p>
            <a:r>
              <a:rPr lang="pl-PL" sz="1200" b="0" dirty="0" smtClean="0">
                <a:solidFill>
                  <a:schemeClr val="tx1"/>
                </a:solidFill>
              </a:rPr>
              <a:t>Powierzchnia</a:t>
            </a:r>
            <a:r>
              <a:rPr lang="pl-PL" sz="1200" b="0" dirty="0">
                <a:solidFill>
                  <a:schemeClr val="tx1"/>
                </a:solidFill>
              </a:rPr>
              <a:t>: 5,57 tys. km</a:t>
            </a:r>
            <a:r>
              <a:rPr lang="pl-PL" sz="1200" b="0" baseline="30000" dirty="0">
                <a:solidFill>
                  <a:schemeClr val="tx1"/>
                </a:solidFill>
              </a:rPr>
              <a:t>2</a:t>
            </a:r>
            <a:endParaRPr lang="pl-PL" sz="1200" b="0" dirty="0">
              <a:solidFill>
                <a:schemeClr val="tx1"/>
              </a:solidFill>
            </a:endParaRPr>
          </a:p>
          <a:p>
            <a:r>
              <a:rPr lang="pl-PL" sz="1200" b="0" dirty="0">
                <a:solidFill>
                  <a:schemeClr val="tx1"/>
                </a:solidFill>
              </a:rPr>
              <a:t>Liczba ludności: 2,73 mln os.</a:t>
            </a:r>
          </a:p>
          <a:p>
            <a:r>
              <a:rPr lang="pl-PL" sz="1200" b="0" dirty="0">
                <a:solidFill>
                  <a:schemeClr val="tx1"/>
                </a:solidFill>
              </a:rPr>
              <a:t>Gęstość zaludnienia: 489 os./km</a:t>
            </a:r>
            <a:r>
              <a:rPr lang="pl-PL" sz="1200" b="0" baseline="30000" dirty="0">
                <a:solidFill>
                  <a:schemeClr val="tx1"/>
                </a:solidFill>
              </a:rPr>
              <a:t>2</a:t>
            </a:r>
            <a:endParaRPr lang="pl-PL" sz="1200" b="0" dirty="0">
              <a:solidFill>
                <a:schemeClr val="tx1"/>
              </a:solidFill>
            </a:endParaRPr>
          </a:p>
        </p:txBody>
      </p:sp>
      <p:sp>
        <p:nvSpPr>
          <p:cNvPr id="12" name="Symbol zastępczy tekstu 4"/>
          <p:cNvSpPr txBox="1">
            <a:spLocks/>
          </p:cNvSpPr>
          <p:nvPr/>
        </p:nvSpPr>
        <p:spPr bwMode="auto">
          <a:xfrm>
            <a:off x="267854" y="1974912"/>
            <a:ext cx="26851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0" b="1">
                <a:solidFill>
                  <a:srgbClr val="FFD624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sz="1200" dirty="0" smtClean="0">
                <a:solidFill>
                  <a:srgbClr val="0070C0"/>
                </a:solidFill>
              </a:rPr>
              <a:t>WOJEWÓDZTWO ŚLĄSKIE</a:t>
            </a:r>
          </a:p>
          <a:p>
            <a:r>
              <a:rPr lang="pl-PL" sz="1200" b="0" dirty="0" smtClean="0">
                <a:solidFill>
                  <a:schemeClr val="tx1"/>
                </a:solidFill>
              </a:rPr>
              <a:t>Powierzchnia</a:t>
            </a:r>
            <a:r>
              <a:rPr lang="pl-PL" sz="1200" b="0" dirty="0">
                <a:solidFill>
                  <a:schemeClr val="tx1"/>
                </a:solidFill>
              </a:rPr>
              <a:t>: </a:t>
            </a:r>
            <a:r>
              <a:rPr lang="pl-PL" sz="1200" b="0" dirty="0" smtClean="0">
                <a:solidFill>
                  <a:schemeClr val="tx1"/>
                </a:solidFill>
              </a:rPr>
              <a:t>12,3 </a:t>
            </a:r>
            <a:r>
              <a:rPr lang="pl-PL" sz="1200" b="0" dirty="0">
                <a:solidFill>
                  <a:schemeClr val="tx1"/>
                </a:solidFill>
              </a:rPr>
              <a:t>tys. km</a:t>
            </a:r>
            <a:r>
              <a:rPr lang="pl-PL" sz="1200" b="0" baseline="30000" dirty="0">
                <a:solidFill>
                  <a:schemeClr val="tx1"/>
                </a:solidFill>
              </a:rPr>
              <a:t>2</a:t>
            </a:r>
          </a:p>
          <a:p>
            <a:r>
              <a:rPr lang="pl-PL" sz="1200" b="0" dirty="0">
                <a:solidFill>
                  <a:schemeClr val="tx1"/>
                </a:solidFill>
              </a:rPr>
              <a:t>Liczba ludności: </a:t>
            </a:r>
            <a:r>
              <a:rPr lang="pl-PL" sz="1200" b="0" dirty="0" smtClean="0">
                <a:solidFill>
                  <a:schemeClr val="tx1"/>
                </a:solidFill>
              </a:rPr>
              <a:t>4,53 </a:t>
            </a:r>
            <a:r>
              <a:rPr lang="pl-PL" sz="1200" b="0" dirty="0">
                <a:solidFill>
                  <a:schemeClr val="tx1"/>
                </a:solidFill>
              </a:rPr>
              <a:t>mln os.</a:t>
            </a:r>
          </a:p>
          <a:p>
            <a:r>
              <a:rPr lang="pl-PL" sz="1200" b="0" dirty="0">
                <a:solidFill>
                  <a:schemeClr val="tx1"/>
                </a:solidFill>
              </a:rPr>
              <a:t>Gęstość zaludnienia: </a:t>
            </a:r>
            <a:r>
              <a:rPr lang="pl-PL" sz="1200" b="0" dirty="0" smtClean="0">
                <a:solidFill>
                  <a:schemeClr val="tx1"/>
                </a:solidFill>
              </a:rPr>
              <a:t>374 os</a:t>
            </a:r>
            <a:r>
              <a:rPr lang="pl-PL" sz="1200" b="0" dirty="0">
                <a:solidFill>
                  <a:schemeClr val="tx1"/>
                </a:solidFill>
              </a:rPr>
              <a:t>./km</a:t>
            </a:r>
            <a:r>
              <a:rPr lang="pl-PL" sz="1200" b="0" baseline="30000" dirty="0">
                <a:solidFill>
                  <a:schemeClr val="tx1"/>
                </a:solidFill>
              </a:rPr>
              <a:t>2</a:t>
            </a:r>
            <a:endParaRPr lang="pl-PL" sz="1200" b="0" dirty="0">
              <a:solidFill>
                <a:schemeClr val="tx1"/>
              </a:solidFill>
            </a:endParaRPr>
          </a:p>
        </p:txBody>
      </p:sp>
      <p:pic>
        <p:nvPicPr>
          <p:cNvPr id="8" name="Obraz 7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462586" y="0"/>
            <a:ext cx="8729414" cy="720000"/>
          </a:xfrm>
          <a:prstGeom prst="rect">
            <a:avLst/>
          </a:prstGeom>
        </p:spPr>
        <p:txBody>
          <a:bodyPr wrap="none" lIns="0" tIns="468000" rIns="216000" bIns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pl-PL" altLang="fr-FR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WOJEWÓDZTWO ŚLĄSKIE I SUBREGION CENTRALNY</a:t>
            </a:r>
            <a:endParaRPr lang="fr-FR" altLang="fr-FR" sz="2500" b="1" u="sng" dirty="0">
              <a:solidFill>
                <a:schemeClr val="accent1">
                  <a:lumMod val="75000"/>
                </a:schemeClr>
              </a:solidFill>
              <a:latin typeface="Calibri (Tekst podstawow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41080" y="0"/>
            <a:ext cx="4450920" cy="720000"/>
          </a:xfrm>
        </p:spPr>
        <p:txBody>
          <a:bodyPr lIns="0" tIns="468000" rIns="216000" bIns="0">
            <a:normAutofit fontScale="90000"/>
          </a:bodyPr>
          <a:lstStyle/>
          <a:p>
            <a:pPr algn="r">
              <a:spcBef>
                <a:spcPts val="1000"/>
              </a:spcBef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ZIT W RPO WSL 2014-2020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896567"/>
              </p:ext>
            </p:extLst>
          </p:nvPr>
        </p:nvGraphicFramePr>
        <p:xfrm>
          <a:off x="1668683" y="1446835"/>
          <a:ext cx="8854633" cy="449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rostokąt 6"/>
          <p:cNvSpPr/>
          <p:nvPr/>
        </p:nvSpPr>
        <p:spPr>
          <a:xfrm>
            <a:off x="2314817" y="535446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 smtClean="0"/>
              <a:t>EFRR - ZIT</a:t>
            </a:r>
            <a:r>
              <a:rPr lang="fr-FR" sz="1600" dirty="0" smtClean="0"/>
              <a:t>: </a:t>
            </a:r>
            <a:r>
              <a:rPr lang="pl-PL" sz="1600" dirty="0" smtClean="0"/>
              <a:t>693 mln </a:t>
            </a:r>
            <a:r>
              <a:rPr lang="fr-FR" sz="1600" dirty="0" smtClean="0"/>
              <a:t>EUR</a:t>
            </a:r>
            <a:endParaRPr lang="pl-PL" sz="1600" dirty="0"/>
          </a:p>
          <a:p>
            <a:r>
              <a:rPr lang="pl-PL" sz="1600" dirty="0" smtClean="0"/>
              <a:t>EFS - ZIT</a:t>
            </a:r>
            <a:r>
              <a:rPr lang="fr-FR" sz="1600" dirty="0" smtClean="0"/>
              <a:t>: </a:t>
            </a:r>
            <a:r>
              <a:rPr lang="pl-PL" sz="1600" dirty="0" smtClean="0"/>
              <a:t>100 mln </a:t>
            </a:r>
            <a:r>
              <a:rPr lang="fr-FR" sz="1600" dirty="0" smtClean="0"/>
              <a:t>EUR</a:t>
            </a:r>
            <a:endParaRPr lang="fr-FR" sz="1600" dirty="0"/>
          </a:p>
        </p:txBody>
      </p:sp>
      <p:pic>
        <p:nvPicPr>
          <p:cNvPr id="8" name="Obraz 7" descr="pas.jpg"/>
          <p:cNvPicPr/>
          <p:nvPr/>
        </p:nvPicPr>
        <p:blipFill>
          <a:blip r:embed="rId8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pa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369867" y="-126748"/>
            <a:ext cx="5713491" cy="1381024"/>
          </a:xfrm>
          <a:prstGeom prst="rect">
            <a:avLst/>
          </a:prstGeom>
          <a:noFill/>
        </p:spPr>
        <p:txBody>
          <a:bodyPr wrap="square" lIns="0" tIns="468000" rIns="21600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ALOKACJA ZIT RPO WSL </a:t>
            </a:r>
            <a:r>
              <a:rPr lang="pl-PL" sz="25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2014-2020</a:t>
            </a:r>
          </a:p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(stan na </a:t>
            </a:r>
            <a:r>
              <a:rPr lang="pl-PL">
                <a:solidFill>
                  <a:schemeClr val="accent1">
                    <a:lumMod val="75000"/>
                  </a:schemeClr>
                </a:solidFill>
              </a:rPr>
              <a:t>dzień </a:t>
            </a:r>
            <a:r>
              <a:rPr lang="pl-PL" smtClean="0">
                <a:solidFill>
                  <a:schemeClr val="accent1">
                    <a:lumMod val="75000"/>
                  </a:schemeClr>
                </a:solidFill>
              </a:rPr>
              <a:t>30.05.2021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r.)</a:t>
            </a:r>
            <a:endParaRPr lang="pl-PL" b="1" u="sng" dirty="0">
              <a:solidFill>
                <a:schemeClr val="accent1">
                  <a:lumMod val="75000"/>
                </a:schemeClr>
              </a:solidFill>
              <a:latin typeface="Calibri (Tekst podstawowy)"/>
              <a:cs typeface="Arial" panose="020B0604020202020204" pitchFamily="34" charset="0"/>
            </a:endParaRPr>
          </a:p>
          <a:p>
            <a:pPr algn="r"/>
            <a:r>
              <a:rPr lang="pl-PL" sz="1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181545" y="5117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7400" y="12915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3200" y="1407007"/>
            <a:ext cx="167341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072484"/>
              </p:ext>
            </p:extLst>
          </p:nvPr>
        </p:nvGraphicFramePr>
        <p:xfrm>
          <a:off x="969818" y="1395469"/>
          <a:ext cx="10432474" cy="51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183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ytuł 1"/>
          <p:cNvSpPr txBox="1">
            <a:spLocks/>
          </p:cNvSpPr>
          <p:nvPr/>
        </p:nvSpPr>
        <p:spPr bwMode="auto">
          <a:xfrm>
            <a:off x="6460045" y="0"/>
            <a:ext cx="5731955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0" rIns="216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9763" indent="-2730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25563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7827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399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6971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543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pl-PL" altLang="pl-PL" sz="25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ALOKACJA EFRR</a:t>
            </a:r>
            <a:endParaRPr lang="pl-PL" altLang="pl-PL" sz="2500" b="1" u="sng" dirty="0">
              <a:solidFill>
                <a:schemeClr val="accent1">
                  <a:lumMod val="75000"/>
                </a:schemeClr>
              </a:solidFill>
              <a:latin typeface="Calibri (Tekst podstawowy)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  <p:pic>
        <p:nvPicPr>
          <p:cNvPr id="6" name="Obraz 5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005680"/>
              </p:ext>
            </p:extLst>
          </p:nvPr>
        </p:nvGraphicFramePr>
        <p:xfrm>
          <a:off x="740780" y="1342663"/>
          <a:ext cx="11076972" cy="5021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4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ytuł 1"/>
          <p:cNvSpPr txBox="1">
            <a:spLocks/>
          </p:cNvSpPr>
          <p:nvPr/>
        </p:nvSpPr>
        <p:spPr bwMode="auto">
          <a:xfrm>
            <a:off x="6574495" y="0"/>
            <a:ext cx="5617505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0" rIns="216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9763" indent="-2730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2395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25563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7827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399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6971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5436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pl-PL" altLang="pl-PL" sz="25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cs typeface="Arial" panose="020B0604020202020204" pitchFamily="34" charset="0"/>
              </a:rPr>
              <a:t>ALOKACJA EFS</a:t>
            </a:r>
            <a:endParaRPr lang="pl-PL" altLang="pl-PL" sz="2500" b="1" u="sng" dirty="0">
              <a:solidFill>
                <a:schemeClr val="accent1">
                  <a:lumMod val="75000"/>
                </a:schemeClr>
              </a:solidFill>
              <a:latin typeface="Calibri (Tekst podstawowy)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  <p:pic>
        <p:nvPicPr>
          <p:cNvPr id="6" name="Obraz 5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585911"/>
              </p:ext>
            </p:extLst>
          </p:nvPr>
        </p:nvGraphicFramePr>
        <p:xfrm>
          <a:off x="1527858" y="1238491"/>
          <a:ext cx="9294471" cy="5220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rostokąt 7"/>
          <p:cNvSpPr/>
          <p:nvPr/>
        </p:nvSpPr>
        <p:spPr>
          <a:xfrm>
            <a:off x="449803" y="147052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/>
              <a:t>EFS - ZIT</a:t>
            </a:r>
            <a:r>
              <a:rPr lang="fr-FR" sz="2000" b="1" dirty="0" smtClean="0"/>
              <a:t>: </a:t>
            </a:r>
            <a:r>
              <a:rPr lang="pl-PL" sz="2000" b="1" dirty="0" smtClean="0"/>
              <a:t>99 mln </a:t>
            </a:r>
            <a:r>
              <a:rPr lang="fr-FR" sz="2000" b="1" dirty="0" smtClean="0"/>
              <a:t>EUR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098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6021" y="0"/>
            <a:ext cx="7045979" cy="1208931"/>
          </a:xfrm>
        </p:spPr>
        <p:txBody>
          <a:bodyPr lIns="0" tIns="468000" rIns="216000" bIns="0">
            <a:noAutofit/>
          </a:bodyPr>
          <a:lstStyle/>
          <a:p>
            <a:pPr algn="r">
              <a:lnSpc>
                <a:spcPct val="120000"/>
              </a:lnSpc>
              <a:spcAft>
                <a:spcPts val="100"/>
              </a:spcAft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DZIAŁANIA NA RZECZ ZRÓWNOWAŻONEGO TRANSPORTU W RAMACH ZIT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(stan na dzień 07.06.2021 r.)</a:t>
            </a:r>
            <a:endParaRPr lang="pl-PL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351584" y="2218062"/>
            <a:ext cx="3538414" cy="17068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RPO WSL na lata 2014-2020</a:t>
            </a:r>
          </a:p>
          <a:p>
            <a:pPr algn="ctr"/>
            <a:r>
              <a:rPr lang="pl-PL" b="1" dirty="0" smtClean="0"/>
              <a:t>z </a:t>
            </a:r>
            <a:r>
              <a:rPr lang="pl-PL" b="1" dirty="0"/>
              <a:t>zakresu transportu publicznego w ramach ZIT przypisano </a:t>
            </a:r>
            <a:r>
              <a:rPr lang="pl-PL" b="1" dirty="0" smtClean="0"/>
              <a:t>wiązkę </a:t>
            </a:r>
            <a:r>
              <a:rPr lang="pl-PL" b="1" dirty="0"/>
              <a:t>projektów </a:t>
            </a:r>
            <a:r>
              <a:rPr lang="pl-PL" b="1" dirty="0" smtClean="0"/>
              <a:t>o wartości 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ok. 1,5 mld PLN</a:t>
            </a:r>
            <a:endParaRPr lang="pl-PL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282066" y="2218062"/>
            <a:ext cx="3538414" cy="17068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Realizacja projektu POIŚ_TRA: Poprawa transportu publicznego w Subregionie Centralnym </a:t>
            </a:r>
            <a:br>
              <a:rPr lang="pl-PL" b="1" dirty="0"/>
            </a:br>
            <a:endParaRPr lang="pl-PL" b="1" dirty="0" smtClean="0"/>
          </a:p>
          <a:p>
            <a:pPr algn="ctr"/>
            <a:r>
              <a:rPr lang="pl-PL" b="1" dirty="0" smtClean="0"/>
              <a:t>(895 mln PLN)</a:t>
            </a:r>
            <a:endParaRPr lang="pl-PL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2351584" y="4399197"/>
            <a:ext cx="7468896" cy="1526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Inwestycje z zakresu: </a:t>
            </a:r>
          </a:p>
          <a:p>
            <a:pPr algn="ctr"/>
            <a:r>
              <a:rPr lang="pl-PL" b="1" dirty="0" smtClean="0"/>
              <a:t>budowy, przebudowy </a:t>
            </a:r>
            <a:r>
              <a:rPr lang="pl-PL" b="1" dirty="0"/>
              <a:t>liniowej i punktowej infrastruktury transportu </a:t>
            </a:r>
            <a:r>
              <a:rPr lang="pl-PL" b="1" dirty="0" smtClean="0"/>
              <a:t>zbiorowego; wdrażanie ITS; zakupu </a:t>
            </a:r>
            <a:r>
              <a:rPr lang="pl-PL" b="1" dirty="0"/>
              <a:t>taboru autobusowego na potrzeby transportu </a:t>
            </a:r>
            <a:r>
              <a:rPr lang="pl-PL" b="1" dirty="0" smtClean="0"/>
              <a:t>publicznego </a:t>
            </a:r>
          </a:p>
          <a:p>
            <a:pPr algn="ctr"/>
            <a:r>
              <a:rPr lang="pl-PL" b="1" dirty="0" smtClean="0"/>
              <a:t>– </a:t>
            </a:r>
            <a:r>
              <a:rPr lang="pl-PL" b="1" dirty="0"/>
              <a:t>łącznie </a:t>
            </a:r>
            <a:r>
              <a:rPr lang="pl-PL" b="1" dirty="0" smtClean="0"/>
              <a:t>116 projektów w ramach RPO WSL oraz 8 projektów z </a:t>
            </a:r>
            <a:r>
              <a:rPr lang="pl-PL" b="1" dirty="0" err="1" smtClean="0"/>
              <a:t>POIiŚ</a:t>
            </a:r>
            <a:r>
              <a:rPr lang="pl-PL" b="1" dirty="0" smtClean="0"/>
              <a:t>. </a:t>
            </a:r>
            <a:endParaRPr lang="pl-PL" b="1" dirty="0"/>
          </a:p>
        </p:txBody>
      </p:sp>
      <p:sp>
        <p:nvSpPr>
          <p:cNvPr id="8" name="Strzałka zakrzywiona w prawo 7"/>
          <p:cNvSpPr/>
          <p:nvPr/>
        </p:nvSpPr>
        <p:spPr>
          <a:xfrm>
            <a:off x="1599517" y="2780928"/>
            <a:ext cx="587285" cy="24784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Strzałka zakrzywiona w lewo 8"/>
          <p:cNvSpPr/>
          <p:nvPr/>
        </p:nvSpPr>
        <p:spPr>
          <a:xfrm>
            <a:off x="9931691" y="2780928"/>
            <a:ext cx="647729" cy="24784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0" name="Obraz 9" descr="pa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10076" y="0"/>
            <a:ext cx="5681924" cy="1208931"/>
          </a:xfrm>
        </p:spPr>
        <p:txBody>
          <a:bodyPr lIns="0" tIns="0" rIns="216000" bIns="0">
            <a:normAutofit/>
          </a:bodyPr>
          <a:lstStyle/>
          <a:p>
            <a:pPr algn="ctr"/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PROJEKT PILOTAŻOWY GEPARD II</a:t>
            </a:r>
          </a:p>
        </p:txBody>
      </p:sp>
      <p:grpSp>
        <p:nvGrpSpPr>
          <p:cNvPr id="10" name="Grupa 9"/>
          <p:cNvGrpSpPr/>
          <p:nvPr/>
        </p:nvGrpSpPr>
        <p:grpSpPr>
          <a:xfrm>
            <a:off x="358815" y="1504709"/>
            <a:ext cx="11435787" cy="4374620"/>
            <a:chOff x="0" y="0"/>
            <a:chExt cx="8238393" cy="3723706"/>
          </a:xfrm>
          <a:solidFill>
            <a:schemeClr val="accent1"/>
          </a:solidFill>
        </p:grpSpPr>
        <p:sp>
          <p:nvSpPr>
            <p:cNvPr id="11" name="Prostokąt zaokrąglony 10"/>
            <p:cNvSpPr/>
            <p:nvPr/>
          </p:nvSpPr>
          <p:spPr>
            <a:xfrm>
              <a:off x="0" y="0"/>
              <a:ext cx="8238393" cy="372370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pole tekstowe 11"/>
            <p:cNvSpPr txBox="1"/>
            <p:nvPr/>
          </p:nvSpPr>
          <p:spPr>
            <a:xfrm>
              <a:off x="2060111" y="434893"/>
              <a:ext cx="6076520" cy="301143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t" anchorCtr="0">
              <a:noAutofit/>
            </a:bodyPr>
            <a:lstStyle/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pl-PL" sz="2000" dirty="0" smtClean="0">
                  <a:solidFill>
                    <a:schemeClr val="bg1"/>
                  </a:solidFill>
                </a:rPr>
                <a:t>Związek </a:t>
              </a:r>
              <a:r>
                <a:rPr lang="pl-PL" sz="2000" dirty="0">
                  <a:solidFill>
                    <a:schemeClr val="bg1"/>
                  </a:solidFill>
                </a:rPr>
                <a:t>Subregionu Centralnego wspólnie z Urzędem Marszałkowskim Województwa Śląskiego oraz Narodowym Funduszem Ochrony Środowiska i Gospodarki Wodnej </a:t>
              </a:r>
              <a:r>
                <a:rPr lang="pl-PL" sz="2000" dirty="0" smtClean="0">
                  <a:solidFill>
                    <a:schemeClr val="bg1"/>
                  </a:solidFill>
                </a:rPr>
                <a:t>uczestniczył </a:t>
              </a:r>
              <a:r>
                <a:rPr lang="pl-PL" sz="2000" dirty="0">
                  <a:solidFill>
                    <a:schemeClr val="bg1"/>
                  </a:solidFill>
                </a:rPr>
                <a:t>w pilotażowym projekcie </a:t>
              </a:r>
              <a:r>
                <a:rPr lang="pl-PL" sz="2000" b="1" dirty="0">
                  <a:solidFill>
                    <a:schemeClr val="bg1"/>
                  </a:solidFill>
                </a:rPr>
                <a:t>GEPARD II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pl-PL" sz="2000" dirty="0">
                  <a:solidFill>
                    <a:schemeClr val="bg1"/>
                  </a:solidFill>
                </a:rPr>
                <a:t>Inicjatywa łączy środki RPO WSL oraz środki NFOŚiGW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pl-PL" sz="2000" dirty="0">
                  <a:solidFill>
                    <a:schemeClr val="bg1"/>
                  </a:solidFill>
                </a:rPr>
                <a:t>Łączne dofinansowanie na poziomie 85%, na które składają się środki ZIT 42,5% oraz NFOŚiGW 42,5%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pl-PL" sz="2000" dirty="0">
                  <a:solidFill>
                    <a:schemeClr val="bg1"/>
                  </a:solidFill>
                </a:rPr>
                <a:t>Dodatkowo NFOŚiGW udziela preferencyjnej pożyczki na 15% wkład własny  </a:t>
              </a:r>
            </a:p>
            <a:p>
              <a:pPr marL="285750" lvl="1" indent="-28575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pl-PL" sz="2000" dirty="0" smtClean="0">
                  <a:solidFill>
                    <a:schemeClr val="bg1"/>
                  </a:solidFill>
                </a:rPr>
                <a:t>Wybrano do dofinansowania 3 projekty dotyczące zakupu </a:t>
              </a:r>
              <a:r>
                <a:rPr lang="pl-PL" sz="2000" dirty="0">
                  <a:solidFill>
                    <a:schemeClr val="bg1"/>
                  </a:solidFill>
                </a:rPr>
                <a:t>autobusów elektrycznych oraz </a:t>
              </a:r>
              <a:r>
                <a:rPr lang="pl-PL" sz="2000" dirty="0" smtClean="0">
                  <a:solidFill>
                    <a:schemeClr val="bg1"/>
                  </a:solidFill>
                </a:rPr>
                <a:t>budowy </a:t>
              </a:r>
              <a:r>
                <a:rPr lang="pl-PL" sz="2000" dirty="0">
                  <a:solidFill>
                    <a:schemeClr val="bg1"/>
                  </a:solidFill>
                </a:rPr>
                <a:t>infrastruktury do </a:t>
              </a:r>
              <a:r>
                <a:rPr lang="pl-PL" sz="2000" dirty="0" smtClean="0">
                  <a:solidFill>
                    <a:schemeClr val="bg1"/>
                  </a:solidFill>
                </a:rPr>
                <a:t>ładowania o łącznej wartości dofinansowania 106 mln PLN</a:t>
              </a:r>
              <a:endParaRPr lang="pl-P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Prostokąt zaokrąglony 12"/>
          <p:cNvSpPr/>
          <p:nvPr/>
        </p:nvSpPr>
        <p:spPr>
          <a:xfrm>
            <a:off x="527004" y="2984322"/>
            <a:ext cx="2523281" cy="1415394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" name="Obraz 7" descr="pas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713485"/>
            <a:ext cx="12192000" cy="19979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351583" y="2218062"/>
            <a:ext cx="3690997" cy="17068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Dla działań </a:t>
            </a:r>
            <a:r>
              <a:rPr lang="pl-PL" b="1" dirty="0" smtClean="0"/>
              <a:t>z </a:t>
            </a:r>
            <a:r>
              <a:rPr lang="pl-PL" b="1" dirty="0"/>
              <a:t>zakresu </a:t>
            </a:r>
            <a:r>
              <a:rPr lang="pl-PL" b="1" dirty="0" smtClean="0"/>
              <a:t>efektywności energetycznej oraz OZE </a:t>
            </a:r>
            <a:r>
              <a:rPr lang="pl-PL" b="1" dirty="0"/>
              <a:t>w ramach ZIT przypisano odpowiednio skwantyfikowaną wiązkę projektów </a:t>
            </a:r>
            <a:br>
              <a:rPr lang="pl-PL" b="1" dirty="0"/>
            </a:br>
            <a:r>
              <a:rPr lang="pl-PL" b="1" dirty="0" smtClean="0"/>
              <a:t>(717 mln PLN)</a:t>
            </a:r>
            <a:endParaRPr lang="pl-PL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282066" y="2218062"/>
            <a:ext cx="3538414" cy="17068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Realizacja projektu POIŚ_WFOŚ: </a:t>
            </a:r>
            <a:r>
              <a:rPr lang="pl-PL" sz="2000" b="1" dirty="0" smtClean="0"/>
              <a:t>efektywność energetyczna</a:t>
            </a:r>
            <a:r>
              <a:rPr lang="pl-PL" sz="2000" b="1" dirty="0"/>
              <a:t/>
            </a:r>
            <a:br>
              <a:rPr lang="pl-PL" sz="2000" b="1" dirty="0"/>
            </a:br>
            <a:endParaRPr lang="pl-PL" sz="2000" b="1" dirty="0" smtClean="0"/>
          </a:p>
          <a:p>
            <a:pPr algn="ctr"/>
            <a:r>
              <a:rPr lang="pl-PL" sz="2000" b="1" dirty="0" smtClean="0"/>
              <a:t>(968 mln PLN)</a:t>
            </a:r>
            <a:endParaRPr lang="pl-PL" sz="2000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2351584" y="4399197"/>
            <a:ext cx="7468896" cy="1526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Inwestycje z zakresu: </a:t>
            </a:r>
          </a:p>
          <a:p>
            <a:pPr algn="ctr"/>
            <a:r>
              <a:rPr lang="pl-PL" sz="2000" b="1" dirty="0" smtClean="0"/>
              <a:t>Budowa </a:t>
            </a:r>
            <a:r>
              <a:rPr lang="pl-PL" sz="2000" b="1" dirty="0"/>
              <a:t>i przebudowa infrastruktury </a:t>
            </a:r>
            <a:r>
              <a:rPr lang="pl-PL" sz="2000" b="1" dirty="0" smtClean="0"/>
              <a:t>OZE; modernizacja energetyczna budynków; likwidacja niskiej emisji </a:t>
            </a:r>
          </a:p>
          <a:p>
            <a:pPr algn="ctr"/>
            <a:r>
              <a:rPr lang="pl-PL" sz="2000" b="1" dirty="0" smtClean="0"/>
              <a:t>– łącznie 314 projektów z RPO WSL oraz 185 projektów z </a:t>
            </a:r>
            <a:r>
              <a:rPr lang="pl-PL" sz="2000" b="1" dirty="0" err="1" smtClean="0"/>
              <a:t>POIiŚ</a:t>
            </a:r>
            <a:r>
              <a:rPr lang="pl-PL" sz="2000" b="1" dirty="0" smtClean="0"/>
              <a:t> </a:t>
            </a:r>
            <a:endParaRPr lang="pl-PL" sz="2000" b="1" dirty="0"/>
          </a:p>
        </p:txBody>
      </p:sp>
      <p:sp>
        <p:nvSpPr>
          <p:cNvPr id="8" name="Strzałka zakrzywiona w prawo 7"/>
          <p:cNvSpPr/>
          <p:nvPr/>
        </p:nvSpPr>
        <p:spPr>
          <a:xfrm>
            <a:off x="1599517" y="2780928"/>
            <a:ext cx="587285" cy="24784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Strzałka zakrzywiona w lewo 8"/>
          <p:cNvSpPr/>
          <p:nvPr/>
        </p:nvSpPr>
        <p:spPr>
          <a:xfrm>
            <a:off x="9931691" y="2780928"/>
            <a:ext cx="647729" cy="24784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5290859" y="93521"/>
            <a:ext cx="6901141" cy="1325563"/>
          </a:xfrm>
        </p:spPr>
        <p:txBody>
          <a:bodyPr lIns="0" tIns="0" rIns="216000" bIns="0">
            <a:noAutofit/>
          </a:bodyPr>
          <a:lstStyle/>
          <a:p>
            <a:pPr algn="r">
              <a:spcAft>
                <a:spcPts val="100"/>
              </a:spcAft>
            </a:pPr>
            <a:r>
              <a:rPr lang="pl-PL" sz="2500" b="1" u="sng" dirty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DZIAŁANIA NA RZECZ EFEKTYWNOŚCI ENERGETYCZNEJ I OZE W RAMACH </a:t>
            </a:r>
            <a:r>
              <a:rPr lang="pl-PL" sz="25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  <a:t>ZIT</a:t>
            </a:r>
            <a:br>
              <a:rPr lang="pl-PL" sz="2500" b="1" u="sng" dirty="0" smtClean="0">
                <a:solidFill>
                  <a:schemeClr val="accent1">
                    <a:lumMod val="75000"/>
                  </a:schemeClr>
                </a:solidFill>
                <a:latin typeface="Calibri (Tekst podstawowy)"/>
                <a:ea typeface="+mn-ea"/>
                <a:cs typeface="Arial" panose="020B0604020202020204" pitchFamily="34" charset="0"/>
              </a:rPr>
            </a:br>
            <a:r>
              <a:rPr lang="pl-PL" sz="1800" dirty="0">
                <a:solidFill>
                  <a:schemeClr val="accent1">
                    <a:lumMod val="75000"/>
                  </a:schemeClr>
                </a:solidFill>
              </a:rPr>
              <a:t>(stan na dzień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</a:rPr>
              <a:t>07.06.2021 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</a:rPr>
              <a:t>r.)</a:t>
            </a:r>
            <a:endParaRPr lang="pl-PL" sz="1800" b="1" u="sng" dirty="0">
              <a:solidFill>
                <a:schemeClr val="accent1">
                  <a:lumMod val="75000"/>
                </a:schemeClr>
              </a:solidFill>
              <a:latin typeface="Calibri (Tekst podstawowy)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Obraz 10" descr="pas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695379"/>
            <a:ext cx="12192000" cy="19979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325148"/>
            <a:ext cx="2675924" cy="72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ThemeBMC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9064</TotalTime>
  <Words>974</Words>
  <Application>Microsoft Office PowerPoint</Application>
  <PresentationFormat>Panoramiczny</PresentationFormat>
  <Paragraphs>196</Paragraphs>
  <Slides>17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9" baseType="lpstr">
      <vt:lpstr>arial</vt:lpstr>
      <vt:lpstr>arial</vt:lpstr>
      <vt:lpstr>Calibri</vt:lpstr>
      <vt:lpstr>Calibri (Tekst podstawowy)</vt:lpstr>
      <vt:lpstr>Calibri Light</vt:lpstr>
      <vt:lpstr>Open Sans</vt:lpstr>
      <vt:lpstr>Source Sans Pro</vt:lpstr>
      <vt:lpstr>Verdana</vt:lpstr>
      <vt:lpstr>Wingdings</vt:lpstr>
      <vt:lpstr>Wingdings 2</vt:lpstr>
      <vt:lpstr>Motyw pakietu Office</vt:lpstr>
      <vt:lpstr>7_Office Theme</vt:lpstr>
      <vt:lpstr>Prezentacja programu PowerPoint</vt:lpstr>
      <vt:lpstr>Prezentacja programu PowerPoint</vt:lpstr>
      <vt:lpstr>ZIT W RPO WSL 2014-2020</vt:lpstr>
      <vt:lpstr>Prezentacja programu PowerPoint</vt:lpstr>
      <vt:lpstr>Prezentacja programu PowerPoint</vt:lpstr>
      <vt:lpstr>Prezentacja programu PowerPoint</vt:lpstr>
      <vt:lpstr>DZIAŁANIA NA RZECZ ZRÓWNOWAŻONEGO TRANSPORTU W RAMACH ZIT (stan na dzień 07.06.2021 r.)</vt:lpstr>
      <vt:lpstr>PROJEKT PILOTAŻOWY GEPARD II</vt:lpstr>
      <vt:lpstr>DZIAŁANIA NA RZECZ EFEKTYWNOŚCI ENERGETYCZNEJ I OZE W RAMACH ZIT (stan na dzień 07.06.2021 r.)</vt:lpstr>
      <vt:lpstr>Prezentacja programu PowerPoint</vt:lpstr>
      <vt:lpstr>WYKORZYSTANIE ALOKACJI                               </vt:lpstr>
      <vt:lpstr>WSPÓŁPRACA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Dołęga</dc:creator>
  <cp:lastModifiedBy>Karolina Jaszczyk</cp:lastModifiedBy>
  <cp:revision>943</cp:revision>
  <cp:lastPrinted>2021-06-09T13:58:53Z</cp:lastPrinted>
  <dcterms:created xsi:type="dcterms:W3CDTF">2016-11-22T07:13:44Z</dcterms:created>
  <dcterms:modified xsi:type="dcterms:W3CDTF">2021-06-10T06:27:03Z</dcterms:modified>
</cp:coreProperties>
</file>