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8"/>
  </p:notesMasterIdLst>
  <p:sldIdLst>
    <p:sldId id="256" r:id="rId2"/>
    <p:sldId id="268" r:id="rId3"/>
    <p:sldId id="267" r:id="rId4"/>
    <p:sldId id="269" r:id="rId5"/>
    <p:sldId id="258" r:id="rId6"/>
    <p:sldId id="259" r:id="rId7"/>
    <p:sldId id="265" r:id="rId8"/>
    <p:sldId id="270" r:id="rId9"/>
    <p:sldId id="262" r:id="rId10"/>
    <p:sldId id="260" r:id="rId11"/>
    <p:sldId id="261" r:id="rId12"/>
    <p:sldId id="263" r:id="rId13"/>
    <p:sldId id="271" r:id="rId14"/>
    <p:sldId id="264" r:id="rId15"/>
    <p:sldId id="26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C12E-C5FE-4CDF-8C22-1C2A82F886F9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29E40-2011-47A0-8035-EC55A45A89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05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9E40-2011-47A0-8035-EC55A45A89C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38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9E40-2011-47A0-8035-EC55A45A89C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51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8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3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81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74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086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19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0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229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22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9555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76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5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66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71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2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5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26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6FE3D8-753D-4E9D-848D-56B9C91681B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C4069E-96AA-4F64-9FC9-26C7D2D74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677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273377" y="688155"/>
            <a:ext cx="10167695" cy="363765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2400" b="1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Webinarium </a:t>
            </a:r>
            <a: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Komisji </a:t>
            </a:r>
            <a:r>
              <a:rPr lang="pl-PL" sz="2400" b="1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Europejskiej i Europejskiego Komitetu Regionów</a:t>
            </a:r>
            <a:r>
              <a:rPr lang="pl-PL" sz="24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24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Polityka miejska </a:t>
            </a:r>
            <a: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2014 – 2020 </a:t>
            </a:r>
            <a:b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widziana z </a:t>
            </a:r>
            <a: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erspektyw</a:t>
            </a:r>
            <a: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Miasta Ruda Śląska</a:t>
            </a:r>
            <a:endParaRPr lang="pl-PL" sz="2400" b="1" cap="none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46" y="6264519"/>
            <a:ext cx="3800475" cy="3429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42225" y="5817238"/>
            <a:ext cx="3522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   </a:t>
            </a:r>
            <a:r>
              <a:rPr lang="pl-PL" sz="1600" b="1" dirty="0" smtClean="0">
                <a:solidFill>
                  <a:schemeClr val="bg1"/>
                </a:solidFill>
              </a:rPr>
              <a:t>Ruda </a:t>
            </a:r>
            <a:r>
              <a:rPr lang="pl-PL" sz="1600" b="1" dirty="0">
                <a:solidFill>
                  <a:schemeClr val="bg1"/>
                </a:solidFill>
              </a:rPr>
              <a:t>Śląska, </a:t>
            </a:r>
            <a:r>
              <a:rPr lang="pl-PL" sz="1600" b="1" dirty="0" smtClean="0">
                <a:solidFill>
                  <a:schemeClr val="bg1"/>
                </a:solidFill>
              </a:rPr>
              <a:t>10 czerwca </a:t>
            </a:r>
            <a:r>
              <a:rPr lang="pl-PL" sz="1600" b="1" dirty="0">
                <a:solidFill>
                  <a:schemeClr val="bg1"/>
                </a:solidFill>
              </a:rPr>
              <a:t>2021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16" y="4627269"/>
            <a:ext cx="2488224" cy="10812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18" y="4627270"/>
            <a:ext cx="2527299" cy="108124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08" y="374813"/>
            <a:ext cx="1994656" cy="10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3592" y="170204"/>
            <a:ext cx="1187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Poddziałanie 5.4.1 - Kompleksowa ochrona obszaru cennego przyrodniczo zlokalizowanego w rejonie Rowu Rudzkiego II oraz ulicy Bujoczka w Rudzie Śląskiej wraz z prowadzeniem kampanii informacyjno - edukacyjnych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232994" y="2719796"/>
            <a:ext cx="53693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Wprowadzenie </a:t>
            </a:r>
            <a:r>
              <a:rPr lang="pl-PL" dirty="0">
                <a:solidFill>
                  <a:srgbClr val="002060"/>
                </a:solidFill>
              </a:rPr>
              <a:t>nowych gatunków </a:t>
            </a:r>
            <a:r>
              <a:rPr lang="pl-PL" dirty="0" smtClean="0">
                <a:solidFill>
                  <a:srgbClr val="002060"/>
                </a:solidFill>
              </a:rPr>
              <a:t>rodzimych, </a:t>
            </a:r>
            <a:r>
              <a:rPr lang="pl-PL" dirty="0">
                <a:solidFill>
                  <a:srgbClr val="002060"/>
                </a:solidFill>
              </a:rPr>
              <a:t>w tym </a:t>
            </a:r>
            <a:r>
              <a:rPr lang="pl-PL" dirty="0" smtClean="0">
                <a:solidFill>
                  <a:srgbClr val="002060"/>
                </a:solidFill>
              </a:rPr>
              <a:t>rodzimych </a:t>
            </a:r>
            <a:r>
              <a:rPr lang="pl-PL" dirty="0">
                <a:solidFill>
                  <a:srgbClr val="002060"/>
                </a:solidFill>
              </a:rPr>
              <a:t>drzew i roślin zielnych</a:t>
            </a:r>
            <a:r>
              <a:rPr lang="pl-PL" dirty="0" smtClean="0">
                <a:solidFill>
                  <a:srgbClr val="002060"/>
                </a:solidFill>
              </a:rPr>
              <a:t>, </a:t>
            </a:r>
            <a:r>
              <a:rPr lang="pl-PL" dirty="0">
                <a:solidFill>
                  <a:srgbClr val="002060"/>
                </a:solidFill>
              </a:rPr>
              <a:t>wzbogacenie terenu o budki </a:t>
            </a:r>
            <a:r>
              <a:rPr lang="pl-PL" dirty="0" smtClean="0">
                <a:solidFill>
                  <a:srgbClr val="002060"/>
                </a:solidFill>
              </a:rPr>
              <a:t>lęgowe, 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wykonanie </a:t>
            </a:r>
            <a:r>
              <a:rPr lang="pl-PL" dirty="0">
                <a:solidFill>
                  <a:srgbClr val="002060"/>
                </a:solidFill>
              </a:rPr>
              <a:t>ścieżki pieszej i </a:t>
            </a:r>
            <a:r>
              <a:rPr lang="pl-PL" dirty="0" smtClean="0">
                <a:solidFill>
                  <a:srgbClr val="002060"/>
                </a:solidFill>
              </a:rPr>
              <a:t>rowerowej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oraz ścieżki edukacyjnej,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wykonanie </a:t>
            </a:r>
            <a:r>
              <a:rPr lang="pl-PL" dirty="0">
                <a:solidFill>
                  <a:srgbClr val="002060"/>
                </a:solidFill>
              </a:rPr>
              <a:t>placu </a:t>
            </a:r>
            <a:r>
              <a:rPr lang="pl-PL" dirty="0" smtClean="0">
                <a:solidFill>
                  <a:srgbClr val="002060"/>
                </a:solidFill>
              </a:rPr>
              <a:t>zabaw i urządzeń małej </a:t>
            </a:r>
            <a:r>
              <a:rPr lang="pl-PL" dirty="0">
                <a:solidFill>
                  <a:srgbClr val="002060"/>
                </a:solidFill>
              </a:rPr>
              <a:t>architektury.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99" y="6385309"/>
            <a:ext cx="3800475" cy="3429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671035" y="1972051"/>
            <a:ext cx="640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Łączna powierzchnia zrekultywowanych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gruntów 4,3 ha.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7177" y="5625442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Wartość całkowita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46127" y="5664813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1 276</a:t>
            </a:r>
            <a:r>
              <a:rPr lang="pl-PL" sz="1600" b="1" dirty="0"/>
              <a:t> </a:t>
            </a:r>
            <a:r>
              <a:rPr lang="pl-PL" sz="1600" b="1" dirty="0">
                <a:solidFill>
                  <a:schemeClr val="bg1"/>
                </a:solidFill>
              </a:rPr>
              <a:t>805,58</a:t>
            </a:r>
            <a:r>
              <a:rPr lang="pl-PL" sz="1600" dirty="0"/>
              <a:t> </a:t>
            </a:r>
            <a:r>
              <a:rPr lang="pl-PL" sz="1600" b="1" dirty="0">
                <a:solidFill>
                  <a:schemeClr val="bg1"/>
                </a:solidFill>
              </a:rPr>
              <a:t>zł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96763" y="5868671"/>
            <a:ext cx="179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Dofinansowanie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554532" y="5868671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926</a:t>
            </a:r>
            <a:r>
              <a:rPr lang="pl-PL" b="1" dirty="0">
                <a:solidFill>
                  <a:schemeClr val="bg1"/>
                </a:solidFill>
              </a:rPr>
              <a:t> </a:t>
            </a:r>
            <a:r>
              <a:rPr lang="pl-PL" sz="1600" b="1" dirty="0">
                <a:solidFill>
                  <a:schemeClr val="bg1"/>
                </a:solidFill>
              </a:rPr>
              <a:t>181,60</a:t>
            </a:r>
            <a:r>
              <a:rPr lang="pl-PL" b="1" dirty="0">
                <a:solidFill>
                  <a:schemeClr val="bg1"/>
                </a:solidFill>
              </a:rPr>
              <a:t> zł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47" y="2677971"/>
            <a:ext cx="2989384" cy="337536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931" y="2677971"/>
            <a:ext cx="3064117" cy="33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5992" y="325316"/>
            <a:ext cx="11157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Poddziałanie 10.2.1 - Adaptacja lokali mieszkalnych i użytkowych na mieszkania socjalne w Rudzie Śląskiej - etap I i etap II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1249" y="2432506"/>
            <a:ext cx="42027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A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daptacja nieużytkowanych lokali. </a:t>
            </a:r>
          </a:p>
          <a:p>
            <a:endParaRPr lang="pl-PL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Celem projektów było ograniczenie problemu zagrożenia wykluczeniem społecznym części społeczności lokalnej. </a:t>
            </a:r>
            <a:b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7" y="2206118"/>
            <a:ext cx="3346258" cy="41567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85" y="2206119"/>
            <a:ext cx="3662358" cy="41567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75" y="6459611"/>
            <a:ext cx="3800475" cy="3429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492869" y="1282790"/>
            <a:ext cx="7517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W wyniku realizacji projektu powstały 24 nowe mieszkania socjalne (dla 108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mieszkańców)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zlokalizowane w różnych dzielnicach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miasta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Ruda Śląska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254977" y="5741268"/>
            <a:ext cx="2449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Wartość całkowita</a:t>
            </a:r>
          </a:p>
        </p:txBody>
      </p:sp>
      <p:sp>
        <p:nvSpPr>
          <p:cNvPr id="9" name="Prostokąt 8"/>
          <p:cNvSpPr/>
          <p:nvPr/>
        </p:nvSpPr>
        <p:spPr>
          <a:xfrm>
            <a:off x="254977" y="6024342"/>
            <a:ext cx="179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Dofinansowanie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312611" y="5732530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2 483 219,00 </a:t>
            </a:r>
            <a:r>
              <a:rPr lang="pl-PL" sz="1600" b="1" dirty="0">
                <a:solidFill>
                  <a:schemeClr val="bg1"/>
                </a:solidFill>
              </a:rPr>
              <a:t>zł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312611" y="6024342"/>
            <a:ext cx="167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2 107 292,36 </a:t>
            </a:r>
            <a:r>
              <a:rPr lang="pl-PL" sz="1600" b="1" dirty="0">
                <a:solidFill>
                  <a:schemeClr val="bg1"/>
                </a:solidFill>
              </a:rPr>
              <a:t>zł </a:t>
            </a:r>
          </a:p>
        </p:txBody>
      </p:sp>
    </p:spTree>
    <p:extLst>
      <p:ext uri="{BB962C8B-B14F-4D97-AF65-F5344CB8AC3E}">
        <p14:creationId xmlns:p14="http://schemas.microsoft.com/office/powerpoint/2010/main" val="5077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2899" y="149469"/>
            <a:ext cx="11561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70C0"/>
                </a:solidFill>
              </a:rPr>
              <a:t>Poddziałanie 10.3.1 - Rewitalizacja kwartału pomiędzy ulicami Kard. Augusta Hlonda, Witolda Czapli, Królowej Jadwigi i Adama Huloka w Rudzie Śląskiej - zagospodarowanie na potrzeby lokalnego rynku w dzielnicy Orzegów (II etap)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8" y="4255476"/>
            <a:ext cx="5203033" cy="20837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6"/>
          <a:stretch/>
        </p:blipFill>
        <p:spPr>
          <a:xfrm>
            <a:off x="5539149" y="1962973"/>
            <a:ext cx="5203033" cy="229250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69" y="6453553"/>
            <a:ext cx="3800475" cy="31835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27537" y="3109223"/>
            <a:ext cx="45720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Przedmiotem projektu była rewitalizacja dzielnicowego rynku na potrzeby lokalnej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społeczności.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23841" y="1347372"/>
            <a:ext cx="446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Powierzchnia obszarów objętych rewitalizacją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0,89 ha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7537" y="5578056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Wartość całkowita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27537" y="5912264"/>
            <a:ext cx="179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Dofinansowanie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2755440" y="5573710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5 110 412,96 zł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755440" y="5912264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3 730 342,61 zł</a:t>
            </a:r>
          </a:p>
        </p:txBody>
      </p:sp>
    </p:spTree>
    <p:extLst>
      <p:ext uri="{BB962C8B-B14F-4D97-AF65-F5344CB8AC3E}">
        <p14:creationId xmlns:p14="http://schemas.microsoft.com/office/powerpoint/2010/main" val="8659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" y="509954"/>
            <a:ext cx="5125916" cy="555673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63" y="509953"/>
            <a:ext cx="4774222" cy="55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" y="123093"/>
            <a:ext cx="12010292" cy="72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Poddziałanie </a:t>
            </a:r>
            <a:r>
              <a:rPr lang="pl-PL" sz="20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10.3.1 - Rewitalizacja wybranych podwórek i skwerów na terenie Miasta Ruda Śląska metodą partycypacyjną ETAP 1</a:t>
            </a:r>
            <a:endParaRPr lang="pl-PL" sz="20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35025" y="5379725"/>
            <a:ext cx="2356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Wartość całkowita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79810" y="5375823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7 405 380,98 </a:t>
            </a:r>
            <a:r>
              <a:rPr lang="pl-PL" sz="1600" b="1" dirty="0" smtClean="0">
                <a:solidFill>
                  <a:schemeClr val="bg1"/>
                </a:solidFill>
              </a:rPr>
              <a:t>zł</a:t>
            </a:r>
          </a:p>
        </p:txBody>
      </p:sp>
      <p:sp>
        <p:nvSpPr>
          <p:cNvPr id="8" name="Prostokąt 7"/>
          <p:cNvSpPr/>
          <p:nvPr/>
        </p:nvSpPr>
        <p:spPr>
          <a:xfrm>
            <a:off x="735024" y="5714377"/>
            <a:ext cx="2356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Dofinansowanie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0" y="6366487"/>
            <a:ext cx="3800475" cy="31835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35024" y="2175234"/>
            <a:ext cx="4378572" cy="211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Z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agospodarowanie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przestrzeni miejskich polegających na renowacji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rewitalizacji podwórek w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celu podniesienia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jakości przestrzeni wspólnej i aktywizacji społeczności lokalnej.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205045" y="1305561"/>
            <a:ext cx="6104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Powierzchnia obszarów objętych rewitalizacją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3,2 ha (10 podwórek)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779810" y="5745155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4 501 560,81 zł</a:t>
            </a:r>
          </a:p>
        </p:txBody>
      </p:sp>
      <p:pic>
        <p:nvPicPr>
          <p:cNvPr id="19" name="Obraz 18" descr="C:\Users\madamczyk\Documents\REWITALIZACJA\Sprawozdanie 2019\podwórko Niedurnego\IMG_45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180" y="2175234"/>
            <a:ext cx="4841633" cy="207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0" y="4246685"/>
            <a:ext cx="4841634" cy="2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9468" y="193429"/>
            <a:ext cx="11895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Poddziałanie 10.3.1 - Rewitalizacja centrum Nowego Bytomia z terenami przyległymi, ukierunkowana na nowe funkcje </a:t>
            </a:r>
            <a:r>
              <a:rPr lang="pl-PL" sz="20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centrotwórcze</a:t>
            </a:r>
            <a:endParaRPr lang="pl-PL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r="-1" b="10526"/>
          <a:stretch/>
        </p:blipFill>
        <p:spPr>
          <a:xfrm>
            <a:off x="6427177" y="1684786"/>
            <a:ext cx="4466492" cy="22662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783" y="6300790"/>
            <a:ext cx="3804234" cy="32311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87891" y="5718232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Wartość</a:t>
            </a:r>
            <a:r>
              <a:rPr lang="pl-PL" dirty="0"/>
              <a:t> </a:t>
            </a:r>
            <a:r>
              <a:rPr lang="pl-PL" dirty="0">
                <a:solidFill>
                  <a:schemeClr val="bg1"/>
                </a:solidFill>
              </a:rPr>
              <a:t>całkowita</a:t>
            </a:r>
          </a:p>
        </p:txBody>
      </p:sp>
      <p:sp>
        <p:nvSpPr>
          <p:cNvPr id="7" name="Prostokąt 6"/>
          <p:cNvSpPr/>
          <p:nvPr/>
        </p:nvSpPr>
        <p:spPr>
          <a:xfrm>
            <a:off x="387891" y="600726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Dofinansowanie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39165" y="5718232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3 289 425,06 zł</a:t>
            </a:r>
          </a:p>
        </p:txBody>
      </p:sp>
      <p:sp>
        <p:nvSpPr>
          <p:cNvPr id="9" name="Prostokąt 8"/>
          <p:cNvSpPr/>
          <p:nvPr/>
        </p:nvSpPr>
        <p:spPr>
          <a:xfrm>
            <a:off x="2639165" y="6036988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1 730 924,76 zł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826372" y="1151694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Powierzchnia obszarów objętych rewitalizacją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1,17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ha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49437" y="2526726"/>
            <a:ext cx="6171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Zakres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 obejmował m.in.: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rgbClr val="002060"/>
                </a:solidFill>
              </a:rPr>
              <a:t>zagospodarowanie przestrzeni i renowację podwórka 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rgbClr val="002060"/>
                </a:solidFill>
              </a:rPr>
              <a:t>r</a:t>
            </a:r>
            <a:r>
              <a:rPr lang="pl-PL" dirty="0" smtClean="0">
                <a:solidFill>
                  <a:srgbClr val="002060"/>
                </a:solidFill>
              </a:rPr>
              <a:t>emont </a:t>
            </a:r>
            <a:r>
              <a:rPr lang="pl-PL" dirty="0">
                <a:solidFill>
                  <a:srgbClr val="002060"/>
                </a:solidFill>
              </a:rPr>
              <a:t>części wspólnych w </a:t>
            </a:r>
            <a:r>
              <a:rPr lang="pl-PL" dirty="0" smtClean="0">
                <a:solidFill>
                  <a:srgbClr val="002060"/>
                </a:solidFill>
              </a:rPr>
              <a:t>budynkach 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adaptację pomieszczeń na cele społeczne </a:t>
            </a:r>
          </a:p>
          <a:p>
            <a:pPr marL="285750" lvl="0" indent="-285750">
              <a:buFontTx/>
              <a:buChar char="-"/>
            </a:pPr>
            <a:r>
              <a:rPr lang="pl-PL" dirty="0">
                <a:solidFill>
                  <a:srgbClr val="002060"/>
                </a:solidFill>
              </a:rPr>
              <a:t>wykonanie nawierzchni istniejącego boiska 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przebudowę </a:t>
            </a:r>
            <a:r>
              <a:rPr lang="pl-PL" dirty="0">
                <a:solidFill>
                  <a:srgbClr val="002060"/>
                </a:solidFill>
              </a:rPr>
              <a:t>i zagospodarowanie ciągu komunikacyjnego</a:t>
            </a:r>
            <a:endParaRPr lang="pl-PL" dirty="0" smtClean="0">
              <a:solidFill>
                <a:srgbClr val="00206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76" y="3951042"/>
            <a:ext cx="4466493" cy="22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urząd"/>
          <p:cNvSpPr>
            <a:spLocks noChangeArrowheads="1"/>
          </p:cNvSpPr>
          <p:nvPr/>
        </p:nvSpPr>
        <p:spPr bwMode="auto">
          <a:xfrm>
            <a:off x="287094" y="219809"/>
            <a:ext cx="11547352" cy="6418384"/>
          </a:xfrm>
          <a:prstGeom prst="rect">
            <a:avLst/>
          </a:prstGeom>
          <a:blipFill dpi="0" rotWithShape="0">
            <a:blip r:embed="rId2">
              <a:alphaModFix amt="2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b="1" dirty="0" smtClean="0">
                <a:solidFill>
                  <a:srgbClr val="0070C0"/>
                </a:solidFill>
              </a:rPr>
              <a:t>                                               </a:t>
            </a:r>
          </a:p>
          <a:p>
            <a:endParaRPr lang="pl-PL" altLang="pl-PL" sz="2400" b="1" dirty="0">
              <a:solidFill>
                <a:srgbClr val="0070C0"/>
              </a:solidFill>
            </a:endParaRPr>
          </a:p>
          <a:p>
            <a:endParaRPr lang="pl-PL" altLang="pl-PL" sz="2400" b="1" dirty="0" smtClean="0">
              <a:solidFill>
                <a:srgbClr val="0070C0"/>
              </a:solidFill>
            </a:endParaRPr>
          </a:p>
          <a:p>
            <a:endParaRPr lang="pl-PL" altLang="pl-PL" sz="2400" b="1" dirty="0">
              <a:solidFill>
                <a:srgbClr val="0070C0"/>
              </a:solidFill>
            </a:endParaRPr>
          </a:p>
          <a:p>
            <a:endParaRPr lang="pl-PL" altLang="pl-PL" sz="2400" b="1" dirty="0" smtClean="0">
              <a:solidFill>
                <a:srgbClr val="0070C0"/>
              </a:solidFill>
            </a:endParaRPr>
          </a:p>
          <a:p>
            <a:endParaRPr lang="pl-PL" altLang="pl-PL" sz="2400" b="1" dirty="0" smtClean="0">
              <a:solidFill>
                <a:srgbClr val="0070C0"/>
              </a:solidFill>
            </a:endParaRPr>
          </a:p>
          <a:p>
            <a:r>
              <a:rPr lang="pl-PL" altLang="pl-PL" sz="2400" b="1" dirty="0" smtClean="0">
                <a:solidFill>
                  <a:srgbClr val="0070C0"/>
                </a:solidFill>
              </a:rPr>
              <a:t>              </a:t>
            </a:r>
          </a:p>
          <a:p>
            <a:endParaRPr lang="pl-PL" altLang="pl-PL" sz="2400" b="1" dirty="0">
              <a:solidFill>
                <a:srgbClr val="0070C0"/>
              </a:solidFill>
            </a:endParaRPr>
          </a:p>
          <a:p>
            <a:pPr algn="ctr"/>
            <a:endParaRPr lang="pl-PL" altLang="pl-PL" sz="3200" b="1" dirty="0" smtClean="0">
              <a:solidFill>
                <a:srgbClr val="0070C0"/>
              </a:solidFill>
            </a:endParaRPr>
          </a:p>
          <a:p>
            <a:pPr algn="ctr"/>
            <a:endParaRPr lang="pl-PL" altLang="pl-PL" sz="3200" b="1" dirty="0">
              <a:solidFill>
                <a:srgbClr val="0070C0"/>
              </a:solidFill>
            </a:endParaRPr>
          </a:p>
          <a:p>
            <a:pPr algn="ctr"/>
            <a:r>
              <a:rPr lang="pl-PL" altLang="pl-PL" sz="3200" b="1" dirty="0" smtClean="0">
                <a:solidFill>
                  <a:srgbClr val="0070C0"/>
                </a:solidFill>
              </a:rPr>
              <a:t>Dziękuję za uwagę </a:t>
            </a:r>
          </a:p>
          <a:p>
            <a:pPr algn="ctr"/>
            <a:endParaRPr lang="pl-PL" altLang="pl-PL" sz="2400" b="1" dirty="0" smtClean="0">
              <a:solidFill>
                <a:schemeClr val="bg1"/>
              </a:solidFill>
            </a:endParaRPr>
          </a:p>
          <a:p>
            <a:pPr algn="ctr"/>
            <a:r>
              <a:rPr lang="pl-PL" altLang="pl-PL" sz="2400" b="1" dirty="0" smtClean="0">
                <a:solidFill>
                  <a:schemeClr val="bg1"/>
                </a:solidFill>
              </a:rPr>
              <a:t>Michał </a:t>
            </a:r>
            <a:r>
              <a:rPr lang="pl-PL" altLang="pl-PL" sz="2400" b="1" dirty="0">
                <a:solidFill>
                  <a:schemeClr val="bg1"/>
                </a:solidFill>
              </a:rPr>
              <a:t>Pierończyk </a:t>
            </a:r>
            <a:endParaRPr lang="pl-PL" altLang="pl-PL" sz="2400" b="1" dirty="0" smtClean="0">
              <a:solidFill>
                <a:schemeClr val="bg1"/>
              </a:solidFill>
            </a:endParaRPr>
          </a:p>
          <a:p>
            <a:pPr algn="ctr"/>
            <a:r>
              <a:rPr lang="pl-PL" altLang="pl-PL" sz="2400" b="1" dirty="0" smtClean="0">
                <a:solidFill>
                  <a:schemeClr val="bg1"/>
                </a:solidFill>
              </a:rPr>
              <a:t>Zastępca Prezydenta </a:t>
            </a:r>
            <a:r>
              <a:rPr lang="pl-PL" altLang="pl-PL" sz="2400" b="1" dirty="0">
                <a:solidFill>
                  <a:schemeClr val="bg1"/>
                </a:solidFill>
              </a:rPr>
              <a:t>Miasta Ruda Śląska</a:t>
            </a:r>
            <a:endParaRPr lang="pl-PL" altLang="pl-PL" sz="2400" b="1" dirty="0" smtClean="0">
              <a:solidFill>
                <a:srgbClr val="0070C0"/>
              </a:solidFill>
            </a:endParaRPr>
          </a:p>
          <a:p>
            <a:endParaRPr lang="pl-PL" altLang="pl-PL" sz="2400" b="1" dirty="0" smtClean="0">
              <a:solidFill>
                <a:srgbClr val="0070C0"/>
              </a:solidFill>
            </a:endParaRPr>
          </a:p>
          <a:p>
            <a:endParaRPr lang="pl-PL" altLang="pl-PL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pl-PL" sz="1400" b="1" dirty="0" smtClean="0">
                <a:solidFill>
                  <a:schemeClr val="bg1"/>
                </a:solidFill>
              </a:rPr>
              <a:t>Urząd Miasta Ruda Śląska</a:t>
            </a:r>
          </a:p>
          <a:p>
            <a:pPr>
              <a:lnSpc>
                <a:spcPct val="150000"/>
              </a:lnSpc>
            </a:pPr>
            <a:r>
              <a:rPr lang="pl-PL" altLang="pl-PL" sz="1400" b="1" dirty="0" smtClean="0">
                <a:solidFill>
                  <a:schemeClr val="bg1"/>
                </a:solidFill>
              </a:rPr>
              <a:t>Wydział Rozwoju Miasta </a:t>
            </a:r>
          </a:p>
          <a:p>
            <a:pPr>
              <a:lnSpc>
                <a:spcPct val="150000"/>
              </a:lnSpc>
            </a:pPr>
            <a:r>
              <a:rPr lang="pl-PL" altLang="pl-PL" sz="1400" b="1" dirty="0" smtClean="0">
                <a:solidFill>
                  <a:schemeClr val="bg1"/>
                </a:solidFill>
              </a:rPr>
              <a:t>Łukasz Smoła </a:t>
            </a:r>
          </a:p>
          <a:p>
            <a:pPr>
              <a:lnSpc>
                <a:spcPct val="150000"/>
              </a:lnSpc>
            </a:pPr>
            <a:r>
              <a:rPr lang="pl-PL" altLang="pl-PL" sz="1400" b="1" dirty="0" smtClean="0">
                <a:solidFill>
                  <a:schemeClr val="bg1"/>
                </a:solidFill>
              </a:rPr>
              <a:t>Główny specjalista </a:t>
            </a:r>
          </a:p>
          <a:p>
            <a:pPr>
              <a:lnSpc>
                <a:spcPct val="150000"/>
              </a:lnSpc>
            </a:pPr>
            <a:r>
              <a:rPr lang="pl-PL" altLang="pl-PL" sz="1400" b="1" dirty="0" smtClean="0">
                <a:solidFill>
                  <a:schemeClr val="bg1"/>
                </a:solidFill>
              </a:rPr>
              <a:t>fundusze@ruda-sl.pl </a:t>
            </a:r>
          </a:p>
          <a:p>
            <a:pPr>
              <a:lnSpc>
                <a:spcPct val="150000"/>
              </a:lnSpc>
            </a:pPr>
            <a:r>
              <a:rPr lang="pl-PL" altLang="pl-PL" sz="1400" b="1" dirty="0">
                <a:solidFill>
                  <a:schemeClr val="bg1"/>
                </a:solidFill>
              </a:rPr>
              <a:t>t</a:t>
            </a:r>
            <a:r>
              <a:rPr lang="pl-PL" altLang="pl-PL" sz="1400" b="1" dirty="0" smtClean="0">
                <a:solidFill>
                  <a:schemeClr val="bg1"/>
                </a:solidFill>
              </a:rPr>
              <a:t>el. 32 244 90 49  </a:t>
            </a:r>
          </a:p>
          <a:p>
            <a:pPr>
              <a:lnSpc>
                <a:spcPct val="150000"/>
              </a:lnSpc>
            </a:pPr>
            <a:endParaRPr lang="pl-PL" altLang="pl-PL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pl-PL" sz="20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pl-PL" altLang="pl-PL" sz="2000" b="1" dirty="0" smtClean="0">
              <a:solidFill>
                <a:srgbClr val="0070C0"/>
              </a:solidFill>
            </a:endParaRPr>
          </a:p>
          <a:p>
            <a:endParaRPr lang="pl-PL" altLang="pl-PL" sz="2400" b="1" dirty="0">
              <a:solidFill>
                <a:srgbClr val="0070C0"/>
              </a:solidFill>
            </a:endParaRPr>
          </a:p>
          <a:p>
            <a:r>
              <a:rPr lang="pl-PL" altLang="pl-PL" sz="2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54" y="508954"/>
            <a:ext cx="2317623" cy="120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4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787161" y="480645"/>
            <a:ext cx="6075485" cy="180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ea typeface="Trebuchet MS" panose="020B0603020202020204" pitchFamily="34" charset="0"/>
                <a:cs typeface="Trebuchet MS" panose="020B0603020202020204" pitchFamily="34" charset="0"/>
              </a:rPr>
              <a:t>NAJWIĘKSZA GMINA GÓRNICZA W UNII EUROPEJSKIEJ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</a:rPr>
              <a:t>RDZEŃ </a:t>
            </a:r>
            <a:r>
              <a:rPr lang="pl-PL" b="1" dirty="0" smtClean="0">
                <a:solidFill>
                  <a:srgbClr val="0070C0"/>
                </a:solidFill>
              </a:rPr>
              <a:t>GÓRNOŚLĄSKO </a:t>
            </a:r>
            <a:r>
              <a:rPr lang="pl-PL" b="1" dirty="0">
                <a:solidFill>
                  <a:srgbClr val="0070C0"/>
                </a:solidFill>
              </a:rPr>
              <a:t>- </a:t>
            </a:r>
            <a:r>
              <a:rPr lang="pl-PL" b="1" dirty="0" smtClean="0">
                <a:solidFill>
                  <a:srgbClr val="0070C0"/>
                </a:solidFill>
              </a:rPr>
              <a:t>ZAGŁĘBIOWSKIEJ METROPOLII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pl-PL" b="1" dirty="0" smtClean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Ludność – 136 423    Powierzchnia – 7 773 ha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fficeArt object" descr="C:\Users\pholona\Pictures\obrazy_2020\transformacja_restrukturyzacja_mapa_ruda_slask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235" y="2285626"/>
            <a:ext cx="6519861" cy="36108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Obraz 4" descr="C:\Users\pholona\Pictures\obrazy_2020\gornicy_kopalnie\gornicy_wydobywanie_kopalni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52" y="2285626"/>
            <a:ext cx="2603373" cy="36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205" y="6137031"/>
            <a:ext cx="3956587" cy="3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34" y="1868152"/>
            <a:ext cx="3956587" cy="33630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09244" y="1434243"/>
            <a:ext cx="8891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Regionalny </a:t>
            </a:r>
            <a:r>
              <a:rPr lang="pl-PL" sz="1400" b="1" dirty="0">
                <a:solidFill>
                  <a:schemeClr val="bg1"/>
                </a:solidFill>
              </a:rPr>
              <a:t>Program Operacyjny Województwa Śląskiego na lata </a:t>
            </a:r>
            <a:r>
              <a:rPr lang="pl-PL" sz="1400" b="1" dirty="0" smtClean="0">
                <a:solidFill>
                  <a:schemeClr val="bg1"/>
                </a:solidFill>
              </a:rPr>
              <a:t>2014-2020, w tym ZIT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14924" y="2475354"/>
            <a:ext cx="10625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Program Operacyjny Infrastruktura i Środowisko </a:t>
            </a:r>
            <a:r>
              <a:rPr lang="pl-PL" sz="1400" b="1" dirty="0" smtClean="0">
                <a:solidFill>
                  <a:schemeClr val="bg1"/>
                </a:solidFill>
              </a:rPr>
              <a:t>na </a:t>
            </a:r>
            <a:r>
              <a:rPr lang="pl-PL" sz="1400" b="1" dirty="0">
                <a:solidFill>
                  <a:schemeClr val="bg1"/>
                </a:solidFill>
              </a:rPr>
              <a:t>lata 2014 – </a:t>
            </a:r>
            <a:r>
              <a:rPr lang="pl-PL" sz="1400" b="1" dirty="0" smtClean="0">
                <a:solidFill>
                  <a:schemeClr val="bg1"/>
                </a:solidFill>
              </a:rPr>
              <a:t>2020              			</a:t>
            </a:r>
            <a:r>
              <a:rPr lang="pl-PL" sz="1400" b="1" dirty="0">
                <a:solidFill>
                  <a:schemeClr val="bg1"/>
                </a:solidFill>
              </a:rPr>
              <a:t>	</a:t>
            </a:r>
            <a:r>
              <a:rPr lang="pl-PL" sz="1400" b="1" dirty="0" smtClean="0">
                <a:solidFill>
                  <a:schemeClr val="bg1"/>
                </a:solidFill>
              </a:rPr>
              <a:t>Inne Programy                          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60" y="1871401"/>
            <a:ext cx="3842239" cy="3298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83" y="2837557"/>
            <a:ext cx="3989877" cy="40884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78" y="3869421"/>
            <a:ext cx="3989877" cy="117963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09" y="5203099"/>
            <a:ext cx="2789727" cy="1381492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709245" y="681011"/>
            <a:ext cx="9589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Miasto Ruda Śląska realizuje projekty współfinansowane z różnych funduszy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26" y="5650770"/>
            <a:ext cx="3024107" cy="102928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27" y="4270005"/>
            <a:ext cx="3024106" cy="74551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28" y="5042043"/>
            <a:ext cx="3024106" cy="5556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1" y="2934542"/>
            <a:ext cx="3024242" cy="12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19" y="1178169"/>
            <a:ext cx="5140636" cy="422030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600092" y="1178169"/>
            <a:ext cx="44694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</a:rPr>
              <a:t>Polityka Miejska – </a:t>
            </a:r>
            <a:r>
              <a:rPr lang="pl-PL" sz="3200" b="1" dirty="0" smtClean="0">
                <a:solidFill>
                  <a:srgbClr val="0070C0"/>
                </a:solidFill>
              </a:rPr>
              <a:t>perspektywa JST </a:t>
            </a:r>
            <a:r>
              <a:rPr lang="pl-PL" sz="3200" b="1" dirty="0">
                <a:solidFill>
                  <a:srgbClr val="0070C0"/>
                </a:solidFill>
              </a:rPr>
              <a:t/>
            </a:r>
            <a:br>
              <a:rPr lang="pl-PL" sz="3200" b="1" dirty="0">
                <a:solidFill>
                  <a:srgbClr val="0070C0"/>
                </a:solidFill>
              </a:rPr>
            </a:br>
            <a:endParaRPr lang="pl-PL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pl-PL" b="1" dirty="0" smtClean="0">
                <a:solidFill>
                  <a:srgbClr val="0070C0"/>
                </a:solidFill>
              </a:rPr>
              <a:t>Realizacja projektów w formule ZIT odpowiedzią na wyzwania: </a:t>
            </a:r>
            <a:endParaRPr lang="pl-PL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l-PL" b="1" dirty="0" smtClean="0">
                <a:solidFill>
                  <a:srgbClr val="0070C0"/>
                </a:solidFill>
              </a:rPr>
              <a:t>czyste powietrze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l-PL" b="1" dirty="0" smtClean="0">
                <a:solidFill>
                  <a:srgbClr val="0070C0"/>
                </a:solidFill>
              </a:rPr>
              <a:t>wydajność energetyczna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l-PL" b="1" dirty="0" smtClean="0">
                <a:solidFill>
                  <a:srgbClr val="0070C0"/>
                </a:solidFill>
              </a:rPr>
              <a:t>ubóstwo energetyczne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51" y="6154615"/>
            <a:ext cx="3956587" cy="3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95954" y="339947"/>
            <a:ext cx="7948246" cy="890934"/>
          </a:xfrm>
        </p:spPr>
        <p:txBody>
          <a:bodyPr>
            <a:normAutofit/>
          </a:bodyPr>
          <a:lstStyle/>
          <a:p>
            <a:r>
              <a:rPr lang="pl-PL" dirty="0" smtClean="0"/>
              <a:t>   </a:t>
            </a:r>
            <a:r>
              <a:rPr lang="pl-PL" sz="2700" b="1" dirty="0" smtClean="0">
                <a:solidFill>
                  <a:srgbClr val="0070C0"/>
                </a:solidFill>
              </a:rPr>
              <a:t>Zmiana ilościowa i jakościowa</a:t>
            </a:r>
            <a:endParaRPr lang="pl-PL" sz="2700" b="1" dirty="0">
              <a:solidFill>
                <a:srgbClr val="0070C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863" y="1406770"/>
            <a:ext cx="5167084" cy="230358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22" y="1406769"/>
            <a:ext cx="4750639" cy="230358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222" y="3710354"/>
            <a:ext cx="4750640" cy="2461847"/>
          </a:xfrm>
          <a:prstGeom prst="rect">
            <a:avLst/>
          </a:prstGeom>
        </p:spPr>
      </p:pic>
      <p:pic>
        <p:nvPicPr>
          <p:cNvPr id="10" name="Obraz 9" descr="\\533-88-10\wspolne_aga\GPR\orzeg_cal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790"/>
          <a:stretch/>
        </p:blipFill>
        <p:spPr bwMode="auto">
          <a:xfrm>
            <a:off x="6095862" y="3710355"/>
            <a:ext cx="5167085" cy="2461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73" y="6348089"/>
            <a:ext cx="38004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1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9469" y="316523"/>
            <a:ext cx="11954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Poddziałanie 4.1.1 - Dofinansowanie do budowy instalacji OZE w budownictwie jednorodzinnym na terenie miasta Ruda Śląska </a:t>
            </a:r>
            <a:r>
              <a:rPr lang="pl-PL" sz="2400" b="1" dirty="0" smtClean="0">
                <a:solidFill>
                  <a:srgbClr val="0070C0"/>
                </a:solidFill>
              </a:rPr>
              <a:t>–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Etap </a:t>
            </a:r>
            <a:r>
              <a:rPr lang="pl-PL" sz="2400" b="1" dirty="0">
                <a:solidFill>
                  <a:srgbClr val="0070C0"/>
                </a:solidFill>
              </a:rPr>
              <a:t>I </a:t>
            </a:r>
            <a:r>
              <a:rPr lang="pl-PL" sz="2400" b="1" dirty="0" err="1">
                <a:solidFill>
                  <a:srgbClr val="0070C0"/>
                </a:solidFill>
              </a:rPr>
              <a:t>i</a:t>
            </a:r>
            <a:r>
              <a:rPr lang="pl-PL" sz="2400" b="1" dirty="0">
                <a:solidFill>
                  <a:srgbClr val="0070C0"/>
                </a:solidFill>
              </a:rPr>
              <a:t> Etap </a:t>
            </a:r>
            <a:r>
              <a:rPr lang="pl-PL" sz="2400" b="1" dirty="0" smtClean="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5" name="Prostokąt 4"/>
          <p:cNvSpPr/>
          <p:nvPr/>
        </p:nvSpPr>
        <p:spPr>
          <a:xfrm>
            <a:off x="545468" y="3361979"/>
            <a:ext cx="5048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Z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realizowano montaż instalacji do pozyskiwania energii odnawialnej.</a:t>
            </a:r>
            <a:endParaRPr lang="pl-PL" dirty="0" smtClean="0"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784970" y="1960641"/>
            <a:ext cx="4416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Łącznie wykonanych </a:t>
            </a:r>
            <a:r>
              <a:rPr lang="pl-PL" b="1" dirty="0" smtClean="0">
                <a:solidFill>
                  <a:srgbClr val="0070C0"/>
                </a:solidFill>
              </a:rPr>
              <a:t>zostało 223 </a:t>
            </a:r>
            <a:r>
              <a:rPr lang="pl-PL" b="1" dirty="0">
                <a:solidFill>
                  <a:srgbClr val="0070C0"/>
                </a:solidFill>
              </a:rPr>
              <a:t>instalacji OZE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70" y="2668413"/>
            <a:ext cx="4677509" cy="313772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80" y="6190742"/>
            <a:ext cx="3800475" cy="3429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94946" y="5128496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Wartość</a:t>
            </a:r>
            <a:r>
              <a:rPr lang="pl-PL" sz="1600" dirty="0">
                <a:solidFill>
                  <a:srgbClr val="002060"/>
                </a:solidFill>
              </a:rPr>
              <a:t> </a:t>
            </a:r>
            <a:r>
              <a:rPr lang="pl-PL" sz="1600" dirty="0">
                <a:solidFill>
                  <a:schemeClr val="bg1"/>
                </a:solidFill>
              </a:rPr>
              <a:t>całkowita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94946" y="5467582"/>
            <a:ext cx="179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Dofinansowanie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936440" y="5128496"/>
            <a:ext cx="167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4 442 263,76 </a:t>
            </a:r>
            <a:r>
              <a:rPr lang="pl-PL" sz="1600" b="1" dirty="0">
                <a:solidFill>
                  <a:schemeClr val="bg1"/>
                </a:solidFill>
              </a:rPr>
              <a:t>zł </a:t>
            </a:r>
          </a:p>
        </p:txBody>
      </p:sp>
      <p:sp>
        <p:nvSpPr>
          <p:cNvPr id="8" name="Prostokąt 7"/>
          <p:cNvSpPr/>
          <p:nvPr/>
        </p:nvSpPr>
        <p:spPr>
          <a:xfrm>
            <a:off x="2936439" y="5467582"/>
            <a:ext cx="167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3 478 933,06 </a:t>
            </a:r>
            <a:r>
              <a:rPr lang="pl-PL" sz="1600" b="1" dirty="0">
                <a:solidFill>
                  <a:schemeClr val="bg1"/>
                </a:solidFill>
              </a:rPr>
              <a:t>zł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06266" y="2026278"/>
            <a:ext cx="5644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Szacowany roczny spadek emisji gazów cieplarnianych 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618623" y="2425927"/>
            <a:ext cx="3545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[ tony równoważnika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CO2/rok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]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41347" y="2426459"/>
            <a:ext cx="1098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638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7732" y="446176"/>
            <a:ext cx="118842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Poddziałanie </a:t>
            </a:r>
            <a:r>
              <a:rPr lang="pl-PL" sz="2400" b="1" dirty="0" smtClean="0">
                <a:solidFill>
                  <a:srgbClr val="0070C0"/>
                </a:solidFill>
              </a:rPr>
              <a:t>4.3.1- Termomodernizacja budynków mieszkalnych </a:t>
            </a:r>
            <a:br>
              <a:rPr lang="pl-PL" sz="2400" b="1" dirty="0" smtClean="0">
                <a:solidFill>
                  <a:srgbClr val="0070C0"/>
                </a:solidFill>
              </a:rPr>
            </a:br>
            <a:r>
              <a:rPr lang="pl-PL" sz="2400" b="1" dirty="0" smtClean="0">
                <a:solidFill>
                  <a:srgbClr val="0070C0"/>
                </a:solidFill>
              </a:rPr>
              <a:t>i użyteczności publicznej w Rudzie Śląskiej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                                </a:t>
            </a: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                                                                    21 </a:t>
            </a:r>
            <a:r>
              <a:rPr lang="pl-PL" b="1" dirty="0">
                <a:solidFill>
                  <a:srgbClr val="0070C0"/>
                </a:solidFill>
              </a:rPr>
              <a:t>projektów wybranych do realizacji </a:t>
            </a: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                                                                 (40 budynków)                                              </a:t>
            </a:r>
            <a:endParaRPr lang="pl-PL" dirty="0"/>
          </a:p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                    </a:t>
            </a:r>
          </a:p>
          <a:p>
            <a:pPr algn="ctr"/>
            <a:r>
              <a:rPr lang="pl-PL" sz="2000" b="1" dirty="0" smtClean="0">
                <a:solidFill>
                  <a:srgbClr val="0070C0"/>
                </a:solidFill>
              </a:rPr>
              <a:t>     </a:t>
            </a: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83" y="6394102"/>
            <a:ext cx="3800475" cy="3429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59157" y="5591795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Wartość całkowita</a:t>
            </a:r>
          </a:p>
        </p:txBody>
      </p:sp>
      <p:sp>
        <p:nvSpPr>
          <p:cNvPr id="7" name="Prostokąt 6"/>
          <p:cNvSpPr/>
          <p:nvPr/>
        </p:nvSpPr>
        <p:spPr>
          <a:xfrm>
            <a:off x="378322" y="5888255"/>
            <a:ext cx="179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Dofinansowanie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2646403" y="5591795"/>
            <a:ext cx="1728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36 680 345,95</a:t>
            </a:r>
            <a:r>
              <a:rPr lang="pl-PL" sz="1600" dirty="0" smtClean="0"/>
              <a:t> </a:t>
            </a:r>
            <a:r>
              <a:rPr lang="pl-PL" sz="1600" b="1" dirty="0">
                <a:solidFill>
                  <a:schemeClr val="bg1"/>
                </a:solidFill>
              </a:rPr>
              <a:t>zł</a:t>
            </a:r>
          </a:p>
        </p:txBody>
      </p:sp>
      <p:sp>
        <p:nvSpPr>
          <p:cNvPr id="9" name="Prostokąt 8"/>
          <p:cNvSpPr/>
          <p:nvPr/>
        </p:nvSpPr>
        <p:spPr>
          <a:xfrm>
            <a:off x="2646403" y="5888255"/>
            <a:ext cx="1728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28 416 139,95</a:t>
            </a:r>
            <a:r>
              <a:rPr lang="pl-PL" sz="1600" dirty="0"/>
              <a:t> </a:t>
            </a:r>
            <a:r>
              <a:rPr lang="pl-PL" sz="1600" b="1" dirty="0">
                <a:solidFill>
                  <a:schemeClr val="bg1"/>
                </a:solidFill>
              </a:rPr>
              <a:t>zł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07732" y="2452474"/>
            <a:ext cx="51751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Przedmiotem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projektów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jest poprawa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efektywności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energetycznej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budynków. </a:t>
            </a:r>
          </a:p>
          <a:p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Zakres prac obejmował m.in.: 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ocieplenia </a:t>
            </a:r>
            <a:r>
              <a:rPr lang="pl-PL" dirty="0">
                <a:solidFill>
                  <a:srgbClr val="002060"/>
                </a:solidFill>
              </a:rPr>
              <a:t>ścian </a:t>
            </a:r>
            <a:r>
              <a:rPr lang="pl-PL" dirty="0" smtClean="0">
                <a:solidFill>
                  <a:srgbClr val="002060"/>
                </a:solidFill>
              </a:rPr>
              <a:t>zewnętrznych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ocieplenia stropodachu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wymianę </a:t>
            </a:r>
            <a:r>
              <a:rPr lang="pl-PL" dirty="0">
                <a:solidFill>
                  <a:srgbClr val="002060"/>
                </a:solidFill>
              </a:rPr>
              <a:t>stolarki okiennej i </a:t>
            </a:r>
            <a:r>
              <a:rPr lang="pl-PL" dirty="0" smtClean="0">
                <a:solidFill>
                  <a:srgbClr val="002060"/>
                </a:solidFill>
              </a:rPr>
              <a:t>drzwiowej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wykonanie </a:t>
            </a:r>
            <a:r>
              <a:rPr lang="pl-PL" dirty="0">
                <a:solidFill>
                  <a:srgbClr val="002060"/>
                </a:solidFill>
              </a:rPr>
              <a:t>instalacji centralnego </a:t>
            </a:r>
            <a:r>
              <a:rPr lang="pl-PL" dirty="0" smtClean="0">
                <a:solidFill>
                  <a:srgbClr val="002060"/>
                </a:solidFill>
              </a:rPr>
              <a:t>ogrzewania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rgbClr val="002060"/>
                </a:solidFill>
              </a:rPr>
              <a:t>podłączenia budynku do sieci ciepłowniczej</a:t>
            </a:r>
            <a:endParaRPr lang="pl-PL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budowę instalacji fotowoltaicznych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30064" y="1565580"/>
            <a:ext cx="5952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</a:rPr>
              <a:t>Szacowany roczny spadek emisji gazów cieplarnianych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2 662,08 [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tony równoważnika CO2/rok ]</a:t>
            </a:r>
            <a:endParaRPr lang="pl-PL" sz="1600" b="1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08" y="2118945"/>
            <a:ext cx="4463491" cy="199585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07" y="4114799"/>
            <a:ext cx="4463491" cy="21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51" y="6154615"/>
            <a:ext cx="3956587" cy="354991"/>
          </a:xfrm>
          <a:prstGeom prst="rect">
            <a:avLst/>
          </a:prstGeom>
        </p:spPr>
      </p:pic>
      <p:graphicFrame>
        <p:nvGraphicFramePr>
          <p:cNvPr id="3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895323"/>
              </p:ext>
            </p:extLst>
          </p:nvPr>
        </p:nvGraphicFramePr>
        <p:xfrm>
          <a:off x="1086216" y="483576"/>
          <a:ext cx="4743084" cy="555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Acrobat Document" r:id="rId4" imgW="5667128" imgH="8019917" progId="AcroExch.Document.DC">
                  <p:embed/>
                </p:oleObj>
              </mc:Choice>
              <mc:Fallback>
                <p:oleObj name="Acrobat Document" r:id="rId4" imgW="5667128" imgH="8019917" progId="AcroExch.Document.DC">
                  <p:embed/>
                  <p:pic>
                    <p:nvPicPr>
                      <p:cNvPr id="94212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216" y="483576"/>
                        <a:ext cx="4743084" cy="5556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31831"/>
              </p:ext>
            </p:extLst>
          </p:nvPr>
        </p:nvGraphicFramePr>
        <p:xfrm>
          <a:off x="5829300" y="483577"/>
          <a:ext cx="4369777" cy="555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Acrobat Document" r:id="rId6" imgW="5667128" imgH="8019917" progId="AcroExch.Document.DC">
                  <p:embed/>
                </p:oleObj>
              </mc:Choice>
              <mc:Fallback>
                <p:oleObj name="Acrobat Document" r:id="rId6" imgW="5667128" imgH="8019917" progId="AcroExch.Document.DC">
                  <p:embed/>
                  <p:pic>
                    <p:nvPicPr>
                      <p:cNvPr id="9421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83577"/>
                        <a:ext cx="4369777" cy="555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0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7352" y="351664"/>
            <a:ext cx="1171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Poddziałanie 4.5.1 -</a:t>
            </a:r>
            <a:r>
              <a:rPr lang="pl-PL" dirty="0"/>
              <a:t> </a:t>
            </a:r>
            <a:r>
              <a:rPr lang="pl-PL" sz="2400" b="1" dirty="0">
                <a:solidFill>
                  <a:srgbClr val="0070C0"/>
                </a:solidFill>
              </a:rPr>
              <a:t>Modernizacja oświetlenia ulicznego i miejsc publicznych w Rudzie </a:t>
            </a:r>
            <a:r>
              <a:rPr lang="pl-PL" sz="2400" b="1" dirty="0" smtClean="0">
                <a:solidFill>
                  <a:srgbClr val="0070C0"/>
                </a:solidFill>
              </a:rPr>
              <a:t>Śląskiej Etap I-IV 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7700" y="3172702"/>
            <a:ext cx="4240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Modernizacja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oświetlenia ulicznego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miejsc publicznych w Rudzie Śląskiej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,</a:t>
            </a:r>
            <a:b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w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oparciu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o zastosowanie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energooszczędnych opraw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</a:rPr>
              <a:t>ledowych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6562727" y="1527194"/>
            <a:ext cx="4858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Łącznie w ramach czterech etapów zmodernizowanych energetycznie będzie 4129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</a:rPr>
              <a:t>punktów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oświetleniowych.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97" y="2695888"/>
            <a:ext cx="5785339" cy="33850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33" y="6244390"/>
            <a:ext cx="3800475" cy="3429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47700" y="5422302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Wartość całkowita</a:t>
            </a:r>
          </a:p>
        </p:txBody>
      </p:sp>
      <p:sp>
        <p:nvSpPr>
          <p:cNvPr id="8" name="Prostokąt 7"/>
          <p:cNvSpPr/>
          <p:nvPr/>
        </p:nvSpPr>
        <p:spPr>
          <a:xfrm>
            <a:off x="647700" y="5742970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Dofinansowanie</a:t>
            </a:r>
            <a:r>
              <a:rPr lang="pl-PL" sz="1600" dirty="0"/>
              <a:t> </a:t>
            </a:r>
          </a:p>
        </p:txBody>
      </p:sp>
      <p:sp>
        <p:nvSpPr>
          <p:cNvPr id="9" name="Prostokąt 8"/>
          <p:cNvSpPr/>
          <p:nvPr/>
        </p:nvSpPr>
        <p:spPr>
          <a:xfrm>
            <a:off x="2615115" y="5437691"/>
            <a:ext cx="1729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18 692 056,40 </a:t>
            </a:r>
            <a:r>
              <a:rPr lang="pl-PL" sz="1600" b="1" dirty="0">
                <a:solidFill>
                  <a:schemeClr val="bg1"/>
                </a:solidFill>
              </a:rPr>
              <a:t>zł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619217" y="5727581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13 670 038,63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zł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98478" y="2165282"/>
            <a:ext cx="6313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Szacowany roczny spadek emisji gazów cieplarnianych 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35973" y="2528251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1 184,09</a:t>
            </a:r>
            <a:endParaRPr lang="pl-PL" sz="1600" dirty="0"/>
          </a:p>
        </p:txBody>
      </p:sp>
      <p:sp>
        <p:nvSpPr>
          <p:cNvPr id="13" name="Prostokąt 12"/>
          <p:cNvSpPr/>
          <p:nvPr/>
        </p:nvSpPr>
        <p:spPr>
          <a:xfrm>
            <a:off x="1811215" y="2503836"/>
            <a:ext cx="3277725" cy="34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[ tony równoważnika CO2/rok ]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1187</TotalTime>
  <Words>718</Words>
  <Application>Microsoft Office PowerPoint</Application>
  <PresentationFormat>Panoramiczny</PresentationFormat>
  <Paragraphs>127</Paragraphs>
  <Slides>16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Trebuchet MS</vt:lpstr>
      <vt:lpstr>Wingdings 3</vt:lpstr>
      <vt:lpstr>Wycinek</vt:lpstr>
      <vt:lpstr>Acrobat Document</vt:lpstr>
      <vt:lpstr>Webinarium  Komisji Europejskiej i Europejskiego Komitetu Regionów Polityka miejska 2014 – 2020  widziana z perspektywy Miasta Ruda Śląska</vt:lpstr>
      <vt:lpstr>Prezentacja programu PowerPoint</vt:lpstr>
      <vt:lpstr>Prezentacja programu PowerPoint</vt:lpstr>
      <vt:lpstr>Prezentacja programu PowerPoint</vt:lpstr>
      <vt:lpstr>   Zmiana ilościowa i jakościowa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Efektywność energetyczna w Rudzie Śląskiej</dc:title>
  <dc:creator>Łukasz Smoła</dc:creator>
  <cp:lastModifiedBy>Łukasz Smoła</cp:lastModifiedBy>
  <cp:revision>203</cp:revision>
  <dcterms:created xsi:type="dcterms:W3CDTF">2021-05-10T09:58:46Z</dcterms:created>
  <dcterms:modified xsi:type="dcterms:W3CDTF">2021-06-14T09:30:59Z</dcterms:modified>
</cp:coreProperties>
</file>