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818" autoAdjust="0"/>
  </p:normalViewPr>
  <p:slideViewPr>
    <p:cSldViewPr snapToGrid="0">
      <p:cViewPr varScale="1">
        <p:scale>
          <a:sx n="65" d="100"/>
          <a:sy n="65" d="100"/>
        </p:scale>
        <p:origin x="13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9EF93-1404-46B0-B4E0-5FAF25ABFD7A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5BDD8-4C4D-4F8F-8945-72CF0E5391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3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pl-PL" altLang="pl-PL" sz="1100" dirty="0" smtClean="0"/>
              <a:t>Współdzielenie i współpraca w aglomeracji szczecińskiej jest nową wartością. Patrzymy na aglomerację szczecińską przez pryzmat wspólnej przestrzeni, potrzeb mieszkańców oraz integrowania przestrzeni, działań, korzyści i kosztów.</a:t>
            </a:r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2586535-F1CF-4EA0-8C96-105A629F5337}" type="slidenum">
              <a:rPr lang="pl-PL" altLang="pl-PL"/>
              <a:pPr/>
              <a:t>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539283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pl-PL" altLang="pl-PL" sz="1100" dirty="0" smtClean="0"/>
              <a:t>Centrum Informacji dla Cudzoziemców </a:t>
            </a:r>
            <a:r>
              <a:rPr lang="pl-PL" altLang="pl-PL" sz="1100" dirty="0" smtClean="0"/>
              <a:t>ma </a:t>
            </a:r>
            <a:r>
              <a:rPr lang="pl-PL" altLang="pl-PL" sz="1100" dirty="0" smtClean="0"/>
              <a:t>na celu podejmowanie działań wspierających zamieszkałych na terenie Szczecina cudzoziemców i integrowanie ich ze społecznością lokalną. </a:t>
            </a:r>
          </a:p>
          <a:p>
            <a:pPr algn="just">
              <a:spcBef>
                <a:spcPct val="0"/>
              </a:spcBef>
            </a:pPr>
            <a:r>
              <a:rPr lang="pl-PL" altLang="pl-PL" sz="1100" dirty="0" smtClean="0"/>
              <a:t>Prozdrowotne polityki miejskie mają odbiorców w mieszkańcach obszaru centralnego SOM.</a:t>
            </a:r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3C7E929-42E2-4A32-A499-5C4863CCE27C}" type="slidenum">
              <a:rPr lang="pl-PL" altLang="pl-PL"/>
              <a:pPr/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9280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100" b="1" dirty="0" smtClean="0"/>
              <a:t>Park technologiczny </a:t>
            </a:r>
            <a:r>
              <a:rPr lang="pl-PL" altLang="pl-PL" sz="1100" dirty="0" smtClean="0"/>
              <a:t>to: wspólne przestrzenie biurowe, współdzielenie przestrzeni, zasobów i informacji, powierzchni konferencyjnych do wynajęcia. 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100" dirty="0" smtClean="0"/>
              <a:t>Projekt </a:t>
            </a:r>
            <a:r>
              <a:rPr lang="pl-PL" altLang="pl-PL" sz="1100" b="1" dirty="0" err="1" smtClean="0"/>
              <a:t>Eufal</a:t>
            </a:r>
            <a:r>
              <a:rPr lang="pl-PL" altLang="pl-PL" sz="1100" dirty="0" smtClean="0"/>
              <a:t> obejmuje budowę platformy informatycznej pod kątem miejskiego transportu towarowego </a:t>
            </a:r>
            <a:r>
              <a:rPr lang="pl-PL" altLang="pl-PL" sz="1100" dirty="0" smtClean="0"/>
              <a:t>(Akademia Morska)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100" b="1" dirty="0" smtClean="0"/>
              <a:t>Regionalne </a:t>
            </a:r>
            <a:r>
              <a:rPr lang="pl-PL" altLang="pl-PL" sz="1100" b="1" dirty="0" smtClean="0"/>
              <a:t>Centrum Innowacji i Transferu Technologii </a:t>
            </a:r>
            <a:r>
              <a:rPr lang="pl-PL" altLang="pl-PL" sz="1100" dirty="0" smtClean="0"/>
              <a:t>działa w ramach </a:t>
            </a:r>
            <a:r>
              <a:rPr lang="pl-PL" altLang="pl-PL" sz="1100" dirty="0" smtClean="0"/>
              <a:t>ZUT,</a:t>
            </a:r>
            <a:r>
              <a:rPr lang="pl-PL" altLang="pl-PL" sz="1100" baseline="0" dirty="0" smtClean="0"/>
              <a:t> </a:t>
            </a:r>
            <a:r>
              <a:rPr lang="pl-PL" altLang="pl-PL" sz="1100" dirty="0" smtClean="0"/>
              <a:t>powołane </a:t>
            </a:r>
            <a:r>
              <a:rPr lang="pl-PL" altLang="pl-PL" sz="1100" dirty="0" smtClean="0"/>
              <a:t>w 2008 </a:t>
            </a:r>
            <a:r>
              <a:rPr lang="pl-PL" altLang="pl-PL" sz="1100" dirty="0" smtClean="0"/>
              <a:t>na </a:t>
            </a:r>
            <a:r>
              <a:rPr lang="pl-PL" altLang="pl-PL" sz="1100" dirty="0" smtClean="0"/>
              <a:t>bazie funkcjonującego od 1999 roku Biura Programów Międzynarodowych. </a:t>
            </a:r>
            <a:r>
              <a:rPr lang="pl-PL" altLang="pl-PL" sz="1100" dirty="0" err="1" smtClean="0"/>
              <a:t>RCIiTT</a:t>
            </a:r>
            <a:r>
              <a:rPr lang="pl-PL" altLang="pl-PL" sz="1100" dirty="0" smtClean="0"/>
              <a:t> prowadzi działalność doradczą i szkoleniową dla firm, naukowców, studentów i absolwentów uczelni w zakresie transferu technologii, finansowania badań i rozwoju oraz wsparcia przedsiębiorczości akademickiej.</a:t>
            </a:r>
          </a:p>
          <a:p>
            <a:pPr algn="just">
              <a:spcBef>
                <a:spcPct val="0"/>
              </a:spcBef>
            </a:pPr>
            <a:endParaRPr lang="pl-PL" altLang="pl-PL" sz="1100" dirty="0" smtClean="0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5E01BE6-7F95-4D2B-A734-E39B8CA7B844}" type="slidenum">
              <a:rPr lang="pl-PL" altLang="pl-PL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964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100" dirty="0" smtClean="0"/>
              <a:t>W działaniach rozwojowych kładziemy nacisk na nowoczesne rozwiązania, mające bezpośredni kontakt z pasażerem, ułatwiające mu podjęcie decyzji przy wyborze odpowiedniej drogi, odpowiedniego środka transportu i czasu podróży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100" dirty="0" smtClean="0"/>
              <a:t>Odpowiednio ukształtowany system transportowy pozwala zaspokoić potrzeby transportowe mieszkańców. Obecnie w Szczecinie prowadzonych jest kilka inwestycji drogowych, których zadaniem jest rozładowanie korków  i poprawa komunikacji w mieście. Trwa budowa węzła Łękno, przebudowa ul. Arkońskiej i Al. Wojska Polskiego. Za chwilę rozpocznie się przebudowa Węzła Granitowa. </a:t>
            </a:r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987ED9C-07C4-41B1-A5CA-6983AE6972BD}" type="slidenum">
              <a:rPr lang="pl-PL" altLang="pl-PL"/>
              <a:pPr/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75243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27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23068EC-C504-49B9-B87C-E8C2771A4B01}" type="slidenum">
              <a:rPr lang="pl-PL" altLang="pl-PL"/>
              <a:pPr/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98156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822D24-44C2-43DD-AF4D-50D1AF1979F7}" type="slidenum">
              <a:rPr lang="pl-PL" altLang="pl-PL"/>
              <a:pPr/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9418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100" dirty="0" smtClean="0"/>
              <a:t>Ekonomia współdzielenia i współpracy </a:t>
            </a:r>
            <a:r>
              <a:rPr lang="pl-PL" altLang="pl-PL" sz="1100" dirty="0" smtClean="0"/>
              <a:t>-</a:t>
            </a:r>
            <a:r>
              <a:rPr lang="pl-PL" altLang="pl-PL" sz="1100" baseline="0" dirty="0" smtClean="0"/>
              <a:t> </a:t>
            </a:r>
            <a:r>
              <a:rPr lang="pl-PL" altLang="pl-PL" sz="1100" dirty="0" smtClean="0"/>
              <a:t>docelowy model </a:t>
            </a:r>
            <a:r>
              <a:rPr lang="pl-PL" altLang="pl-PL" sz="1100" dirty="0" smtClean="0"/>
              <a:t>funkcjonowania </a:t>
            </a:r>
            <a:r>
              <a:rPr lang="pl-PL" altLang="pl-PL" sz="1100" dirty="0" smtClean="0"/>
              <a:t>SOM</a:t>
            </a:r>
            <a:r>
              <a:rPr lang="pl-PL" altLang="pl-PL" sz="1100" baseline="0" dirty="0" smtClean="0"/>
              <a:t> (n</a:t>
            </a:r>
            <a:r>
              <a:rPr lang="pl-PL" altLang="pl-PL" sz="1100" dirty="0" smtClean="0"/>
              <a:t>ie posiadamy). </a:t>
            </a:r>
            <a:r>
              <a:rPr lang="pl-PL" altLang="pl-PL" sz="1100" dirty="0" smtClean="0"/>
              <a:t>Mamy na myśli model polegający na dzieleniu się zasobami i współpracą w zakresie kompetencji samorządów lokalnych. </a:t>
            </a:r>
            <a:endParaRPr lang="pl-PL" altLang="pl-PL" sz="1100" dirty="0" smtClean="0"/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100" dirty="0" smtClean="0"/>
              <a:t>Dzięki </a:t>
            </a:r>
            <a:r>
              <a:rPr lang="pl-PL" altLang="pl-PL" sz="1100" dirty="0" smtClean="0"/>
              <a:t>SSOM udało nam się zainicjować mechanizmy współdzielenia i współpracy w obszarze metropolitalnym. W zarządzaniu stosujemy zintegrowane podejście obejmujące tematy takie jak: mobilność, ochrona środowiska i planowanie przestrzenne w aglomeracji.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l-PL" altLang="pl-PL" sz="1100" dirty="0" smtClean="0"/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1100" dirty="0" smtClean="0"/>
              <a:t>N.B. Termin ekonomia współdzielenia został użyty po raz pierwszy w 2008 roku przez </a:t>
            </a:r>
            <a:r>
              <a:rPr lang="pl-PL" altLang="pl-PL" sz="1100" b="1" dirty="0" smtClean="0"/>
              <a:t>Lawrence’a Lessinga </a:t>
            </a:r>
            <a:r>
              <a:rPr lang="pl-PL" altLang="pl-PL" sz="1100" dirty="0" smtClean="0"/>
              <a:t>– profesora Harvard Law School. </a:t>
            </a:r>
            <a:endParaRPr lang="pl-PL" altLang="pl-PL" dirty="0" smtClean="0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751D13A-54BA-4810-92EB-A566223CA355}" type="slidenum">
              <a:rPr lang="pl-PL" altLang="pl-PL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03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pl-PL" altLang="pl-PL" sz="1100" dirty="0" smtClean="0"/>
              <a:t>Łączy nas wiele. W dotychczasowej współpracy (od 2005 roku) udało się wypracować wspólną wizję rozwoju SOM oraz zidentyfikować wspólne cele strategiczne w oparciu o nasze zasoby: wodę (zlewnia rzek i jezioro Dąbie), florę i faunę oraz łączącą nas infrastrukturę. Dzięki wspólnym działaniom zapewniamy poczucie bezpieczeństwa naszym mieszkańcom i minimalizujemy różne ryzyka poprzez zarządzanie nim. Gmina Miasto Szczecin posiada wszystkie formy ochrony przyrody, co obliguje nas do aktywnego utrwalania wartości środowiskowych o znaczeniu regionalnym. Wreszcie łączą nas wspólne interesy gospodarcze i problemy, które dzięki partnerstwu możemy razem rozwiązywać. Środowisko naturalne jest najważniejsze ponieważ jest współdzielone – system naczyń połączonych, oddziałujący na cały obszar metropolitalny.</a:t>
            </a:r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4D66A0-76BC-4F22-B7B4-051BB61AEC6C}" type="slidenum">
              <a:rPr lang="pl-PL" altLang="pl-PL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53639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pl-PL" altLang="pl-PL" sz="1100" dirty="0" smtClean="0"/>
              <a:t>Poprzez działania społeczne można wypracować akceptowalny, świadomy i trwały model zarządzania obszarem o długofalowych skutkach wspólnotowych, </a:t>
            </a:r>
            <a:r>
              <a:rPr lang="pl-PL" altLang="pl-PL" sz="1100" smtClean="0"/>
              <a:t>ekonomicznych</a:t>
            </a:r>
            <a:r>
              <a:rPr lang="pl-PL" altLang="pl-PL" sz="1100" smtClean="0"/>
              <a:t>. Aktualnie brakuje nam poczucia więzi i współzależności z gminą i jeszcze większym obszarem. </a:t>
            </a:r>
            <a:endParaRPr lang="pl-PL" altLang="pl-PL" sz="1100" dirty="0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CB864B-6D93-4EA5-A3FC-34694492C9DC}" type="slidenum">
              <a:rPr lang="pl-PL" altLang="pl-PL"/>
              <a:pPr/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135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dirty="0" smtClean="0"/>
              <a:t>Patrzymy na aglomerację przez pryzmat trzech sfer: sfery idei i współdziałania, sfery struktury miasta/obszaru funkcjonalnego oraz planów/projektów i konkretnych działań. Schemat myślowy: informacja-inicjacja-interakcja. SSOM doskonale wpisuje się w model ekonomii współdzielenia, bazujący na współpracy, a nie na konkurencji. Ekonomia współpracy jest nowym modelem funkcjonowania podmiotów w gospodarce, w którym tworzenie, posiadanie i dostęp do dóbr są dzielone pomiędzy osoby prywatne i prawne. Współczesna współpraca między ludźmi, zgodnie z modelem ekonomii współpracy, rozwija się w dużej mierze dzięki technologiom informacyjnym i komunikacyjnym (ICT), głównie internetowym oraz mobilnym, które ułatwiają oferowanie i dostęp do produktów i usług oraz zwiększają bezpieczeństwo funkcjonowania w tym modelu współpracy, m.in. poprzez system ocen i ubezpieczenie. Model ten zakłada dzielenie się zasobami i współpracę, a nie typowy dla gospodarki rynkowej priorytet posiadania i konkurencji. Ekonomia współdzielenia dotyczy również sfery finansowej. Ogólnie zaletą ekonomii współdzielenia jest bardziej efektywne wykorzystywanie dostępnych zasobów: oszczędność pieniędzy, lepsze wykorzystanie rzeczy, możliwość spróbowania nowych rzeczy, chęć pomocy innym, jest dobre dla środowiska. Dzięki bardziej efektywnej konsumpcji oraz lepszemu wykorzystaniu obecnych zasobów osoby korzystające z ekonomii współpracy przyczyniają się do zrównoważonego rozwoju całego świata (np. mniejsze zużycie energii przekłada się bezpośrednio na ochronę środowiska naturalnego).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05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DE1B4D2-27DD-48A8-8A70-B82A835C37B1}" type="slidenum">
              <a:rPr lang="pl-PL" altLang="pl-PL"/>
              <a:pPr/>
              <a:t>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9839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pl-PL" altLang="pl-PL" sz="1100" dirty="0" smtClean="0"/>
              <a:t>Mamy świadomość, że bardziej przyjazna dla środowiska jest gospodarka niskoemisyjna, dzięki zielonym i niebieskim inwestycjom, gospodarce o obiegu zamkniętym, przystosowaniu się do zmian klimatycznych i zapobieganiu i zarządzaniu ryzykiem.</a:t>
            </a:r>
          </a:p>
          <a:p>
            <a:pPr algn="just">
              <a:spcBef>
                <a:spcPct val="0"/>
              </a:spcBef>
            </a:pPr>
            <a:r>
              <a:rPr lang="pl-PL" altLang="pl-PL" sz="1100" dirty="0" smtClean="0"/>
              <a:t>W przestawieniu miast na gospodarkę niskoemisyjną ma pomóc Plan adaptacji do zmian klimatu dla Szczecina uchwalony w maju 2019 roku. Plan ten pomoże miastu w promowaniu adaptacji do zmian klimatycznych, zapobieganiu ryzyku i odporności na różne sytuacje kryzysowe związane z klimatem. Adaptacja = gospodarowanie wodami opadowymi (retencjonowanie wody) i rozwój terenów zielonych w mieście. Kolejne cele to: promowanie zrównoważonej gospodarki wodnej, promowanie transformacji na gospodarkę o obiegu zamkniętym, sprzyjanie bioróżnorodności i rozwojowi zielonej infrastruktury w środowisku miejskim oraz zmniejszanie zanieczyszczenia. </a:t>
            </a:r>
          </a:p>
          <a:p>
            <a:pPr algn="just">
              <a:spcBef>
                <a:spcPct val="0"/>
              </a:spcBef>
            </a:pPr>
            <a:r>
              <a:rPr lang="pl-PL" altLang="pl-PL" sz="1100" dirty="0" smtClean="0"/>
              <a:t>Zintegrowany Plan Gospodarki Niskoemisyjnej (2015) jest przykładem wspólnego działania w obszarze metropolitalnym. Plan został sporządzony kompleksowo na platformie SSOM jako modelowy przykład współdzielenia problemów, kosztów i poszukiwania rozwiązań.</a:t>
            </a:r>
          </a:p>
          <a:p>
            <a:pPr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33D88A-7371-4BD6-A74A-D5CC7BBF4D05}" type="slidenum">
              <a:rPr lang="pl-PL" altLang="pl-PL"/>
              <a:pPr/>
              <a:t>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69613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pl-PL" altLang="pl-PL" sz="1100" dirty="0" smtClean="0"/>
              <a:t>Jako miasto posiadamy dobre praktyki, ale to dopiero początek naszych wysiłków. Pracujemy nad modelem zarządzania zasobem i usługami SSOM w oparciu o ekonomie współdzielenia.</a:t>
            </a:r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3FB7FAF-6362-4F90-9B32-9A6854744C04}" type="slidenum">
              <a:rPr lang="pl-PL" altLang="pl-PL"/>
              <a:pPr/>
              <a:t>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464293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pl-PL" altLang="pl-PL" sz="1100" dirty="0" smtClean="0"/>
              <a:t>Nasz cel to </a:t>
            </a:r>
            <a:r>
              <a:rPr lang="pl-PL" altLang="pl-PL" sz="1100" b="1" dirty="0" smtClean="0"/>
              <a:t>obniżenie emisji</a:t>
            </a:r>
            <a:r>
              <a:rPr lang="pl-PL" altLang="pl-PL" sz="1100" dirty="0" smtClean="0"/>
              <a:t>. </a:t>
            </a:r>
            <a:endParaRPr lang="pl-PL" altLang="pl-PL" sz="1100" dirty="0" smtClean="0"/>
          </a:p>
          <a:p>
            <a:pPr algn="just">
              <a:spcBef>
                <a:spcPct val="0"/>
              </a:spcBef>
            </a:pPr>
            <a:r>
              <a:rPr lang="pl-PL" altLang="pl-PL" sz="1100" dirty="0" smtClean="0"/>
              <a:t>Skażenie </a:t>
            </a:r>
            <a:r>
              <a:rPr lang="pl-PL" altLang="pl-PL" sz="1100" dirty="0" smtClean="0"/>
              <a:t>atmosfery nie jest winą tylko dużych firm, ale również wynikiem wykorzystywania taniej energii uzyskiwanej ze spalania zanieczyszczającego środowiska węgla. </a:t>
            </a:r>
            <a:r>
              <a:rPr lang="pl-PL" altLang="pl-PL" sz="1100" b="1" dirty="0" smtClean="0"/>
              <a:t>Gospodarstwa domowe </a:t>
            </a:r>
            <a:r>
              <a:rPr lang="pl-PL" altLang="pl-PL" sz="1100" dirty="0" smtClean="0"/>
              <a:t>odpowiadają za emisję ok. 1/5 gazów </a:t>
            </a:r>
            <a:r>
              <a:rPr lang="pl-PL" altLang="pl-PL" sz="1100" dirty="0" smtClean="0"/>
              <a:t>cieplarnianych. </a:t>
            </a:r>
          </a:p>
          <a:p>
            <a:pPr algn="just">
              <a:spcBef>
                <a:spcPct val="0"/>
              </a:spcBef>
            </a:pPr>
            <a:r>
              <a:rPr lang="pl-PL" altLang="pl-PL" sz="1100" b="1" dirty="0" err="1" smtClean="0"/>
              <a:t>Upcycling</a:t>
            </a:r>
            <a:r>
              <a:rPr lang="pl-PL" altLang="pl-PL" sz="1100" dirty="0" smtClean="0"/>
              <a:t> </a:t>
            </a:r>
            <a:r>
              <a:rPr lang="pl-PL" altLang="pl-PL" sz="1100" dirty="0" smtClean="0"/>
              <a:t>– forma przetwarzania wtórnego odpadów, w wyniku którego powstają produkty o wartości wyższej, traktowane jako wartościowe surowce. Farma </a:t>
            </a:r>
            <a:r>
              <a:rPr lang="pl-PL" altLang="pl-PL" sz="1100" dirty="0" err="1" smtClean="0"/>
              <a:t>woltaiczna</a:t>
            </a:r>
            <a:r>
              <a:rPr lang="pl-PL" altLang="pl-PL" sz="1100" dirty="0" smtClean="0"/>
              <a:t> w Pilchowie pozwala na wyrównywanie bilansu energetycznego gmin ościennych (Kobylanka).</a:t>
            </a:r>
          </a:p>
          <a:p>
            <a:pPr algn="just">
              <a:spcBef>
                <a:spcPct val="0"/>
              </a:spcBef>
            </a:pPr>
            <a:r>
              <a:rPr lang="pl-PL" altLang="pl-PL" sz="1100" b="1" dirty="0" smtClean="0"/>
              <a:t>Retencjonowanie wody </a:t>
            </a:r>
            <a:r>
              <a:rPr lang="pl-PL" altLang="pl-PL" sz="1100" dirty="0" smtClean="0"/>
              <a:t>– zapominamy o powierzchniowej, naturalnej retencji; obszarami o największej chłonności są lasy. Ostatnia znacząca inwestycja w temacie retencjonowania i adaptacji do zmian klimatu to </a:t>
            </a:r>
            <a:r>
              <a:rPr lang="pl-PL" altLang="pl-PL" sz="1100" dirty="0" smtClean="0"/>
              <a:t>Syrenie </a:t>
            </a:r>
            <a:r>
              <a:rPr lang="pl-PL" altLang="pl-PL" sz="1100" dirty="0" smtClean="0"/>
              <a:t>Stawy. </a:t>
            </a:r>
            <a:endParaRPr lang="pl-PL" altLang="pl-PL" sz="1100" dirty="0" smtClean="0"/>
          </a:p>
          <a:p>
            <a:pPr algn="just">
              <a:spcBef>
                <a:spcPct val="0"/>
              </a:spcBef>
            </a:pPr>
            <a:r>
              <a:rPr lang="pl-PL" altLang="pl-PL" sz="1100" dirty="0" smtClean="0"/>
              <a:t>W </a:t>
            </a:r>
            <a:r>
              <a:rPr lang="pl-PL" altLang="pl-PL" sz="1100" dirty="0" smtClean="0"/>
              <a:t>mieście: główna </a:t>
            </a:r>
            <a:r>
              <a:rPr lang="pl-PL" altLang="pl-PL" sz="1100" b="1" dirty="0" smtClean="0"/>
              <a:t>modernizacja energetyczna </a:t>
            </a:r>
            <a:r>
              <a:rPr lang="pl-PL" altLang="pl-PL" sz="1100" dirty="0" smtClean="0"/>
              <a:t>w budynkach publicznych i mieszkaniowych, rozwój </a:t>
            </a:r>
            <a:r>
              <a:rPr lang="pl-PL" altLang="pl-PL" sz="1100" dirty="0" err="1" smtClean="0"/>
              <a:t>elektromobilności</a:t>
            </a:r>
            <a:r>
              <a:rPr lang="pl-PL" altLang="pl-PL" sz="1100" dirty="0" smtClean="0"/>
              <a:t>. </a:t>
            </a:r>
            <a:endParaRPr lang="pl-PL" altLang="pl-PL" sz="1100" dirty="0" smtClean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42E931-067D-40E0-B2DD-B86B36A1A085}" type="slidenum">
              <a:rPr lang="pl-PL" altLang="pl-PL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2876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pl-PL" altLang="pl-PL" sz="1100" smtClean="0"/>
              <a:t>W modelu współdzielenia filarem jest społeczna aktywność, kreatywność w rozwiązywaniu problemów, współudział obywateli, instytucji w wymianie idei i informacji, zasobów, usług. Model zapewnia większe zaufanie i świadomość społeczną oraz własne poczucie w siłę sprawczą, co przekłada się na poczucie dobrostanu.</a:t>
            </a:r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2F4DD76-6F53-4F3F-A555-96DCFE3EC7DD}" type="slidenum">
              <a:rPr lang="pl-PL" altLang="pl-PL"/>
              <a:pPr/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395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DEC-2C5B-42E5-8145-27CF42C429F2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49BE-55E5-46B3-975D-CF3A6A417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955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DEC-2C5B-42E5-8145-27CF42C429F2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49BE-55E5-46B3-975D-CF3A6A417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40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DEC-2C5B-42E5-8145-27CF42C429F2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49BE-55E5-46B3-975D-CF3A6A417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46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799" y="1"/>
            <a:ext cx="11586633" cy="917575"/>
          </a:xfrm>
        </p:spPr>
        <p:txBody>
          <a:bodyPr anchor="b"/>
          <a:lstStyle>
            <a:lvl1pPr>
              <a:defRPr sz="32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4802" y="6534347"/>
            <a:ext cx="11642316" cy="211549"/>
          </a:xfrm>
        </p:spPr>
        <p:txBody>
          <a:bodyPr anchor="b"/>
          <a:lstStyle>
            <a:lvl1pPr marL="0" indent="0" algn="r">
              <a:buNone/>
              <a:defRPr sz="1100" baseline="0">
                <a:solidFill>
                  <a:srgbClr val="9B9B9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82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DEC-2C5B-42E5-8145-27CF42C429F2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49BE-55E5-46B3-975D-CF3A6A417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02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DEC-2C5B-42E5-8145-27CF42C429F2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49BE-55E5-46B3-975D-CF3A6A417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87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DEC-2C5B-42E5-8145-27CF42C429F2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49BE-55E5-46B3-975D-CF3A6A417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12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DEC-2C5B-42E5-8145-27CF42C429F2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49BE-55E5-46B3-975D-CF3A6A417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8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DEC-2C5B-42E5-8145-27CF42C429F2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49BE-55E5-46B3-975D-CF3A6A417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72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DEC-2C5B-42E5-8145-27CF42C429F2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49BE-55E5-46B3-975D-CF3A6A417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22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DEC-2C5B-42E5-8145-27CF42C429F2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49BE-55E5-46B3-975D-CF3A6A417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71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6DEC-2C5B-42E5-8145-27CF42C429F2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49BE-55E5-46B3-975D-CF3A6A417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84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96DEC-2C5B-42E5-8145-27CF42C429F2}" type="datetimeFigureOut">
              <a:rPr lang="pl-PL" smtClean="0"/>
              <a:t>2021-06-14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749BE-55E5-46B3-975D-CF3A6A4174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05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1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emf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/>
          </p:nvPr>
        </p:nvSpPr>
        <p:spPr>
          <a:xfrm>
            <a:off x="957263" y="1122363"/>
            <a:ext cx="10525125" cy="193675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rgbClr val="002060"/>
                </a:solidFill>
              </a:rPr>
              <a:t>Współdzielenie i współpraca w aglomeracji szczecińskiej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056063"/>
            <a:ext cx="9144000" cy="1201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2060"/>
                </a:solidFill>
                <a:latin typeface="+mj-lt"/>
              </a:rPr>
              <a:t>Daniel Wacinkiewicz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Zastępca Prezydenta Miasta Szczecin</a:t>
            </a:r>
            <a:endParaRPr lang="pl-PL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101" name="Obraz 6" descr="logo_szczecin_pole_ochronnev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6688"/>
            <a:ext cx="5032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Shape 84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388" y="166688"/>
            <a:ext cx="6667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417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727075" y="166688"/>
            <a:ext cx="11464925" cy="674687"/>
          </a:xfrm>
        </p:spPr>
        <p:txBody>
          <a:bodyPr/>
          <a:lstStyle/>
          <a:p>
            <a:pPr algn="ctr"/>
            <a:r>
              <a:rPr lang="pl-PL" altLang="pl-PL" sz="3600" smtClean="0">
                <a:solidFill>
                  <a:srgbClr val="002060"/>
                </a:solidFill>
              </a:rPr>
              <a:t>Inteligentne zamieszkiwanie</a:t>
            </a:r>
            <a:endParaRPr lang="en-GB" altLang="pl-PL" sz="360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0738" y="2387600"/>
            <a:ext cx="5078412" cy="34242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Prozdrowotne polityki miejskie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Inicjatywy przeciwdziałające wykluczeniu społecznemu i włączające całe społeczności – Centrum Informacji Cudzoziemców 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4340" name="Obraz 3" descr="logo_szczecin_pole_ochronnev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6688"/>
            <a:ext cx="5032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/>
          <p:cNvCxnSpPr/>
          <p:nvPr/>
        </p:nvCxnSpPr>
        <p:spPr>
          <a:xfrm flipV="1">
            <a:off x="944563" y="730250"/>
            <a:ext cx="10529887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304085" y="1814663"/>
            <a:ext cx="5301762" cy="39970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429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838200" y="176213"/>
            <a:ext cx="10515600" cy="655637"/>
          </a:xfrm>
        </p:spPr>
        <p:txBody>
          <a:bodyPr/>
          <a:lstStyle/>
          <a:p>
            <a:pPr algn="ctr"/>
            <a:r>
              <a:rPr lang="pl-PL" altLang="pl-PL" sz="3600" smtClean="0">
                <a:solidFill>
                  <a:srgbClr val="002060"/>
                </a:solidFill>
              </a:rPr>
              <a:t>Usługi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2475" y="1192213"/>
            <a:ext cx="10515600" cy="2835275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Kolejowe przewozy aglomeracyjne realizowane przez Marszałka Województwa przy współpracy z Prezydentem Szczecina komplementarne do projektu Budowy SKM (Gryfino, Goleniów, Stargard, Szczecin)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Projekt EUFAL dotyczący elektrycznego miejskiego transportu towarowego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Szczeciński Park Naukowo - Technologiczny  (</a:t>
            </a:r>
            <a:r>
              <a:rPr lang="pl-PL" dirty="0" err="1" smtClean="0">
                <a:solidFill>
                  <a:srgbClr val="002060"/>
                </a:solidFill>
                <a:latin typeface="+mj-lt"/>
              </a:rPr>
              <a:t>Technopark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 Pomerania)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err="1" smtClean="0">
                <a:solidFill>
                  <a:srgbClr val="002060"/>
                </a:solidFill>
                <a:latin typeface="+mj-lt"/>
              </a:rPr>
              <a:t>RCIiTT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 ZUT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Dom Skandynawski </a:t>
            </a:r>
            <a:endParaRPr lang="pl-PL" dirty="0">
              <a:latin typeface="+mj-lt"/>
            </a:endParaRPr>
          </a:p>
        </p:txBody>
      </p:sp>
      <p:pic>
        <p:nvPicPr>
          <p:cNvPr id="15364" name="Obraz 3" descr="logo_szczecin_pole_ochronnev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6688"/>
            <a:ext cx="5032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/>
          <p:cNvCxnSpPr/>
          <p:nvPr/>
        </p:nvCxnSpPr>
        <p:spPr>
          <a:xfrm flipV="1">
            <a:off x="931863" y="703263"/>
            <a:ext cx="10560050" cy="41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1765" y="4816722"/>
            <a:ext cx="1897221" cy="1554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97965" y="4816722"/>
            <a:ext cx="1962332" cy="1554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 descr="Babboe Curve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227107" y="4816722"/>
            <a:ext cx="1582614" cy="1554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4" descr="Podobny obraz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017988" y="4816722"/>
            <a:ext cx="1833043" cy="1554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59298" y="4816722"/>
            <a:ext cx="1937056" cy="1554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24397" y="4816721"/>
            <a:ext cx="1558157" cy="1587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9931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838200" y="255588"/>
            <a:ext cx="113538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3600" smtClean="0">
                <a:solidFill>
                  <a:srgbClr val="002060"/>
                </a:solidFill>
              </a:rPr>
              <a:t>Mobilność </a:t>
            </a:r>
          </a:p>
        </p:txBody>
      </p:sp>
      <p:pic>
        <p:nvPicPr>
          <p:cNvPr id="16387" name="Picture 2" descr="http://weclipart.com/gimg/EBF384C2C5B31642/electric-car-icon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28250" y="841375"/>
            <a:ext cx="1274763" cy="904875"/>
          </a:xfrm>
        </p:spPr>
      </p:pic>
      <p:pic>
        <p:nvPicPr>
          <p:cNvPr id="16388" name="Obraz 3" descr="logo_szczecin_pole_ochronnev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6688"/>
            <a:ext cx="5032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5"/>
          <p:cNvCxnSpPr/>
          <p:nvPr/>
        </p:nvCxnSpPr>
        <p:spPr>
          <a:xfrm>
            <a:off x="949325" y="742950"/>
            <a:ext cx="10453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5427663" y="1778000"/>
            <a:ext cx="6489700" cy="33547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rgbClr val="002060"/>
                </a:solidFill>
                <a:latin typeface="+mj-lt"/>
                <a:cs typeface="+mn-cs"/>
              </a:rPr>
              <a:t>SKM – Łękno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rgbClr val="002060"/>
                </a:solidFill>
                <a:latin typeface="+mj-lt"/>
                <a:cs typeface="+mn-cs"/>
              </a:rPr>
              <a:t>Projekty komplementarne do SKM – </a:t>
            </a:r>
            <a:r>
              <a:rPr lang="pl-PL" sz="2400" dirty="0" smtClean="0">
                <a:solidFill>
                  <a:srgbClr val="002060"/>
                </a:solidFill>
                <a:latin typeface="+mj-lt"/>
                <a:cs typeface="+mn-cs"/>
              </a:rPr>
              <a:t>Tramwaje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 smtClean="0">
                <a:solidFill>
                  <a:srgbClr val="002060"/>
                </a:solidFill>
                <a:latin typeface="+mj-lt"/>
              </a:rPr>
              <a:t>Zmiana Strefy Płatnego Parkowania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 smtClean="0">
                <a:solidFill>
                  <a:srgbClr val="002060"/>
                </a:solidFill>
                <a:latin typeface="+mj-lt"/>
                <a:cs typeface="+mn-cs"/>
              </a:rPr>
              <a:t>Polityka parkingowa (P&amp;R, parkingi zbiorcze)</a:t>
            </a:r>
            <a:endParaRPr lang="pl-PL" sz="2400" dirty="0">
              <a:solidFill>
                <a:srgbClr val="002060"/>
              </a:solidFill>
              <a:latin typeface="+mj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rgbClr val="002060"/>
                </a:solidFill>
                <a:latin typeface="+mj-lt"/>
                <a:cs typeface="+mn-cs"/>
              </a:rPr>
              <a:t>S-</a:t>
            </a:r>
            <a:r>
              <a:rPr lang="pl-PL" sz="2400" dirty="0" err="1">
                <a:solidFill>
                  <a:srgbClr val="002060"/>
                </a:solidFill>
                <a:latin typeface="+mj-lt"/>
                <a:cs typeface="+mn-cs"/>
              </a:rPr>
              <a:t>Bike</a:t>
            </a:r>
            <a:endParaRPr lang="pl-PL" sz="2400" dirty="0">
              <a:solidFill>
                <a:srgbClr val="002060"/>
              </a:solidFill>
              <a:latin typeface="+mj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rgbClr val="002060"/>
                </a:solidFill>
                <a:latin typeface="+mj-lt"/>
                <a:cs typeface="+mn-cs"/>
              </a:rPr>
              <a:t>ZDOS – dojazd do węzła Dobra (</a:t>
            </a:r>
            <a:r>
              <a:rPr lang="pl-PL" sz="2400" dirty="0" err="1">
                <a:solidFill>
                  <a:srgbClr val="002060"/>
                </a:solidFill>
                <a:latin typeface="+mj-lt"/>
                <a:cs typeface="+mn-cs"/>
              </a:rPr>
              <a:t>GDDiA</a:t>
            </a:r>
            <a:r>
              <a:rPr lang="pl-PL" sz="2400" dirty="0">
                <a:solidFill>
                  <a:srgbClr val="002060"/>
                </a:solidFill>
                <a:latin typeface="+mj-lt"/>
                <a:cs typeface="+mn-cs"/>
              </a:rPr>
              <a:t>, Dobra)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rgbClr val="002060"/>
                </a:solidFill>
                <a:latin typeface="+mj-lt"/>
                <a:cs typeface="+mn-cs"/>
              </a:rPr>
              <a:t>Ścieżka rowerowa Szczecin - Stare Czarnowo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rgbClr val="002060"/>
                </a:solidFill>
                <a:latin typeface="+mj-lt"/>
                <a:cs typeface="+mn-cs"/>
              </a:rPr>
              <a:t>Strategia rozwoju </a:t>
            </a:r>
            <a:r>
              <a:rPr lang="pl-PL" sz="2400" dirty="0" err="1">
                <a:solidFill>
                  <a:srgbClr val="002060"/>
                </a:solidFill>
                <a:latin typeface="+mj-lt"/>
                <a:cs typeface="+mn-cs"/>
              </a:rPr>
              <a:t>elektromobilności</a:t>
            </a:r>
            <a:r>
              <a:rPr lang="pl-PL" sz="2400" dirty="0">
                <a:solidFill>
                  <a:srgbClr val="002060"/>
                </a:solidFill>
                <a:latin typeface="+mj-lt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sz="20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pic>
        <p:nvPicPr>
          <p:cNvPr id="7" name="Picture 2" descr="C:\Users\mlisew\Desktop\foty X.2016 zmiana WPRS\IMG_17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224" y="5348856"/>
            <a:ext cx="1684071" cy="12815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lkosmala\Moje dokumenty\Nowy obra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7969" y="5358692"/>
            <a:ext cx="1992654" cy="1301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l="3142" t="5718" r="43436" b="51718"/>
          <a:stretch>
            <a:fillRect/>
          </a:stretch>
        </p:blipFill>
        <p:spPr bwMode="auto">
          <a:xfrm>
            <a:off x="10128885" y="5348855"/>
            <a:ext cx="1937506" cy="12815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ole tekstowe 10"/>
          <p:cNvSpPr txBox="1"/>
          <p:nvPr/>
        </p:nvSpPr>
        <p:spPr>
          <a:xfrm>
            <a:off x="635000" y="1727200"/>
            <a:ext cx="3567113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002060"/>
                </a:solidFill>
                <a:latin typeface="+mj-lt"/>
                <a:cs typeface="+mn-cs"/>
              </a:rPr>
              <a:t>Cel 1: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+mn-cs"/>
              </a:rPr>
              <a:t> zapewnienie równowagi pomiędzy celami transportowymi, społecznymi i ochroną środowiska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solidFill>
                <a:srgbClr val="00206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002060"/>
                </a:solidFill>
                <a:latin typeface="+mj-lt"/>
                <a:cs typeface="+mn-cs"/>
              </a:rPr>
              <a:t>Cel </a:t>
            </a:r>
            <a:r>
              <a:rPr lang="pl-PL" sz="2000" b="1" dirty="0">
                <a:solidFill>
                  <a:srgbClr val="002060"/>
                </a:solidFill>
                <a:latin typeface="+mj-lt"/>
                <a:cs typeface="+mn-cs"/>
              </a:rPr>
              <a:t>2: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+mn-cs"/>
              </a:rPr>
              <a:t> aktywne kształtowanie mobilności w mieście, w tym zwłaszcza </a:t>
            </a:r>
            <a:r>
              <a:rPr lang="pl-PL" sz="2000" dirty="0" err="1">
                <a:solidFill>
                  <a:srgbClr val="002060"/>
                </a:solidFill>
                <a:latin typeface="+mj-lt"/>
                <a:cs typeface="+mn-cs"/>
              </a:rPr>
              <a:t>zachowań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+mn-cs"/>
              </a:rPr>
              <a:t> komunikacyjnych mieszkańców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j-lt"/>
              <a:cs typeface="+mn-cs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31199" y="5319344"/>
            <a:ext cx="1743248" cy="12815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3952072" y="5368530"/>
            <a:ext cx="1719242" cy="1301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5868091" y="5368530"/>
            <a:ext cx="1913101" cy="12815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1625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838200" y="204788"/>
            <a:ext cx="10515600" cy="598487"/>
          </a:xfrm>
        </p:spPr>
        <p:txBody>
          <a:bodyPr/>
          <a:lstStyle/>
          <a:p>
            <a:pPr algn="ctr"/>
            <a:r>
              <a:rPr lang="pl-PL" altLang="pl-PL" sz="3600" smtClean="0">
                <a:solidFill>
                  <a:srgbClr val="002060"/>
                </a:solidFill>
              </a:rPr>
              <a:t>Planowanie przestrzenne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4513" y="1530350"/>
            <a:ext cx="10929937" cy="4646613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Przed nami: </a:t>
            </a:r>
            <a:endParaRPr lang="pl-PL" dirty="0" smtClean="0">
              <a:solidFill>
                <a:srgbClr val="002060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>
              <a:solidFill>
                <a:srgbClr val="00206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Poszerzenie możliwości mierzenia efektów zarządzania polityką społeczno-gospodarczą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miasta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 smtClean="0">
              <a:solidFill>
                <a:srgbClr val="00206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Skuteczniejsze zarządzanie miastem na podstawie wiarygodnych danych </a:t>
            </a:r>
            <a:endParaRPr lang="pl-PL" dirty="0" smtClean="0">
              <a:solidFill>
                <a:srgbClr val="002060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dirty="0" smtClean="0">
              <a:solidFill>
                <a:srgbClr val="00206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Wzmocnienie wizerunku miasta i zaufania do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miasta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 smtClean="0">
              <a:solidFill>
                <a:srgbClr val="00206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Zwiększenie przejrzystości danych o Szczecinie  i SOM  i promowanie wiedzy o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SOM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 smtClean="0">
              <a:solidFill>
                <a:srgbClr val="00206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Gotowość na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klastry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energetyczne</a:t>
            </a:r>
            <a:endParaRPr lang="pl-PL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7412" name="Obraz 3" descr="logo_szczecin_pole_ochronnev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6688"/>
            <a:ext cx="5032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/>
          <p:cNvCxnSpPr/>
          <p:nvPr/>
        </p:nvCxnSpPr>
        <p:spPr>
          <a:xfrm flipV="1">
            <a:off x="944563" y="730250"/>
            <a:ext cx="10529887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975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3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62162"/>
          </a:xfrm>
        </p:spPr>
        <p:txBody>
          <a:bodyPr/>
          <a:lstStyle/>
          <a:p>
            <a:r>
              <a:rPr lang="pl-PL" altLang="pl-PL" smtClean="0">
                <a:solidFill>
                  <a:srgbClr val="002060"/>
                </a:solidFill>
              </a:rPr>
              <a:t>Dziękuję za uwagę.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831850" y="4264025"/>
            <a:ext cx="10515600" cy="15208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dirty="0">
                <a:solidFill>
                  <a:srgbClr val="002060"/>
                </a:solidFill>
                <a:latin typeface="+mj-lt"/>
              </a:rPr>
              <a:t>d</a:t>
            </a: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r hab. prof. US Daniel </a:t>
            </a: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Wacinkiewicz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Z-ca Prezydenta Miasta Szczecin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dwacin@um.szczecin.pl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Tel: 91 4245 209</a:t>
            </a:r>
            <a:endParaRPr lang="pl-PL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9" name="Obraz 5" descr="logo_szczecin_pole_ochronnev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6688"/>
            <a:ext cx="5032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11"/>
          <p:cNvGraphicFramePr>
            <a:graphicFrameLocks noChangeAspect="1"/>
          </p:cNvGraphicFramePr>
          <p:nvPr/>
        </p:nvGraphicFramePr>
        <p:xfrm>
          <a:off x="131763" y="6381750"/>
          <a:ext cx="3778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Fotografia Photo Editor" r:id="rId5" imgW="3029373" imgH="2971429" progId="">
                  <p:embed/>
                </p:oleObj>
              </mc:Choice>
              <mc:Fallback>
                <p:oleObj name="Fotografia Photo Editor" r:id="rId5" imgW="3029373" imgH="29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6381750"/>
                        <a:ext cx="3778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635000" y="6459538"/>
            <a:ext cx="6985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pl-PL" sz="800" b="1">
                <a:solidFill>
                  <a:srgbClr val="002060"/>
                </a:solidFill>
                <a:latin typeface="Arial" panose="020B0604020202020204" pitchFamily="34" charset="0"/>
              </a:rPr>
              <a:t>BIURO PLANOWANIA PRZESTRZENNEGO MIASTA, ul. Szymanowskiego 2, 71- 418 Szczecin</a:t>
            </a:r>
          </a:p>
        </p:txBody>
      </p:sp>
      <p:pic>
        <p:nvPicPr>
          <p:cNvPr id="1031" name="Obraz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2011363"/>
            <a:ext cx="3065462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70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 idx="4294967295"/>
          </p:nvPr>
        </p:nvSpPr>
        <p:spPr>
          <a:xfrm>
            <a:off x="74613" y="242888"/>
            <a:ext cx="12117387" cy="523875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3600" dirty="0" smtClean="0">
                <a:solidFill>
                  <a:srgbClr val="002060"/>
                </a:solidFill>
              </a:rPr>
              <a:t>Nowa jakość w zarządzaniu miastem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47675" y="1365250"/>
            <a:ext cx="11166475" cy="5004019"/>
          </a:xfrm>
        </p:spPr>
        <p:txBody>
          <a:bodyPr rtlCol="0"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Zarządzanie zmianą poprzez </a:t>
            </a:r>
            <a:r>
              <a:rPr lang="pl-PL" b="1" dirty="0" smtClean="0">
                <a:solidFill>
                  <a:srgbClr val="002060"/>
                </a:solidFill>
                <a:latin typeface="+mj-lt"/>
              </a:rPr>
              <a:t>ekonomię współdzielenia i </a:t>
            </a:r>
            <a:r>
              <a:rPr lang="pl-PL" b="1" dirty="0" smtClean="0">
                <a:solidFill>
                  <a:srgbClr val="002060"/>
                </a:solidFill>
                <a:latin typeface="+mj-lt"/>
              </a:rPr>
              <a:t>współpracy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 smtClean="0">
              <a:solidFill>
                <a:srgbClr val="002060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Nowe podejście pozwala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na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optymalizację środków, współdzielenie usług, zasobów i dostępu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oraz integrowanie planowania i lepsze zarzadzanie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ryzykiem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 smtClean="0">
              <a:solidFill>
                <a:srgbClr val="002060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SSOM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jest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platformą tworzenia wspólnej wartości i współdzielenia w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otoczeniu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 smtClean="0">
              <a:solidFill>
                <a:srgbClr val="002060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Podstawowe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zasady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wspó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łdziała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nia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pl-PL" b="1" dirty="0" smtClean="0">
                <a:solidFill>
                  <a:srgbClr val="002060"/>
                </a:solidFill>
                <a:latin typeface="+mj-lt"/>
              </a:rPr>
              <a:t>Partycypacja </a:t>
            </a:r>
            <a:r>
              <a:rPr lang="pl-PL" b="1" dirty="0" smtClean="0">
                <a:solidFill>
                  <a:srgbClr val="002060"/>
                </a:solidFill>
                <a:latin typeface="+mj-lt"/>
              </a:rPr>
              <a:t>społeczna – </a:t>
            </a:r>
            <a:r>
              <a:rPr lang="pl-PL" b="1" dirty="0" smtClean="0">
                <a:solidFill>
                  <a:srgbClr val="002060"/>
                </a:solidFill>
                <a:latin typeface="+mj-lt"/>
              </a:rPr>
              <a:t>Partnerstwo – Sieciowanie (Networking) </a:t>
            </a:r>
            <a:r>
              <a:rPr lang="en-GB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pl-PL" dirty="0" smtClean="0">
              <a:solidFill>
                <a:srgbClr val="002060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>
              <a:solidFill>
                <a:srgbClr val="002060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err="1" smtClean="0">
                <a:solidFill>
                  <a:srgbClr val="002060"/>
                </a:solidFill>
                <a:latin typeface="+mj-lt"/>
              </a:rPr>
              <a:t>Wwspólnym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mianownikiem działań staje się zapewnienie mieszkańcom coraz lepszego standardu życia, zgodnego z ich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potrzebami i oczekiwaniami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 smtClean="0">
              <a:solidFill>
                <a:srgbClr val="002060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Stawiamy na inteligentny rozwój, który jest kontynuacją idei zrównoważonego rozwoju wzbogaconego o elementy partycypacji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społecznej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 smtClean="0">
              <a:solidFill>
                <a:srgbClr val="002060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900" dirty="0">
                <a:solidFill>
                  <a:srgbClr val="002060"/>
                </a:solidFill>
                <a:latin typeface="+mj-lt"/>
              </a:rPr>
              <a:t>Każda korzyść dla </a:t>
            </a:r>
            <a:r>
              <a:rPr lang="pl-PL" sz="2900" dirty="0" smtClean="0">
                <a:solidFill>
                  <a:srgbClr val="002060"/>
                </a:solidFill>
                <a:latin typeface="+mj-lt"/>
              </a:rPr>
              <a:t>mieszkańców </a:t>
            </a:r>
            <a:r>
              <a:rPr lang="pl-PL" sz="2900" dirty="0">
                <a:solidFill>
                  <a:srgbClr val="002060"/>
                </a:solidFill>
                <a:latin typeface="+mj-lt"/>
              </a:rPr>
              <a:t>to także korzyść dla władz </a:t>
            </a:r>
            <a:r>
              <a:rPr lang="pl-PL" sz="2900" dirty="0" smtClean="0">
                <a:solidFill>
                  <a:srgbClr val="002060"/>
                </a:solidFill>
                <a:latin typeface="+mj-lt"/>
              </a:rPr>
              <a:t>lokalnych</a:t>
            </a:r>
            <a:endParaRPr lang="pl-PL" sz="2900" dirty="0">
              <a:solidFill>
                <a:srgbClr val="002060"/>
              </a:solidFill>
              <a:latin typeface="+mj-lt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48" name="Obraz 3" descr="logo_szczecin_pole_ochronnev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6688"/>
            <a:ext cx="5032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5"/>
          <p:cNvCxnSpPr/>
          <p:nvPr/>
        </p:nvCxnSpPr>
        <p:spPr>
          <a:xfrm>
            <a:off x="1152525" y="766763"/>
            <a:ext cx="1028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511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7"/>
          <p:cNvGrpSpPr>
            <a:grpSpLocks/>
          </p:cNvGrpSpPr>
          <p:nvPr/>
        </p:nvGrpSpPr>
        <p:grpSpPr bwMode="auto">
          <a:xfrm>
            <a:off x="5254625" y="4621213"/>
            <a:ext cx="2579688" cy="1819275"/>
            <a:chOff x="3281363" y="4002088"/>
            <a:chExt cx="2579687" cy="1819275"/>
          </a:xfrm>
        </p:grpSpPr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3281363" y="4002088"/>
              <a:ext cx="2579687" cy="1819275"/>
            </a:xfrm>
            <a:custGeom>
              <a:avLst/>
              <a:gdLst/>
              <a:ahLst/>
              <a:cxnLst>
                <a:cxn ang="0">
                  <a:pos x="1051" y="1146"/>
                </a:cxn>
                <a:cxn ang="0">
                  <a:pos x="1386" y="810"/>
                </a:cxn>
                <a:cxn ang="0">
                  <a:pos x="1625" y="810"/>
                </a:cxn>
                <a:cxn ang="0">
                  <a:pos x="1625" y="335"/>
                </a:cxn>
                <a:cxn ang="0">
                  <a:pos x="1386" y="335"/>
                </a:cxn>
                <a:cxn ang="0">
                  <a:pos x="1386" y="335"/>
                </a:cxn>
                <a:cxn ang="0">
                  <a:pos x="1051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241" y="335"/>
                </a:cxn>
                <a:cxn ang="0">
                  <a:pos x="0" y="335"/>
                </a:cxn>
                <a:cxn ang="0">
                  <a:pos x="0" y="810"/>
                </a:cxn>
                <a:cxn ang="0">
                  <a:pos x="241" y="810"/>
                </a:cxn>
                <a:cxn ang="0">
                  <a:pos x="241" y="810"/>
                </a:cxn>
                <a:cxn ang="0">
                  <a:pos x="576" y="1146"/>
                </a:cxn>
                <a:cxn ang="0">
                  <a:pos x="1051" y="1146"/>
                </a:cxn>
                <a:cxn ang="0">
                  <a:pos x="1051" y="1146"/>
                </a:cxn>
                <a:cxn ang="0">
                  <a:pos x="1051" y="1146"/>
                </a:cxn>
              </a:cxnLst>
              <a:rect l="0" t="0" r="r" b="b"/>
              <a:pathLst>
                <a:path w="1625" h="1146">
                  <a:moveTo>
                    <a:pt x="1051" y="1146"/>
                  </a:moveTo>
                  <a:lnTo>
                    <a:pt x="1386" y="810"/>
                  </a:lnTo>
                  <a:lnTo>
                    <a:pt x="1625" y="810"/>
                  </a:lnTo>
                  <a:lnTo>
                    <a:pt x="1625" y="335"/>
                  </a:lnTo>
                  <a:lnTo>
                    <a:pt x="1386" y="335"/>
                  </a:lnTo>
                  <a:lnTo>
                    <a:pt x="1386" y="335"/>
                  </a:lnTo>
                  <a:lnTo>
                    <a:pt x="1051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241" y="335"/>
                  </a:lnTo>
                  <a:lnTo>
                    <a:pt x="0" y="335"/>
                  </a:lnTo>
                  <a:lnTo>
                    <a:pt x="0" y="810"/>
                  </a:lnTo>
                  <a:lnTo>
                    <a:pt x="241" y="810"/>
                  </a:lnTo>
                  <a:lnTo>
                    <a:pt x="241" y="810"/>
                  </a:lnTo>
                  <a:lnTo>
                    <a:pt x="576" y="1146"/>
                  </a:lnTo>
                  <a:lnTo>
                    <a:pt x="1051" y="1146"/>
                  </a:lnTo>
                  <a:lnTo>
                    <a:pt x="1051" y="1146"/>
                  </a:lnTo>
                  <a:lnTo>
                    <a:pt x="1051" y="1146"/>
                  </a:lnTo>
                  <a:close/>
                </a:path>
              </a:pathLst>
            </a:custGeom>
            <a:solidFill>
              <a:srgbClr val="093667"/>
            </a:solidFill>
            <a:ln w="9525" cap="flat" cmpd="sng" algn="ctr">
              <a:solidFill>
                <a:srgbClr val="0132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7191" name="Freeform 10"/>
            <p:cNvSpPr>
              <a:spLocks/>
            </p:cNvSpPr>
            <p:nvPr/>
          </p:nvSpPr>
          <p:spPr bwMode="auto">
            <a:xfrm>
              <a:off x="3929063" y="4268788"/>
              <a:ext cx="1931987" cy="1552575"/>
            </a:xfrm>
            <a:custGeom>
              <a:avLst/>
              <a:gdLst>
                <a:gd name="T0" fmla="*/ 266700 w 1217"/>
                <a:gd name="T1" fmla="*/ 1552575 h 978"/>
                <a:gd name="T2" fmla="*/ 1020762 w 1217"/>
                <a:gd name="T3" fmla="*/ 1552575 h 978"/>
                <a:gd name="T4" fmla="*/ 1020762 w 1217"/>
                <a:gd name="T5" fmla="*/ 1552575 h 978"/>
                <a:gd name="T6" fmla="*/ 1552574 w 1217"/>
                <a:gd name="T7" fmla="*/ 1019175 h 978"/>
                <a:gd name="T8" fmla="*/ 1931987 w 1217"/>
                <a:gd name="T9" fmla="*/ 1019175 h 978"/>
                <a:gd name="T10" fmla="*/ 1931987 w 1217"/>
                <a:gd name="T11" fmla="*/ 265113 h 978"/>
                <a:gd name="T12" fmla="*/ 1552574 w 1217"/>
                <a:gd name="T13" fmla="*/ 265113 h 978"/>
                <a:gd name="T14" fmla="*/ 1287462 w 1217"/>
                <a:gd name="T15" fmla="*/ 0 h 978"/>
                <a:gd name="T16" fmla="*/ 0 w 1217"/>
                <a:gd name="T17" fmla="*/ 1285875 h 978"/>
                <a:gd name="T18" fmla="*/ 266700 w 1217"/>
                <a:gd name="T19" fmla="*/ 1552575 h 9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7"/>
                <a:gd name="T31" fmla="*/ 0 h 978"/>
                <a:gd name="T32" fmla="*/ 1217 w 1217"/>
                <a:gd name="T33" fmla="*/ 978 h 9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7" h="978">
                  <a:moveTo>
                    <a:pt x="168" y="978"/>
                  </a:moveTo>
                  <a:lnTo>
                    <a:pt x="643" y="978"/>
                  </a:lnTo>
                  <a:lnTo>
                    <a:pt x="978" y="642"/>
                  </a:lnTo>
                  <a:lnTo>
                    <a:pt x="1217" y="642"/>
                  </a:lnTo>
                  <a:lnTo>
                    <a:pt x="1217" y="167"/>
                  </a:lnTo>
                  <a:lnTo>
                    <a:pt x="978" y="167"/>
                  </a:lnTo>
                  <a:lnTo>
                    <a:pt x="811" y="0"/>
                  </a:lnTo>
                  <a:lnTo>
                    <a:pt x="0" y="810"/>
                  </a:lnTo>
                  <a:lnTo>
                    <a:pt x="168" y="978"/>
                  </a:lnTo>
                  <a:close/>
                </a:path>
              </a:pathLst>
            </a:custGeom>
            <a:gradFill rotWithShape="1">
              <a:gsLst>
                <a:gs pos="0">
                  <a:srgbClr val="000C16">
                    <a:alpha val="349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171" name="Group 24"/>
          <p:cNvGrpSpPr>
            <a:grpSpLocks/>
          </p:cNvGrpSpPr>
          <p:nvPr/>
        </p:nvGrpSpPr>
        <p:grpSpPr bwMode="auto">
          <a:xfrm>
            <a:off x="5222875" y="1612900"/>
            <a:ext cx="2579688" cy="1819275"/>
            <a:chOff x="3281363" y="1031875"/>
            <a:chExt cx="2579687" cy="1819275"/>
          </a:xfrm>
        </p:grpSpPr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3281363" y="1031875"/>
              <a:ext cx="2579687" cy="1819275"/>
            </a:xfrm>
            <a:custGeom>
              <a:avLst/>
              <a:gdLst/>
              <a:ahLst/>
              <a:cxnLst>
                <a:cxn ang="0">
                  <a:pos x="1051" y="1146"/>
                </a:cxn>
                <a:cxn ang="0">
                  <a:pos x="1386" y="810"/>
                </a:cxn>
                <a:cxn ang="0">
                  <a:pos x="1625" y="810"/>
                </a:cxn>
                <a:cxn ang="0">
                  <a:pos x="1625" y="336"/>
                </a:cxn>
                <a:cxn ang="0">
                  <a:pos x="1386" y="336"/>
                </a:cxn>
                <a:cxn ang="0">
                  <a:pos x="1386" y="336"/>
                </a:cxn>
                <a:cxn ang="0">
                  <a:pos x="1051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241" y="336"/>
                </a:cxn>
                <a:cxn ang="0">
                  <a:pos x="0" y="336"/>
                </a:cxn>
                <a:cxn ang="0">
                  <a:pos x="0" y="810"/>
                </a:cxn>
                <a:cxn ang="0">
                  <a:pos x="241" y="810"/>
                </a:cxn>
                <a:cxn ang="0">
                  <a:pos x="241" y="810"/>
                </a:cxn>
                <a:cxn ang="0">
                  <a:pos x="576" y="1146"/>
                </a:cxn>
                <a:cxn ang="0">
                  <a:pos x="1051" y="1146"/>
                </a:cxn>
                <a:cxn ang="0">
                  <a:pos x="1051" y="1146"/>
                </a:cxn>
                <a:cxn ang="0">
                  <a:pos x="1051" y="1146"/>
                </a:cxn>
              </a:cxnLst>
              <a:rect l="0" t="0" r="r" b="b"/>
              <a:pathLst>
                <a:path w="1625" h="1146">
                  <a:moveTo>
                    <a:pt x="1051" y="1146"/>
                  </a:moveTo>
                  <a:lnTo>
                    <a:pt x="1386" y="810"/>
                  </a:lnTo>
                  <a:lnTo>
                    <a:pt x="1625" y="810"/>
                  </a:lnTo>
                  <a:lnTo>
                    <a:pt x="1625" y="336"/>
                  </a:lnTo>
                  <a:lnTo>
                    <a:pt x="1386" y="336"/>
                  </a:lnTo>
                  <a:lnTo>
                    <a:pt x="1386" y="336"/>
                  </a:lnTo>
                  <a:lnTo>
                    <a:pt x="1051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241" y="336"/>
                  </a:lnTo>
                  <a:lnTo>
                    <a:pt x="0" y="336"/>
                  </a:lnTo>
                  <a:lnTo>
                    <a:pt x="0" y="810"/>
                  </a:lnTo>
                  <a:lnTo>
                    <a:pt x="241" y="810"/>
                  </a:lnTo>
                  <a:lnTo>
                    <a:pt x="241" y="810"/>
                  </a:lnTo>
                  <a:lnTo>
                    <a:pt x="576" y="1146"/>
                  </a:lnTo>
                  <a:lnTo>
                    <a:pt x="1051" y="1146"/>
                  </a:lnTo>
                  <a:lnTo>
                    <a:pt x="1051" y="1146"/>
                  </a:lnTo>
                  <a:lnTo>
                    <a:pt x="1051" y="1146"/>
                  </a:lnTo>
                  <a:close/>
                </a:path>
              </a:pathLst>
            </a:custGeom>
            <a:solidFill>
              <a:srgbClr val="08A7EE"/>
            </a:solidFill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7189" name="Freeform 11"/>
            <p:cNvSpPr>
              <a:spLocks/>
            </p:cNvSpPr>
            <p:nvPr/>
          </p:nvSpPr>
          <p:spPr bwMode="auto">
            <a:xfrm>
              <a:off x="3929063" y="1298575"/>
              <a:ext cx="1931987" cy="1552575"/>
            </a:xfrm>
            <a:custGeom>
              <a:avLst/>
              <a:gdLst>
                <a:gd name="T0" fmla="*/ 266700 w 1217"/>
                <a:gd name="T1" fmla="*/ 1552575 h 978"/>
                <a:gd name="T2" fmla="*/ 1020762 w 1217"/>
                <a:gd name="T3" fmla="*/ 1552575 h 978"/>
                <a:gd name="T4" fmla="*/ 1020762 w 1217"/>
                <a:gd name="T5" fmla="*/ 1552575 h 978"/>
                <a:gd name="T6" fmla="*/ 1552574 w 1217"/>
                <a:gd name="T7" fmla="*/ 1019175 h 978"/>
                <a:gd name="T8" fmla="*/ 1931987 w 1217"/>
                <a:gd name="T9" fmla="*/ 1019175 h 978"/>
                <a:gd name="T10" fmla="*/ 1931987 w 1217"/>
                <a:gd name="T11" fmla="*/ 266700 h 978"/>
                <a:gd name="T12" fmla="*/ 1552574 w 1217"/>
                <a:gd name="T13" fmla="*/ 266700 h 978"/>
                <a:gd name="T14" fmla="*/ 1287462 w 1217"/>
                <a:gd name="T15" fmla="*/ 0 h 978"/>
                <a:gd name="T16" fmla="*/ 0 w 1217"/>
                <a:gd name="T17" fmla="*/ 1285875 h 978"/>
                <a:gd name="T18" fmla="*/ 266700 w 1217"/>
                <a:gd name="T19" fmla="*/ 1552575 h 9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7"/>
                <a:gd name="T31" fmla="*/ 0 h 978"/>
                <a:gd name="T32" fmla="*/ 1217 w 1217"/>
                <a:gd name="T33" fmla="*/ 978 h 9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7" h="978">
                  <a:moveTo>
                    <a:pt x="168" y="978"/>
                  </a:moveTo>
                  <a:lnTo>
                    <a:pt x="643" y="978"/>
                  </a:lnTo>
                  <a:lnTo>
                    <a:pt x="978" y="642"/>
                  </a:lnTo>
                  <a:lnTo>
                    <a:pt x="1217" y="642"/>
                  </a:lnTo>
                  <a:lnTo>
                    <a:pt x="1217" y="168"/>
                  </a:lnTo>
                  <a:lnTo>
                    <a:pt x="978" y="168"/>
                  </a:lnTo>
                  <a:lnTo>
                    <a:pt x="811" y="0"/>
                  </a:lnTo>
                  <a:lnTo>
                    <a:pt x="0" y="810"/>
                  </a:lnTo>
                  <a:lnTo>
                    <a:pt x="168" y="97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624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172" name="Group 26"/>
          <p:cNvGrpSpPr>
            <a:grpSpLocks/>
          </p:cNvGrpSpPr>
          <p:nvPr/>
        </p:nvGrpSpPr>
        <p:grpSpPr bwMode="auto">
          <a:xfrm>
            <a:off x="6632575" y="3140075"/>
            <a:ext cx="2579688" cy="1819275"/>
            <a:chOff x="4646613" y="2516188"/>
            <a:chExt cx="2579687" cy="1819275"/>
          </a:xfrm>
        </p:grpSpPr>
        <p:sp>
          <p:nvSpPr>
            <p:cNvPr id="8200" name="Freeform 8"/>
            <p:cNvSpPr>
              <a:spLocks/>
            </p:cNvSpPr>
            <p:nvPr/>
          </p:nvSpPr>
          <p:spPr bwMode="auto">
            <a:xfrm>
              <a:off x="4646613" y="2516188"/>
              <a:ext cx="2579687" cy="1819275"/>
            </a:xfrm>
            <a:custGeom>
              <a:avLst/>
              <a:gdLst/>
              <a:ahLst/>
              <a:cxnLst>
                <a:cxn ang="0">
                  <a:pos x="1051" y="1146"/>
                </a:cxn>
                <a:cxn ang="0">
                  <a:pos x="1386" y="811"/>
                </a:cxn>
                <a:cxn ang="0">
                  <a:pos x="1625" y="811"/>
                </a:cxn>
                <a:cxn ang="0">
                  <a:pos x="1625" y="336"/>
                </a:cxn>
                <a:cxn ang="0">
                  <a:pos x="1386" y="336"/>
                </a:cxn>
                <a:cxn ang="0">
                  <a:pos x="1386" y="336"/>
                </a:cxn>
                <a:cxn ang="0">
                  <a:pos x="1051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241" y="336"/>
                </a:cxn>
                <a:cxn ang="0">
                  <a:pos x="0" y="336"/>
                </a:cxn>
                <a:cxn ang="0">
                  <a:pos x="0" y="811"/>
                </a:cxn>
                <a:cxn ang="0">
                  <a:pos x="241" y="811"/>
                </a:cxn>
                <a:cxn ang="0">
                  <a:pos x="241" y="811"/>
                </a:cxn>
                <a:cxn ang="0">
                  <a:pos x="576" y="1146"/>
                </a:cxn>
                <a:cxn ang="0">
                  <a:pos x="1051" y="1146"/>
                </a:cxn>
                <a:cxn ang="0">
                  <a:pos x="1051" y="1146"/>
                </a:cxn>
                <a:cxn ang="0">
                  <a:pos x="1051" y="1146"/>
                </a:cxn>
              </a:cxnLst>
              <a:rect l="0" t="0" r="r" b="b"/>
              <a:pathLst>
                <a:path w="1625" h="1146">
                  <a:moveTo>
                    <a:pt x="1051" y="1146"/>
                  </a:moveTo>
                  <a:lnTo>
                    <a:pt x="1386" y="811"/>
                  </a:lnTo>
                  <a:lnTo>
                    <a:pt x="1625" y="811"/>
                  </a:lnTo>
                  <a:lnTo>
                    <a:pt x="1625" y="336"/>
                  </a:lnTo>
                  <a:lnTo>
                    <a:pt x="1386" y="336"/>
                  </a:lnTo>
                  <a:lnTo>
                    <a:pt x="1386" y="336"/>
                  </a:lnTo>
                  <a:lnTo>
                    <a:pt x="1051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241" y="336"/>
                  </a:lnTo>
                  <a:lnTo>
                    <a:pt x="0" y="336"/>
                  </a:lnTo>
                  <a:lnTo>
                    <a:pt x="0" y="811"/>
                  </a:lnTo>
                  <a:lnTo>
                    <a:pt x="241" y="811"/>
                  </a:lnTo>
                  <a:lnTo>
                    <a:pt x="241" y="811"/>
                  </a:lnTo>
                  <a:lnTo>
                    <a:pt x="576" y="1146"/>
                  </a:lnTo>
                  <a:lnTo>
                    <a:pt x="1051" y="1146"/>
                  </a:lnTo>
                  <a:lnTo>
                    <a:pt x="1051" y="1146"/>
                  </a:lnTo>
                  <a:lnTo>
                    <a:pt x="1051" y="1146"/>
                  </a:lnTo>
                  <a:close/>
                </a:path>
              </a:pathLst>
            </a:custGeom>
            <a:solidFill>
              <a:srgbClr val="0560B3"/>
            </a:solidFill>
            <a:ln w="9525" cap="flat" cmpd="sng" algn="ctr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5294313" y="2782888"/>
              <a:ext cx="1931987" cy="1552575"/>
            </a:xfrm>
            <a:custGeom>
              <a:avLst/>
              <a:gdLst>
                <a:gd name="T0" fmla="*/ 266700 w 1217"/>
                <a:gd name="T1" fmla="*/ 1552575 h 978"/>
                <a:gd name="T2" fmla="*/ 1020762 w 1217"/>
                <a:gd name="T3" fmla="*/ 1552575 h 978"/>
                <a:gd name="T4" fmla="*/ 1020762 w 1217"/>
                <a:gd name="T5" fmla="*/ 1552575 h 978"/>
                <a:gd name="T6" fmla="*/ 1552574 w 1217"/>
                <a:gd name="T7" fmla="*/ 1020763 h 978"/>
                <a:gd name="T8" fmla="*/ 1931987 w 1217"/>
                <a:gd name="T9" fmla="*/ 1020763 h 978"/>
                <a:gd name="T10" fmla="*/ 1931987 w 1217"/>
                <a:gd name="T11" fmla="*/ 266700 h 978"/>
                <a:gd name="T12" fmla="*/ 1552574 w 1217"/>
                <a:gd name="T13" fmla="*/ 266700 h 978"/>
                <a:gd name="T14" fmla="*/ 1287462 w 1217"/>
                <a:gd name="T15" fmla="*/ 0 h 978"/>
                <a:gd name="T16" fmla="*/ 0 w 1217"/>
                <a:gd name="T17" fmla="*/ 1285875 h 978"/>
                <a:gd name="T18" fmla="*/ 266700 w 1217"/>
                <a:gd name="T19" fmla="*/ 1552575 h 9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7"/>
                <a:gd name="T31" fmla="*/ 0 h 978"/>
                <a:gd name="T32" fmla="*/ 1217 w 1217"/>
                <a:gd name="T33" fmla="*/ 978 h 9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7" h="978">
                  <a:moveTo>
                    <a:pt x="168" y="978"/>
                  </a:moveTo>
                  <a:lnTo>
                    <a:pt x="643" y="978"/>
                  </a:lnTo>
                  <a:lnTo>
                    <a:pt x="978" y="643"/>
                  </a:lnTo>
                  <a:lnTo>
                    <a:pt x="1217" y="643"/>
                  </a:lnTo>
                  <a:lnTo>
                    <a:pt x="1217" y="168"/>
                  </a:lnTo>
                  <a:lnTo>
                    <a:pt x="978" y="168"/>
                  </a:lnTo>
                  <a:lnTo>
                    <a:pt x="811" y="0"/>
                  </a:lnTo>
                  <a:lnTo>
                    <a:pt x="0" y="810"/>
                  </a:lnTo>
                  <a:lnTo>
                    <a:pt x="168" y="97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624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173" name="Group 25"/>
          <p:cNvGrpSpPr>
            <a:grpSpLocks/>
          </p:cNvGrpSpPr>
          <p:nvPr/>
        </p:nvGrpSpPr>
        <p:grpSpPr bwMode="auto">
          <a:xfrm>
            <a:off x="3913188" y="3125788"/>
            <a:ext cx="2579687" cy="1819275"/>
            <a:chOff x="1916113" y="2516188"/>
            <a:chExt cx="2579687" cy="1819275"/>
          </a:xfrm>
        </p:grpSpPr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1916113" y="2516188"/>
              <a:ext cx="2579687" cy="1819275"/>
            </a:xfrm>
            <a:custGeom>
              <a:avLst/>
              <a:gdLst/>
              <a:ahLst/>
              <a:cxnLst>
                <a:cxn ang="0">
                  <a:pos x="1051" y="1146"/>
                </a:cxn>
                <a:cxn ang="0">
                  <a:pos x="1387" y="811"/>
                </a:cxn>
                <a:cxn ang="0">
                  <a:pos x="1625" y="811"/>
                </a:cxn>
                <a:cxn ang="0">
                  <a:pos x="1625" y="336"/>
                </a:cxn>
                <a:cxn ang="0">
                  <a:pos x="1387" y="336"/>
                </a:cxn>
                <a:cxn ang="0">
                  <a:pos x="1387" y="336"/>
                </a:cxn>
                <a:cxn ang="0">
                  <a:pos x="1051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241" y="336"/>
                </a:cxn>
                <a:cxn ang="0">
                  <a:pos x="0" y="336"/>
                </a:cxn>
                <a:cxn ang="0">
                  <a:pos x="0" y="811"/>
                </a:cxn>
                <a:cxn ang="0">
                  <a:pos x="241" y="811"/>
                </a:cxn>
                <a:cxn ang="0">
                  <a:pos x="241" y="811"/>
                </a:cxn>
                <a:cxn ang="0">
                  <a:pos x="576" y="1146"/>
                </a:cxn>
                <a:cxn ang="0">
                  <a:pos x="1051" y="1146"/>
                </a:cxn>
                <a:cxn ang="0">
                  <a:pos x="1051" y="1146"/>
                </a:cxn>
                <a:cxn ang="0">
                  <a:pos x="1051" y="1146"/>
                </a:cxn>
              </a:cxnLst>
              <a:rect l="0" t="0" r="r" b="b"/>
              <a:pathLst>
                <a:path w="1625" h="1146">
                  <a:moveTo>
                    <a:pt x="1051" y="1146"/>
                  </a:moveTo>
                  <a:lnTo>
                    <a:pt x="1387" y="811"/>
                  </a:lnTo>
                  <a:lnTo>
                    <a:pt x="1625" y="811"/>
                  </a:lnTo>
                  <a:lnTo>
                    <a:pt x="1625" y="336"/>
                  </a:lnTo>
                  <a:lnTo>
                    <a:pt x="1387" y="336"/>
                  </a:lnTo>
                  <a:lnTo>
                    <a:pt x="1387" y="336"/>
                  </a:lnTo>
                  <a:lnTo>
                    <a:pt x="1051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241" y="336"/>
                  </a:lnTo>
                  <a:lnTo>
                    <a:pt x="0" y="336"/>
                  </a:lnTo>
                  <a:lnTo>
                    <a:pt x="0" y="811"/>
                  </a:lnTo>
                  <a:lnTo>
                    <a:pt x="241" y="811"/>
                  </a:lnTo>
                  <a:lnTo>
                    <a:pt x="241" y="811"/>
                  </a:lnTo>
                  <a:lnTo>
                    <a:pt x="576" y="1146"/>
                  </a:lnTo>
                  <a:lnTo>
                    <a:pt x="1051" y="1146"/>
                  </a:lnTo>
                  <a:lnTo>
                    <a:pt x="1051" y="1146"/>
                  </a:lnTo>
                  <a:lnTo>
                    <a:pt x="1051" y="1146"/>
                  </a:lnTo>
                  <a:close/>
                </a:path>
              </a:pathLst>
            </a:custGeom>
            <a:solidFill>
              <a:srgbClr val="0199A1"/>
            </a:solidFill>
            <a:ln w="9525" cap="flat" cmpd="sng" algn="ctr">
              <a:solidFill>
                <a:srgbClr val="048C8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25400" dir="5400000" algn="t" rotWithShape="0">
                <a:prstClr val="black">
                  <a:alpha val="13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7185" name="Freeform 13"/>
            <p:cNvSpPr>
              <a:spLocks/>
            </p:cNvSpPr>
            <p:nvPr/>
          </p:nvSpPr>
          <p:spPr bwMode="auto">
            <a:xfrm>
              <a:off x="2565400" y="2782888"/>
              <a:ext cx="1930400" cy="1552575"/>
            </a:xfrm>
            <a:custGeom>
              <a:avLst/>
              <a:gdLst>
                <a:gd name="T0" fmla="*/ 265112 w 1216"/>
                <a:gd name="T1" fmla="*/ 1552575 h 978"/>
                <a:gd name="T2" fmla="*/ 1019175 w 1216"/>
                <a:gd name="T3" fmla="*/ 1552575 h 978"/>
                <a:gd name="T4" fmla="*/ 1019175 w 1216"/>
                <a:gd name="T5" fmla="*/ 1552575 h 978"/>
                <a:gd name="T6" fmla="*/ 1552575 w 1216"/>
                <a:gd name="T7" fmla="*/ 1020763 h 978"/>
                <a:gd name="T8" fmla="*/ 1930400 w 1216"/>
                <a:gd name="T9" fmla="*/ 1020763 h 978"/>
                <a:gd name="T10" fmla="*/ 1930400 w 1216"/>
                <a:gd name="T11" fmla="*/ 266700 h 978"/>
                <a:gd name="T12" fmla="*/ 1552575 w 1216"/>
                <a:gd name="T13" fmla="*/ 266700 h 978"/>
                <a:gd name="T14" fmla="*/ 1285875 w 1216"/>
                <a:gd name="T15" fmla="*/ 0 h 978"/>
                <a:gd name="T16" fmla="*/ 0 w 1216"/>
                <a:gd name="T17" fmla="*/ 1285875 h 978"/>
                <a:gd name="T18" fmla="*/ 265112 w 1216"/>
                <a:gd name="T19" fmla="*/ 1552575 h 9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6"/>
                <a:gd name="T31" fmla="*/ 0 h 978"/>
                <a:gd name="T32" fmla="*/ 1216 w 1216"/>
                <a:gd name="T33" fmla="*/ 978 h 9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6" h="978">
                  <a:moveTo>
                    <a:pt x="167" y="978"/>
                  </a:moveTo>
                  <a:lnTo>
                    <a:pt x="642" y="978"/>
                  </a:lnTo>
                  <a:lnTo>
                    <a:pt x="978" y="643"/>
                  </a:lnTo>
                  <a:lnTo>
                    <a:pt x="1216" y="643"/>
                  </a:lnTo>
                  <a:lnTo>
                    <a:pt x="1216" y="168"/>
                  </a:lnTo>
                  <a:lnTo>
                    <a:pt x="978" y="168"/>
                  </a:lnTo>
                  <a:lnTo>
                    <a:pt x="810" y="0"/>
                  </a:lnTo>
                  <a:lnTo>
                    <a:pt x="0" y="810"/>
                  </a:lnTo>
                  <a:lnTo>
                    <a:pt x="167" y="97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624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5273675" y="2203450"/>
            <a:ext cx="2560638" cy="708025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FFFFFF"/>
                </a:solidFill>
                <a:latin typeface="Arial"/>
                <a:cs typeface="Arial"/>
              </a:rPr>
              <a:t>Wspólna wizja rozwoju SOM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3913188" y="3695700"/>
            <a:ext cx="2560637" cy="708025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FFFFFF"/>
                </a:solidFill>
                <a:latin typeface="Arial" charset="0"/>
                <a:cs typeface="+mn-cs"/>
              </a:rPr>
              <a:t>Wspólne cele strategiczne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176" name="Obraz 20" descr="logo_szczecin_pole_ochronnev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6688"/>
            <a:ext cx="5032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93750" y="149225"/>
            <a:ext cx="11398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rgbClr val="002060"/>
                </a:solidFill>
                <a:latin typeface="+mj-lt"/>
                <a:cs typeface="+mn-cs"/>
              </a:rPr>
              <a:t>Łączy nas współużytkowana przestrzeń</a:t>
            </a:r>
            <a:endParaRPr lang="pl-PL" sz="36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cxnSp>
        <p:nvCxnSpPr>
          <p:cNvPr id="23" name="Łącznik prosty 22"/>
          <p:cNvCxnSpPr/>
          <p:nvPr/>
        </p:nvCxnSpPr>
        <p:spPr>
          <a:xfrm>
            <a:off x="923925" y="719138"/>
            <a:ext cx="1054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9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425" y="901700"/>
            <a:ext cx="86677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Prostokąt 1"/>
          <p:cNvSpPr>
            <a:spLocks noChangeArrowheads="1"/>
          </p:cNvSpPr>
          <p:nvPr/>
        </p:nvSpPr>
        <p:spPr bwMode="auto">
          <a:xfrm>
            <a:off x="6357938" y="3721100"/>
            <a:ext cx="3128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>
                <a:solidFill>
                  <a:schemeClr val="bg1"/>
                </a:solidFill>
              </a:rPr>
              <a:t>Wspólne zasoby: woda,</a:t>
            </a:r>
          </a:p>
          <a:p>
            <a:pPr algn="ctr"/>
            <a:r>
              <a:rPr lang="pl-PL" altLang="pl-PL">
                <a:solidFill>
                  <a:schemeClr val="bg1"/>
                </a:solidFill>
              </a:rPr>
              <a:t>flora i fauna, infrastruktura</a:t>
            </a:r>
          </a:p>
        </p:txBody>
      </p:sp>
      <p:sp>
        <p:nvSpPr>
          <p:cNvPr id="7181" name="Prostokąt 4"/>
          <p:cNvSpPr>
            <a:spLocks noChangeArrowheads="1"/>
          </p:cNvSpPr>
          <p:nvPr/>
        </p:nvSpPr>
        <p:spPr bwMode="auto">
          <a:xfrm>
            <a:off x="5194300" y="5248275"/>
            <a:ext cx="281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>
                <a:solidFill>
                  <a:schemeClr val="bg1"/>
                </a:solidFill>
              </a:rPr>
              <a:t>Wspólne interesy i   problemy</a:t>
            </a:r>
          </a:p>
        </p:txBody>
      </p: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553298" y="4605227"/>
            <a:ext cx="2579687" cy="1819275"/>
            <a:chOff x="3281363" y="4002088"/>
            <a:chExt cx="2579687" cy="1819275"/>
          </a:xfrm>
          <a:solidFill>
            <a:schemeClr val="accent6">
              <a:lumMod val="75000"/>
            </a:schemeClr>
          </a:solidFill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3281363" y="4002088"/>
              <a:ext cx="2579687" cy="1819275"/>
            </a:xfrm>
            <a:custGeom>
              <a:avLst/>
              <a:gdLst/>
              <a:ahLst/>
              <a:cxnLst>
                <a:cxn ang="0">
                  <a:pos x="1051" y="1146"/>
                </a:cxn>
                <a:cxn ang="0">
                  <a:pos x="1386" y="810"/>
                </a:cxn>
                <a:cxn ang="0">
                  <a:pos x="1625" y="810"/>
                </a:cxn>
                <a:cxn ang="0">
                  <a:pos x="1625" y="335"/>
                </a:cxn>
                <a:cxn ang="0">
                  <a:pos x="1386" y="335"/>
                </a:cxn>
                <a:cxn ang="0">
                  <a:pos x="1386" y="335"/>
                </a:cxn>
                <a:cxn ang="0">
                  <a:pos x="1051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241" y="335"/>
                </a:cxn>
                <a:cxn ang="0">
                  <a:pos x="0" y="335"/>
                </a:cxn>
                <a:cxn ang="0">
                  <a:pos x="0" y="810"/>
                </a:cxn>
                <a:cxn ang="0">
                  <a:pos x="241" y="810"/>
                </a:cxn>
                <a:cxn ang="0">
                  <a:pos x="241" y="810"/>
                </a:cxn>
                <a:cxn ang="0">
                  <a:pos x="576" y="1146"/>
                </a:cxn>
                <a:cxn ang="0">
                  <a:pos x="1051" y="1146"/>
                </a:cxn>
                <a:cxn ang="0">
                  <a:pos x="1051" y="1146"/>
                </a:cxn>
                <a:cxn ang="0">
                  <a:pos x="1051" y="1146"/>
                </a:cxn>
              </a:cxnLst>
              <a:rect l="0" t="0" r="r" b="b"/>
              <a:pathLst>
                <a:path w="1625" h="1146">
                  <a:moveTo>
                    <a:pt x="1051" y="1146"/>
                  </a:moveTo>
                  <a:lnTo>
                    <a:pt x="1386" y="810"/>
                  </a:lnTo>
                  <a:lnTo>
                    <a:pt x="1625" y="810"/>
                  </a:lnTo>
                  <a:lnTo>
                    <a:pt x="1625" y="335"/>
                  </a:lnTo>
                  <a:lnTo>
                    <a:pt x="1386" y="335"/>
                  </a:lnTo>
                  <a:lnTo>
                    <a:pt x="1386" y="335"/>
                  </a:lnTo>
                  <a:lnTo>
                    <a:pt x="1051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241" y="335"/>
                  </a:lnTo>
                  <a:lnTo>
                    <a:pt x="0" y="335"/>
                  </a:lnTo>
                  <a:lnTo>
                    <a:pt x="0" y="810"/>
                  </a:lnTo>
                  <a:lnTo>
                    <a:pt x="241" y="810"/>
                  </a:lnTo>
                  <a:lnTo>
                    <a:pt x="241" y="810"/>
                  </a:lnTo>
                  <a:lnTo>
                    <a:pt x="576" y="1146"/>
                  </a:lnTo>
                  <a:lnTo>
                    <a:pt x="1051" y="1146"/>
                  </a:lnTo>
                  <a:lnTo>
                    <a:pt x="1051" y="1146"/>
                  </a:lnTo>
                  <a:lnTo>
                    <a:pt x="1051" y="114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0132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3929063" y="4268788"/>
              <a:ext cx="1931987" cy="1552575"/>
            </a:xfrm>
            <a:custGeom>
              <a:avLst/>
              <a:gdLst>
                <a:gd name="T0" fmla="*/ 168 w 1217"/>
                <a:gd name="T1" fmla="*/ 978 h 978"/>
                <a:gd name="T2" fmla="*/ 643 w 1217"/>
                <a:gd name="T3" fmla="*/ 978 h 978"/>
                <a:gd name="T4" fmla="*/ 643 w 1217"/>
                <a:gd name="T5" fmla="*/ 978 h 978"/>
                <a:gd name="T6" fmla="*/ 978 w 1217"/>
                <a:gd name="T7" fmla="*/ 642 h 978"/>
                <a:gd name="T8" fmla="*/ 1217 w 1217"/>
                <a:gd name="T9" fmla="*/ 642 h 978"/>
                <a:gd name="T10" fmla="*/ 1217 w 1217"/>
                <a:gd name="T11" fmla="*/ 167 h 978"/>
                <a:gd name="T12" fmla="*/ 978 w 1217"/>
                <a:gd name="T13" fmla="*/ 167 h 978"/>
                <a:gd name="T14" fmla="*/ 811 w 1217"/>
                <a:gd name="T15" fmla="*/ 0 h 978"/>
                <a:gd name="T16" fmla="*/ 0 w 1217"/>
                <a:gd name="T17" fmla="*/ 810 h 978"/>
                <a:gd name="T18" fmla="*/ 168 w 1217"/>
                <a:gd name="T19" fmla="*/ 978 h 9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17" h="978">
                  <a:moveTo>
                    <a:pt x="168" y="978"/>
                  </a:moveTo>
                  <a:lnTo>
                    <a:pt x="643" y="978"/>
                  </a:lnTo>
                  <a:lnTo>
                    <a:pt x="978" y="642"/>
                  </a:lnTo>
                  <a:lnTo>
                    <a:pt x="1217" y="642"/>
                  </a:lnTo>
                  <a:lnTo>
                    <a:pt x="1217" y="167"/>
                  </a:lnTo>
                  <a:lnTo>
                    <a:pt x="978" y="167"/>
                  </a:lnTo>
                  <a:lnTo>
                    <a:pt x="811" y="0"/>
                  </a:lnTo>
                  <a:lnTo>
                    <a:pt x="0" y="810"/>
                  </a:lnTo>
                  <a:lnTo>
                    <a:pt x="168" y="97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+mn-lt"/>
                <a:cs typeface="+mn-cs"/>
              </a:endParaRPr>
            </a:p>
          </p:txBody>
        </p:sp>
      </p:grpSp>
      <p:sp>
        <p:nvSpPr>
          <p:cNvPr id="7183" name="pole tekstowe 6"/>
          <p:cNvSpPr txBox="1">
            <a:spLocks noChangeArrowheads="1"/>
          </p:cNvSpPr>
          <p:nvPr/>
        </p:nvSpPr>
        <p:spPr bwMode="auto">
          <a:xfrm>
            <a:off x="2752725" y="5146675"/>
            <a:ext cx="2266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>
                <a:solidFill>
                  <a:schemeClr val="bg1"/>
                </a:solidFill>
              </a:rPr>
              <a:t>Wspólne bezpieczeństwo</a:t>
            </a:r>
          </a:p>
        </p:txBody>
      </p:sp>
    </p:spTree>
    <p:extLst>
      <p:ext uri="{BB962C8B-B14F-4D97-AF65-F5344CB8AC3E}">
        <p14:creationId xmlns:p14="http://schemas.microsoft.com/office/powerpoint/2010/main" val="2967819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838200" y="211138"/>
            <a:ext cx="10515600" cy="585787"/>
          </a:xfrm>
        </p:spPr>
        <p:txBody>
          <a:bodyPr/>
          <a:lstStyle/>
          <a:p>
            <a:pPr algn="ctr"/>
            <a:r>
              <a:rPr lang="pl-PL" altLang="pl-PL" sz="3600" smtClean="0">
                <a:solidFill>
                  <a:srgbClr val="002060"/>
                </a:solidFill>
              </a:rPr>
              <a:t>Podziel się  z innymi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8663" y="2360613"/>
            <a:ext cx="10734675" cy="3433762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b="1" dirty="0" smtClean="0">
                <a:solidFill>
                  <a:srgbClr val="002060"/>
                </a:solidFill>
                <a:latin typeface="+mj-lt"/>
              </a:rPr>
              <a:t>Ekonomia współdzielenia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jest kluczowa dla efektywnej gospodarki miejskiej i umożliwia optymalne wykorzystanie ograniczonych zasobów i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usług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 smtClean="0">
              <a:solidFill>
                <a:srgbClr val="002060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Dzielenie się z innymi jest podporą związków i społeczeństwa, lecz także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np. czynnikiem 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zmniejszającym nasz ślad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w</a:t>
            </a:r>
            <a:r>
              <a:rPr lang="pl-PL" dirty="0" smtClean="0">
                <a:solidFill>
                  <a:srgbClr val="002060"/>
                </a:solidFill>
                <a:latin typeface="+mj-lt"/>
              </a:rPr>
              <a:t>ę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glowy</a:t>
            </a:r>
            <a:endParaRPr lang="pl-PL" dirty="0">
              <a:solidFill>
                <a:srgbClr val="002060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dirty="0" smtClean="0">
              <a:solidFill>
                <a:srgbClr val="002060"/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2060"/>
                </a:solidFill>
                <a:latin typeface="+mj-lt"/>
              </a:rPr>
              <a:t>Celem jest wprowadzanie takich mechanizmów i rozwiązań, które w efekcie mogą polepszyć postrzeganie jakości życia przez mieszkańców (zwiększenie poczucia bezpieczeństwa, więzi wspólnotowej).</a:t>
            </a:r>
          </a:p>
        </p:txBody>
      </p:sp>
      <p:pic>
        <p:nvPicPr>
          <p:cNvPr id="8196" name="Obraz 3" descr="logo_szczecin_pole_ochronnev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6688"/>
            <a:ext cx="5032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5"/>
          <p:cNvCxnSpPr/>
          <p:nvPr/>
        </p:nvCxnSpPr>
        <p:spPr>
          <a:xfrm>
            <a:off x="923925" y="719138"/>
            <a:ext cx="1054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425" y="901700"/>
            <a:ext cx="86677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508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168275"/>
            <a:ext cx="12192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rgbClr val="002060"/>
                </a:solidFill>
                <a:latin typeface="+mj-lt"/>
                <a:cs typeface="+mn-cs"/>
              </a:rPr>
              <a:t>Współdzielenie i integrowanie </a:t>
            </a:r>
            <a:endParaRPr lang="pl-PL" sz="36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pic>
        <p:nvPicPr>
          <p:cNvPr id="9219" name="Obraz 19" descr="logo_szczecin_pole_ochronnev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6688"/>
            <a:ext cx="5032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3202172" y="2479187"/>
            <a:ext cx="2579687" cy="1819275"/>
            <a:chOff x="3281363" y="1031875"/>
            <a:chExt cx="2579687" cy="1819275"/>
          </a:xfrm>
          <a:solidFill>
            <a:schemeClr val="accent1">
              <a:lumMod val="75000"/>
            </a:schemeClr>
          </a:solidFill>
        </p:grpSpPr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3281363" y="1031875"/>
              <a:ext cx="2579687" cy="1819275"/>
            </a:xfrm>
            <a:custGeom>
              <a:avLst/>
              <a:gdLst/>
              <a:ahLst/>
              <a:cxnLst>
                <a:cxn ang="0">
                  <a:pos x="1051" y="1146"/>
                </a:cxn>
                <a:cxn ang="0">
                  <a:pos x="1386" y="810"/>
                </a:cxn>
                <a:cxn ang="0">
                  <a:pos x="1625" y="810"/>
                </a:cxn>
                <a:cxn ang="0">
                  <a:pos x="1625" y="336"/>
                </a:cxn>
                <a:cxn ang="0">
                  <a:pos x="1386" y="336"/>
                </a:cxn>
                <a:cxn ang="0">
                  <a:pos x="1386" y="336"/>
                </a:cxn>
                <a:cxn ang="0">
                  <a:pos x="1051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241" y="336"/>
                </a:cxn>
                <a:cxn ang="0">
                  <a:pos x="0" y="336"/>
                </a:cxn>
                <a:cxn ang="0">
                  <a:pos x="0" y="810"/>
                </a:cxn>
                <a:cxn ang="0">
                  <a:pos x="241" y="810"/>
                </a:cxn>
                <a:cxn ang="0">
                  <a:pos x="241" y="810"/>
                </a:cxn>
                <a:cxn ang="0">
                  <a:pos x="576" y="1146"/>
                </a:cxn>
                <a:cxn ang="0">
                  <a:pos x="1051" y="1146"/>
                </a:cxn>
                <a:cxn ang="0">
                  <a:pos x="1051" y="1146"/>
                </a:cxn>
                <a:cxn ang="0">
                  <a:pos x="1051" y="1146"/>
                </a:cxn>
              </a:cxnLst>
              <a:rect l="0" t="0" r="r" b="b"/>
              <a:pathLst>
                <a:path w="1625" h="1146">
                  <a:moveTo>
                    <a:pt x="1051" y="1146"/>
                  </a:moveTo>
                  <a:lnTo>
                    <a:pt x="1386" y="810"/>
                  </a:lnTo>
                  <a:lnTo>
                    <a:pt x="1625" y="810"/>
                  </a:lnTo>
                  <a:lnTo>
                    <a:pt x="1625" y="336"/>
                  </a:lnTo>
                  <a:lnTo>
                    <a:pt x="1386" y="336"/>
                  </a:lnTo>
                  <a:lnTo>
                    <a:pt x="1386" y="336"/>
                  </a:lnTo>
                  <a:lnTo>
                    <a:pt x="1051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241" y="336"/>
                  </a:lnTo>
                  <a:lnTo>
                    <a:pt x="0" y="336"/>
                  </a:lnTo>
                  <a:lnTo>
                    <a:pt x="0" y="810"/>
                  </a:lnTo>
                  <a:lnTo>
                    <a:pt x="241" y="810"/>
                  </a:lnTo>
                  <a:lnTo>
                    <a:pt x="241" y="810"/>
                  </a:lnTo>
                  <a:lnTo>
                    <a:pt x="576" y="1146"/>
                  </a:lnTo>
                  <a:lnTo>
                    <a:pt x="1051" y="1146"/>
                  </a:lnTo>
                  <a:lnTo>
                    <a:pt x="1051" y="1146"/>
                  </a:lnTo>
                  <a:lnTo>
                    <a:pt x="1051" y="114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3929063" y="1298575"/>
              <a:ext cx="1931987" cy="1552575"/>
            </a:xfrm>
            <a:custGeom>
              <a:avLst/>
              <a:gdLst>
                <a:gd name="T0" fmla="*/ 168 w 1217"/>
                <a:gd name="T1" fmla="*/ 978 h 978"/>
                <a:gd name="T2" fmla="*/ 643 w 1217"/>
                <a:gd name="T3" fmla="*/ 978 h 978"/>
                <a:gd name="T4" fmla="*/ 643 w 1217"/>
                <a:gd name="T5" fmla="*/ 978 h 978"/>
                <a:gd name="T6" fmla="*/ 978 w 1217"/>
                <a:gd name="T7" fmla="*/ 642 h 978"/>
                <a:gd name="T8" fmla="*/ 1217 w 1217"/>
                <a:gd name="T9" fmla="*/ 642 h 978"/>
                <a:gd name="T10" fmla="*/ 1217 w 1217"/>
                <a:gd name="T11" fmla="*/ 168 h 978"/>
                <a:gd name="T12" fmla="*/ 978 w 1217"/>
                <a:gd name="T13" fmla="*/ 168 h 978"/>
                <a:gd name="T14" fmla="*/ 811 w 1217"/>
                <a:gd name="T15" fmla="*/ 0 h 978"/>
                <a:gd name="T16" fmla="*/ 0 w 1217"/>
                <a:gd name="T17" fmla="*/ 810 h 978"/>
                <a:gd name="T18" fmla="*/ 168 w 1217"/>
                <a:gd name="T19" fmla="*/ 978 h 9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17" h="978">
                  <a:moveTo>
                    <a:pt x="168" y="978"/>
                  </a:moveTo>
                  <a:lnTo>
                    <a:pt x="643" y="978"/>
                  </a:lnTo>
                  <a:lnTo>
                    <a:pt x="978" y="642"/>
                  </a:lnTo>
                  <a:lnTo>
                    <a:pt x="1217" y="642"/>
                  </a:lnTo>
                  <a:lnTo>
                    <a:pt x="1217" y="168"/>
                  </a:lnTo>
                  <a:lnTo>
                    <a:pt x="978" y="168"/>
                  </a:lnTo>
                  <a:lnTo>
                    <a:pt x="811" y="0"/>
                  </a:lnTo>
                  <a:lnTo>
                    <a:pt x="0" y="810"/>
                  </a:lnTo>
                  <a:lnTo>
                    <a:pt x="168" y="97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  <a:cs typeface="+mn-cs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522300" y="3957394"/>
            <a:ext cx="2579687" cy="1819275"/>
            <a:chOff x="3281363" y="1031875"/>
            <a:chExt cx="2579687" cy="1819275"/>
          </a:xfrm>
          <a:solidFill>
            <a:srgbClr val="002060"/>
          </a:solidFill>
        </p:grpSpPr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281363" y="1031875"/>
              <a:ext cx="2579687" cy="1819275"/>
            </a:xfrm>
            <a:custGeom>
              <a:avLst/>
              <a:gdLst/>
              <a:ahLst/>
              <a:cxnLst>
                <a:cxn ang="0">
                  <a:pos x="1051" y="1146"/>
                </a:cxn>
                <a:cxn ang="0">
                  <a:pos x="1386" y="810"/>
                </a:cxn>
                <a:cxn ang="0">
                  <a:pos x="1625" y="810"/>
                </a:cxn>
                <a:cxn ang="0">
                  <a:pos x="1625" y="336"/>
                </a:cxn>
                <a:cxn ang="0">
                  <a:pos x="1386" y="336"/>
                </a:cxn>
                <a:cxn ang="0">
                  <a:pos x="1386" y="336"/>
                </a:cxn>
                <a:cxn ang="0">
                  <a:pos x="1051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241" y="336"/>
                </a:cxn>
                <a:cxn ang="0">
                  <a:pos x="0" y="336"/>
                </a:cxn>
                <a:cxn ang="0">
                  <a:pos x="0" y="810"/>
                </a:cxn>
                <a:cxn ang="0">
                  <a:pos x="241" y="810"/>
                </a:cxn>
                <a:cxn ang="0">
                  <a:pos x="241" y="810"/>
                </a:cxn>
                <a:cxn ang="0">
                  <a:pos x="576" y="1146"/>
                </a:cxn>
                <a:cxn ang="0">
                  <a:pos x="1051" y="1146"/>
                </a:cxn>
                <a:cxn ang="0">
                  <a:pos x="1051" y="1146"/>
                </a:cxn>
                <a:cxn ang="0">
                  <a:pos x="1051" y="1146"/>
                </a:cxn>
              </a:cxnLst>
              <a:rect l="0" t="0" r="r" b="b"/>
              <a:pathLst>
                <a:path w="1625" h="1146">
                  <a:moveTo>
                    <a:pt x="1051" y="1146"/>
                  </a:moveTo>
                  <a:lnTo>
                    <a:pt x="1386" y="810"/>
                  </a:lnTo>
                  <a:lnTo>
                    <a:pt x="1625" y="810"/>
                  </a:lnTo>
                  <a:lnTo>
                    <a:pt x="1625" y="336"/>
                  </a:lnTo>
                  <a:lnTo>
                    <a:pt x="1386" y="336"/>
                  </a:lnTo>
                  <a:lnTo>
                    <a:pt x="1386" y="336"/>
                  </a:lnTo>
                  <a:lnTo>
                    <a:pt x="1051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241" y="336"/>
                  </a:lnTo>
                  <a:lnTo>
                    <a:pt x="0" y="336"/>
                  </a:lnTo>
                  <a:lnTo>
                    <a:pt x="0" y="810"/>
                  </a:lnTo>
                  <a:lnTo>
                    <a:pt x="241" y="810"/>
                  </a:lnTo>
                  <a:lnTo>
                    <a:pt x="241" y="810"/>
                  </a:lnTo>
                  <a:lnTo>
                    <a:pt x="576" y="1146"/>
                  </a:lnTo>
                  <a:lnTo>
                    <a:pt x="1051" y="1146"/>
                  </a:lnTo>
                  <a:lnTo>
                    <a:pt x="1051" y="1146"/>
                  </a:lnTo>
                  <a:lnTo>
                    <a:pt x="1051" y="114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3929063" y="1298575"/>
              <a:ext cx="1931987" cy="1552575"/>
            </a:xfrm>
            <a:custGeom>
              <a:avLst/>
              <a:gdLst>
                <a:gd name="T0" fmla="*/ 168 w 1217"/>
                <a:gd name="T1" fmla="*/ 978 h 978"/>
                <a:gd name="T2" fmla="*/ 643 w 1217"/>
                <a:gd name="T3" fmla="*/ 978 h 978"/>
                <a:gd name="T4" fmla="*/ 643 w 1217"/>
                <a:gd name="T5" fmla="*/ 978 h 978"/>
                <a:gd name="T6" fmla="*/ 978 w 1217"/>
                <a:gd name="T7" fmla="*/ 642 h 978"/>
                <a:gd name="T8" fmla="*/ 1217 w 1217"/>
                <a:gd name="T9" fmla="*/ 642 h 978"/>
                <a:gd name="T10" fmla="*/ 1217 w 1217"/>
                <a:gd name="T11" fmla="*/ 168 h 978"/>
                <a:gd name="T12" fmla="*/ 978 w 1217"/>
                <a:gd name="T13" fmla="*/ 168 h 978"/>
                <a:gd name="T14" fmla="*/ 811 w 1217"/>
                <a:gd name="T15" fmla="*/ 0 h 978"/>
                <a:gd name="T16" fmla="*/ 0 w 1217"/>
                <a:gd name="T17" fmla="*/ 810 h 978"/>
                <a:gd name="T18" fmla="*/ 168 w 1217"/>
                <a:gd name="T19" fmla="*/ 978 h 9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17" h="978">
                  <a:moveTo>
                    <a:pt x="168" y="978"/>
                  </a:moveTo>
                  <a:lnTo>
                    <a:pt x="643" y="978"/>
                  </a:lnTo>
                  <a:lnTo>
                    <a:pt x="978" y="642"/>
                  </a:lnTo>
                  <a:lnTo>
                    <a:pt x="1217" y="642"/>
                  </a:lnTo>
                  <a:lnTo>
                    <a:pt x="1217" y="168"/>
                  </a:lnTo>
                  <a:lnTo>
                    <a:pt x="978" y="168"/>
                  </a:lnTo>
                  <a:lnTo>
                    <a:pt x="811" y="0"/>
                  </a:lnTo>
                  <a:lnTo>
                    <a:pt x="0" y="810"/>
                  </a:lnTo>
                  <a:lnTo>
                    <a:pt x="168" y="97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  <a:cs typeface="+mn-cs"/>
              </a:endParaRPr>
            </a:p>
          </p:txBody>
        </p:sp>
      </p:grpSp>
      <p:grpSp>
        <p:nvGrpSpPr>
          <p:cNvPr id="9222" name="Group 24"/>
          <p:cNvGrpSpPr>
            <a:grpSpLocks/>
          </p:cNvGrpSpPr>
          <p:nvPr/>
        </p:nvGrpSpPr>
        <p:grpSpPr bwMode="auto">
          <a:xfrm>
            <a:off x="5922963" y="2484438"/>
            <a:ext cx="2579687" cy="1819275"/>
            <a:chOff x="3281363" y="1031875"/>
            <a:chExt cx="2579687" cy="1819275"/>
          </a:xfrm>
        </p:grpSpPr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3281363" y="1031875"/>
              <a:ext cx="2579687" cy="1819275"/>
            </a:xfrm>
            <a:custGeom>
              <a:avLst/>
              <a:gdLst/>
              <a:ahLst/>
              <a:cxnLst>
                <a:cxn ang="0">
                  <a:pos x="1051" y="1146"/>
                </a:cxn>
                <a:cxn ang="0">
                  <a:pos x="1386" y="810"/>
                </a:cxn>
                <a:cxn ang="0">
                  <a:pos x="1625" y="810"/>
                </a:cxn>
                <a:cxn ang="0">
                  <a:pos x="1625" y="336"/>
                </a:cxn>
                <a:cxn ang="0">
                  <a:pos x="1386" y="336"/>
                </a:cxn>
                <a:cxn ang="0">
                  <a:pos x="1386" y="336"/>
                </a:cxn>
                <a:cxn ang="0">
                  <a:pos x="1051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241" y="336"/>
                </a:cxn>
                <a:cxn ang="0">
                  <a:pos x="0" y="336"/>
                </a:cxn>
                <a:cxn ang="0">
                  <a:pos x="0" y="810"/>
                </a:cxn>
                <a:cxn ang="0">
                  <a:pos x="241" y="810"/>
                </a:cxn>
                <a:cxn ang="0">
                  <a:pos x="241" y="810"/>
                </a:cxn>
                <a:cxn ang="0">
                  <a:pos x="576" y="1146"/>
                </a:cxn>
                <a:cxn ang="0">
                  <a:pos x="1051" y="1146"/>
                </a:cxn>
                <a:cxn ang="0">
                  <a:pos x="1051" y="1146"/>
                </a:cxn>
                <a:cxn ang="0">
                  <a:pos x="1051" y="1146"/>
                </a:cxn>
              </a:cxnLst>
              <a:rect l="0" t="0" r="r" b="b"/>
              <a:pathLst>
                <a:path w="1625" h="1146">
                  <a:moveTo>
                    <a:pt x="1051" y="1146"/>
                  </a:moveTo>
                  <a:lnTo>
                    <a:pt x="1386" y="810"/>
                  </a:lnTo>
                  <a:lnTo>
                    <a:pt x="1625" y="810"/>
                  </a:lnTo>
                  <a:lnTo>
                    <a:pt x="1625" y="336"/>
                  </a:lnTo>
                  <a:lnTo>
                    <a:pt x="1386" y="336"/>
                  </a:lnTo>
                  <a:lnTo>
                    <a:pt x="1386" y="336"/>
                  </a:lnTo>
                  <a:lnTo>
                    <a:pt x="1051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241" y="336"/>
                  </a:lnTo>
                  <a:lnTo>
                    <a:pt x="0" y="336"/>
                  </a:lnTo>
                  <a:lnTo>
                    <a:pt x="0" y="810"/>
                  </a:lnTo>
                  <a:lnTo>
                    <a:pt x="241" y="810"/>
                  </a:lnTo>
                  <a:lnTo>
                    <a:pt x="241" y="810"/>
                  </a:lnTo>
                  <a:lnTo>
                    <a:pt x="576" y="1146"/>
                  </a:lnTo>
                  <a:lnTo>
                    <a:pt x="1051" y="1146"/>
                  </a:lnTo>
                  <a:lnTo>
                    <a:pt x="1051" y="1146"/>
                  </a:lnTo>
                  <a:lnTo>
                    <a:pt x="1051" y="1146"/>
                  </a:lnTo>
                  <a:close/>
                </a:path>
              </a:pathLst>
            </a:custGeom>
            <a:solidFill>
              <a:srgbClr val="08A7EE"/>
            </a:solidFill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9230" name="Freeform 11"/>
            <p:cNvSpPr>
              <a:spLocks/>
            </p:cNvSpPr>
            <p:nvPr/>
          </p:nvSpPr>
          <p:spPr bwMode="auto">
            <a:xfrm>
              <a:off x="3929063" y="1298575"/>
              <a:ext cx="1931987" cy="1552575"/>
            </a:xfrm>
            <a:custGeom>
              <a:avLst/>
              <a:gdLst>
                <a:gd name="T0" fmla="*/ 266700 w 1217"/>
                <a:gd name="T1" fmla="*/ 1552575 h 978"/>
                <a:gd name="T2" fmla="*/ 1020762 w 1217"/>
                <a:gd name="T3" fmla="*/ 1552575 h 978"/>
                <a:gd name="T4" fmla="*/ 1020762 w 1217"/>
                <a:gd name="T5" fmla="*/ 1552575 h 978"/>
                <a:gd name="T6" fmla="*/ 1552574 w 1217"/>
                <a:gd name="T7" fmla="*/ 1019175 h 978"/>
                <a:gd name="T8" fmla="*/ 1931987 w 1217"/>
                <a:gd name="T9" fmla="*/ 1019175 h 978"/>
                <a:gd name="T10" fmla="*/ 1931987 w 1217"/>
                <a:gd name="T11" fmla="*/ 266700 h 978"/>
                <a:gd name="T12" fmla="*/ 1552574 w 1217"/>
                <a:gd name="T13" fmla="*/ 266700 h 978"/>
                <a:gd name="T14" fmla="*/ 1287462 w 1217"/>
                <a:gd name="T15" fmla="*/ 0 h 978"/>
                <a:gd name="T16" fmla="*/ 0 w 1217"/>
                <a:gd name="T17" fmla="*/ 1285875 h 978"/>
                <a:gd name="T18" fmla="*/ 266700 w 1217"/>
                <a:gd name="T19" fmla="*/ 1552575 h 9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7"/>
                <a:gd name="T31" fmla="*/ 0 h 978"/>
                <a:gd name="T32" fmla="*/ 1217 w 1217"/>
                <a:gd name="T33" fmla="*/ 978 h 9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7" h="978">
                  <a:moveTo>
                    <a:pt x="168" y="978"/>
                  </a:moveTo>
                  <a:lnTo>
                    <a:pt x="643" y="978"/>
                  </a:lnTo>
                  <a:lnTo>
                    <a:pt x="978" y="642"/>
                  </a:lnTo>
                  <a:lnTo>
                    <a:pt x="1217" y="642"/>
                  </a:lnTo>
                  <a:lnTo>
                    <a:pt x="1217" y="168"/>
                  </a:lnTo>
                  <a:lnTo>
                    <a:pt x="978" y="168"/>
                  </a:lnTo>
                  <a:lnTo>
                    <a:pt x="811" y="0"/>
                  </a:lnTo>
                  <a:lnTo>
                    <a:pt x="0" y="810"/>
                  </a:lnTo>
                  <a:lnTo>
                    <a:pt x="168" y="97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624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</p:grpSp>
      <p:sp>
        <p:nvSpPr>
          <p:cNvPr id="9223" name="pole tekstowe 3"/>
          <p:cNvSpPr txBox="1">
            <a:spLocks noChangeArrowheads="1"/>
          </p:cNvSpPr>
          <p:nvPr/>
        </p:nvSpPr>
        <p:spPr bwMode="auto">
          <a:xfrm>
            <a:off x="4984750" y="4630738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Dostęp</a:t>
            </a:r>
          </a:p>
        </p:txBody>
      </p:sp>
      <p:sp>
        <p:nvSpPr>
          <p:cNvPr id="9224" name="pole tekstowe 4"/>
          <p:cNvSpPr txBox="1">
            <a:spLocks noChangeArrowheads="1"/>
          </p:cNvSpPr>
          <p:nvPr/>
        </p:nvSpPr>
        <p:spPr bwMode="auto">
          <a:xfrm>
            <a:off x="6534150" y="3151188"/>
            <a:ext cx="148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Usługi</a:t>
            </a:r>
          </a:p>
        </p:txBody>
      </p:sp>
      <p:sp>
        <p:nvSpPr>
          <p:cNvPr id="9225" name="pole tekstowe 5"/>
          <p:cNvSpPr txBox="1">
            <a:spLocks noChangeArrowheads="1"/>
          </p:cNvSpPr>
          <p:nvPr/>
        </p:nvSpPr>
        <p:spPr bwMode="auto">
          <a:xfrm>
            <a:off x="3849688" y="3163888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Zasoby </a:t>
            </a:r>
          </a:p>
        </p:txBody>
      </p:sp>
      <p:cxnSp>
        <p:nvCxnSpPr>
          <p:cNvPr id="33" name="Łącznik prosty 32"/>
          <p:cNvCxnSpPr/>
          <p:nvPr/>
        </p:nvCxnSpPr>
        <p:spPr>
          <a:xfrm>
            <a:off x="1152525" y="766763"/>
            <a:ext cx="1028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536575" y="1187450"/>
            <a:ext cx="65659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Cel: świadome, oparte o wiedzę o mieście, bardziej efektywne wykorzystanie dostępnych zasobów i usług, które są ograniczone</a:t>
            </a:r>
            <a:endParaRPr lang="pl-PL" dirty="0">
              <a:solidFill>
                <a:schemeClr val="accent6">
                  <a:lumMod val="50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922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275" y="901700"/>
            <a:ext cx="10509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314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7"/>
          <p:cNvGrpSpPr>
            <a:grpSpLocks/>
          </p:cNvGrpSpPr>
          <p:nvPr/>
        </p:nvGrpSpPr>
        <p:grpSpPr bwMode="auto">
          <a:xfrm>
            <a:off x="6351588" y="4513263"/>
            <a:ext cx="2579687" cy="1819275"/>
            <a:chOff x="3281363" y="4002088"/>
            <a:chExt cx="2579687" cy="1819275"/>
          </a:xfrm>
        </p:grpSpPr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3281363" y="4002088"/>
              <a:ext cx="2579687" cy="1819275"/>
            </a:xfrm>
            <a:custGeom>
              <a:avLst/>
              <a:gdLst/>
              <a:ahLst/>
              <a:cxnLst>
                <a:cxn ang="0">
                  <a:pos x="1051" y="1146"/>
                </a:cxn>
                <a:cxn ang="0">
                  <a:pos x="1386" y="810"/>
                </a:cxn>
                <a:cxn ang="0">
                  <a:pos x="1625" y="810"/>
                </a:cxn>
                <a:cxn ang="0">
                  <a:pos x="1625" y="335"/>
                </a:cxn>
                <a:cxn ang="0">
                  <a:pos x="1386" y="335"/>
                </a:cxn>
                <a:cxn ang="0">
                  <a:pos x="1386" y="335"/>
                </a:cxn>
                <a:cxn ang="0">
                  <a:pos x="1051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241" y="335"/>
                </a:cxn>
                <a:cxn ang="0">
                  <a:pos x="0" y="335"/>
                </a:cxn>
                <a:cxn ang="0">
                  <a:pos x="0" y="810"/>
                </a:cxn>
                <a:cxn ang="0">
                  <a:pos x="241" y="810"/>
                </a:cxn>
                <a:cxn ang="0">
                  <a:pos x="241" y="810"/>
                </a:cxn>
                <a:cxn ang="0">
                  <a:pos x="576" y="1146"/>
                </a:cxn>
                <a:cxn ang="0">
                  <a:pos x="1051" y="1146"/>
                </a:cxn>
                <a:cxn ang="0">
                  <a:pos x="1051" y="1146"/>
                </a:cxn>
                <a:cxn ang="0">
                  <a:pos x="1051" y="1146"/>
                </a:cxn>
              </a:cxnLst>
              <a:rect l="0" t="0" r="r" b="b"/>
              <a:pathLst>
                <a:path w="1625" h="1146">
                  <a:moveTo>
                    <a:pt x="1051" y="1146"/>
                  </a:moveTo>
                  <a:lnTo>
                    <a:pt x="1386" y="810"/>
                  </a:lnTo>
                  <a:lnTo>
                    <a:pt x="1625" y="810"/>
                  </a:lnTo>
                  <a:lnTo>
                    <a:pt x="1625" y="335"/>
                  </a:lnTo>
                  <a:lnTo>
                    <a:pt x="1386" y="335"/>
                  </a:lnTo>
                  <a:lnTo>
                    <a:pt x="1386" y="335"/>
                  </a:lnTo>
                  <a:lnTo>
                    <a:pt x="1051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241" y="335"/>
                  </a:lnTo>
                  <a:lnTo>
                    <a:pt x="0" y="335"/>
                  </a:lnTo>
                  <a:lnTo>
                    <a:pt x="0" y="810"/>
                  </a:lnTo>
                  <a:lnTo>
                    <a:pt x="241" y="810"/>
                  </a:lnTo>
                  <a:lnTo>
                    <a:pt x="241" y="810"/>
                  </a:lnTo>
                  <a:lnTo>
                    <a:pt x="576" y="1146"/>
                  </a:lnTo>
                  <a:lnTo>
                    <a:pt x="1051" y="1146"/>
                  </a:lnTo>
                  <a:lnTo>
                    <a:pt x="1051" y="1146"/>
                  </a:lnTo>
                  <a:lnTo>
                    <a:pt x="1051" y="1146"/>
                  </a:lnTo>
                  <a:close/>
                </a:path>
              </a:pathLst>
            </a:custGeom>
            <a:solidFill>
              <a:srgbClr val="093667"/>
            </a:solidFill>
            <a:ln w="9525" cap="flat" cmpd="sng" algn="ctr">
              <a:solidFill>
                <a:srgbClr val="0132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10262" name="Freeform 10"/>
            <p:cNvSpPr>
              <a:spLocks/>
            </p:cNvSpPr>
            <p:nvPr/>
          </p:nvSpPr>
          <p:spPr bwMode="auto">
            <a:xfrm>
              <a:off x="3929063" y="4268788"/>
              <a:ext cx="1931987" cy="1552575"/>
            </a:xfrm>
            <a:custGeom>
              <a:avLst/>
              <a:gdLst>
                <a:gd name="T0" fmla="*/ 266700 w 1217"/>
                <a:gd name="T1" fmla="*/ 1552575 h 978"/>
                <a:gd name="T2" fmla="*/ 1020762 w 1217"/>
                <a:gd name="T3" fmla="*/ 1552575 h 978"/>
                <a:gd name="T4" fmla="*/ 1020762 w 1217"/>
                <a:gd name="T5" fmla="*/ 1552575 h 978"/>
                <a:gd name="T6" fmla="*/ 1552574 w 1217"/>
                <a:gd name="T7" fmla="*/ 1019175 h 978"/>
                <a:gd name="T8" fmla="*/ 1931987 w 1217"/>
                <a:gd name="T9" fmla="*/ 1019175 h 978"/>
                <a:gd name="T10" fmla="*/ 1931987 w 1217"/>
                <a:gd name="T11" fmla="*/ 265113 h 978"/>
                <a:gd name="T12" fmla="*/ 1552574 w 1217"/>
                <a:gd name="T13" fmla="*/ 265113 h 978"/>
                <a:gd name="T14" fmla="*/ 1287462 w 1217"/>
                <a:gd name="T15" fmla="*/ 0 h 978"/>
                <a:gd name="T16" fmla="*/ 0 w 1217"/>
                <a:gd name="T17" fmla="*/ 1285875 h 978"/>
                <a:gd name="T18" fmla="*/ 266700 w 1217"/>
                <a:gd name="T19" fmla="*/ 1552575 h 9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7"/>
                <a:gd name="T31" fmla="*/ 0 h 978"/>
                <a:gd name="T32" fmla="*/ 1217 w 1217"/>
                <a:gd name="T33" fmla="*/ 978 h 9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7" h="978">
                  <a:moveTo>
                    <a:pt x="168" y="978"/>
                  </a:moveTo>
                  <a:lnTo>
                    <a:pt x="643" y="978"/>
                  </a:lnTo>
                  <a:lnTo>
                    <a:pt x="978" y="642"/>
                  </a:lnTo>
                  <a:lnTo>
                    <a:pt x="1217" y="642"/>
                  </a:lnTo>
                  <a:lnTo>
                    <a:pt x="1217" y="167"/>
                  </a:lnTo>
                  <a:lnTo>
                    <a:pt x="978" y="167"/>
                  </a:lnTo>
                  <a:lnTo>
                    <a:pt x="811" y="0"/>
                  </a:lnTo>
                  <a:lnTo>
                    <a:pt x="0" y="810"/>
                  </a:lnTo>
                  <a:lnTo>
                    <a:pt x="168" y="978"/>
                  </a:lnTo>
                  <a:close/>
                </a:path>
              </a:pathLst>
            </a:custGeom>
            <a:gradFill rotWithShape="1">
              <a:gsLst>
                <a:gs pos="0">
                  <a:srgbClr val="000C16">
                    <a:alpha val="349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10243" name="Group 24"/>
          <p:cNvGrpSpPr>
            <a:grpSpLocks/>
          </p:cNvGrpSpPr>
          <p:nvPr/>
        </p:nvGrpSpPr>
        <p:grpSpPr bwMode="auto">
          <a:xfrm>
            <a:off x="6337300" y="1625600"/>
            <a:ext cx="2579688" cy="1819275"/>
            <a:chOff x="3281363" y="1031875"/>
            <a:chExt cx="2579687" cy="1819275"/>
          </a:xfrm>
        </p:grpSpPr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3281363" y="1031875"/>
              <a:ext cx="2579687" cy="1819275"/>
            </a:xfrm>
            <a:custGeom>
              <a:avLst/>
              <a:gdLst/>
              <a:ahLst/>
              <a:cxnLst>
                <a:cxn ang="0">
                  <a:pos x="1051" y="1146"/>
                </a:cxn>
                <a:cxn ang="0">
                  <a:pos x="1386" y="810"/>
                </a:cxn>
                <a:cxn ang="0">
                  <a:pos x="1625" y="810"/>
                </a:cxn>
                <a:cxn ang="0">
                  <a:pos x="1625" y="336"/>
                </a:cxn>
                <a:cxn ang="0">
                  <a:pos x="1386" y="336"/>
                </a:cxn>
                <a:cxn ang="0">
                  <a:pos x="1386" y="336"/>
                </a:cxn>
                <a:cxn ang="0">
                  <a:pos x="1051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241" y="336"/>
                </a:cxn>
                <a:cxn ang="0">
                  <a:pos x="0" y="336"/>
                </a:cxn>
                <a:cxn ang="0">
                  <a:pos x="0" y="810"/>
                </a:cxn>
                <a:cxn ang="0">
                  <a:pos x="241" y="810"/>
                </a:cxn>
                <a:cxn ang="0">
                  <a:pos x="241" y="810"/>
                </a:cxn>
                <a:cxn ang="0">
                  <a:pos x="576" y="1146"/>
                </a:cxn>
                <a:cxn ang="0">
                  <a:pos x="1051" y="1146"/>
                </a:cxn>
                <a:cxn ang="0">
                  <a:pos x="1051" y="1146"/>
                </a:cxn>
                <a:cxn ang="0">
                  <a:pos x="1051" y="1146"/>
                </a:cxn>
              </a:cxnLst>
              <a:rect l="0" t="0" r="r" b="b"/>
              <a:pathLst>
                <a:path w="1625" h="1146">
                  <a:moveTo>
                    <a:pt x="1051" y="1146"/>
                  </a:moveTo>
                  <a:lnTo>
                    <a:pt x="1386" y="810"/>
                  </a:lnTo>
                  <a:lnTo>
                    <a:pt x="1625" y="810"/>
                  </a:lnTo>
                  <a:lnTo>
                    <a:pt x="1625" y="336"/>
                  </a:lnTo>
                  <a:lnTo>
                    <a:pt x="1386" y="336"/>
                  </a:lnTo>
                  <a:lnTo>
                    <a:pt x="1386" y="336"/>
                  </a:lnTo>
                  <a:lnTo>
                    <a:pt x="1051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241" y="336"/>
                  </a:lnTo>
                  <a:lnTo>
                    <a:pt x="0" y="336"/>
                  </a:lnTo>
                  <a:lnTo>
                    <a:pt x="0" y="810"/>
                  </a:lnTo>
                  <a:lnTo>
                    <a:pt x="241" y="810"/>
                  </a:lnTo>
                  <a:lnTo>
                    <a:pt x="241" y="810"/>
                  </a:lnTo>
                  <a:lnTo>
                    <a:pt x="576" y="1146"/>
                  </a:lnTo>
                  <a:lnTo>
                    <a:pt x="1051" y="1146"/>
                  </a:lnTo>
                  <a:lnTo>
                    <a:pt x="1051" y="1146"/>
                  </a:lnTo>
                  <a:lnTo>
                    <a:pt x="1051" y="1146"/>
                  </a:lnTo>
                  <a:close/>
                </a:path>
              </a:pathLst>
            </a:custGeom>
            <a:solidFill>
              <a:srgbClr val="08A7EE"/>
            </a:solidFill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10260" name="Freeform 11"/>
            <p:cNvSpPr>
              <a:spLocks/>
            </p:cNvSpPr>
            <p:nvPr/>
          </p:nvSpPr>
          <p:spPr bwMode="auto">
            <a:xfrm>
              <a:off x="3929063" y="1298575"/>
              <a:ext cx="1931987" cy="1552575"/>
            </a:xfrm>
            <a:custGeom>
              <a:avLst/>
              <a:gdLst>
                <a:gd name="T0" fmla="*/ 266700 w 1217"/>
                <a:gd name="T1" fmla="*/ 1552575 h 978"/>
                <a:gd name="T2" fmla="*/ 1020762 w 1217"/>
                <a:gd name="T3" fmla="*/ 1552575 h 978"/>
                <a:gd name="T4" fmla="*/ 1020762 w 1217"/>
                <a:gd name="T5" fmla="*/ 1552575 h 978"/>
                <a:gd name="T6" fmla="*/ 1552574 w 1217"/>
                <a:gd name="T7" fmla="*/ 1019175 h 978"/>
                <a:gd name="T8" fmla="*/ 1931987 w 1217"/>
                <a:gd name="T9" fmla="*/ 1019175 h 978"/>
                <a:gd name="T10" fmla="*/ 1931987 w 1217"/>
                <a:gd name="T11" fmla="*/ 266700 h 978"/>
                <a:gd name="T12" fmla="*/ 1552574 w 1217"/>
                <a:gd name="T13" fmla="*/ 266700 h 978"/>
                <a:gd name="T14" fmla="*/ 1287462 w 1217"/>
                <a:gd name="T15" fmla="*/ 0 h 978"/>
                <a:gd name="T16" fmla="*/ 0 w 1217"/>
                <a:gd name="T17" fmla="*/ 1285875 h 978"/>
                <a:gd name="T18" fmla="*/ 266700 w 1217"/>
                <a:gd name="T19" fmla="*/ 1552575 h 9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7"/>
                <a:gd name="T31" fmla="*/ 0 h 978"/>
                <a:gd name="T32" fmla="*/ 1217 w 1217"/>
                <a:gd name="T33" fmla="*/ 978 h 9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7" h="978">
                  <a:moveTo>
                    <a:pt x="168" y="978"/>
                  </a:moveTo>
                  <a:lnTo>
                    <a:pt x="643" y="978"/>
                  </a:lnTo>
                  <a:lnTo>
                    <a:pt x="978" y="642"/>
                  </a:lnTo>
                  <a:lnTo>
                    <a:pt x="1217" y="642"/>
                  </a:lnTo>
                  <a:lnTo>
                    <a:pt x="1217" y="168"/>
                  </a:lnTo>
                  <a:lnTo>
                    <a:pt x="978" y="168"/>
                  </a:lnTo>
                  <a:lnTo>
                    <a:pt x="811" y="0"/>
                  </a:lnTo>
                  <a:lnTo>
                    <a:pt x="0" y="810"/>
                  </a:lnTo>
                  <a:lnTo>
                    <a:pt x="168" y="97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624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10244" name="Group 26"/>
          <p:cNvGrpSpPr>
            <a:grpSpLocks/>
          </p:cNvGrpSpPr>
          <p:nvPr/>
        </p:nvGrpSpPr>
        <p:grpSpPr bwMode="auto">
          <a:xfrm>
            <a:off x="7723188" y="3089275"/>
            <a:ext cx="2579687" cy="1819275"/>
            <a:chOff x="4646613" y="2516188"/>
            <a:chExt cx="2579687" cy="1819275"/>
          </a:xfrm>
        </p:grpSpPr>
        <p:sp>
          <p:nvSpPr>
            <p:cNvPr id="8200" name="Freeform 8"/>
            <p:cNvSpPr>
              <a:spLocks/>
            </p:cNvSpPr>
            <p:nvPr/>
          </p:nvSpPr>
          <p:spPr bwMode="auto">
            <a:xfrm>
              <a:off x="4646613" y="2516188"/>
              <a:ext cx="2579687" cy="1819275"/>
            </a:xfrm>
            <a:custGeom>
              <a:avLst/>
              <a:gdLst/>
              <a:ahLst/>
              <a:cxnLst>
                <a:cxn ang="0">
                  <a:pos x="1051" y="1146"/>
                </a:cxn>
                <a:cxn ang="0">
                  <a:pos x="1386" y="811"/>
                </a:cxn>
                <a:cxn ang="0">
                  <a:pos x="1625" y="811"/>
                </a:cxn>
                <a:cxn ang="0">
                  <a:pos x="1625" y="336"/>
                </a:cxn>
                <a:cxn ang="0">
                  <a:pos x="1386" y="336"/>
                </a:cxn>
                <a:cxn ang="0">
                  <a:pos x="1386" y="336"/>
                </a:cxn>
                <a:cxn ang="0">
                  <a:pos x="1051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241" y="336"/>
                </a:cxn>
                <a:cxn ang="0">
                  <a:pos x="0" y="336"/>
                </a:cxn>
                <a:cxn ang="0">
                  <a:pos x="0" y="811"/>
                </a:cxn>
                <a:cxn ang="0">
                  <a:pos x="241" y="811"/>
                </a:cxn>
                <a:cxn ang="0">
                  <a:pos x="241" y="811"/>
                </a:cxn>
                <a:cxn ang="0">
                  <a:pos x="576" y="1146"/>
                </a:cxn>
                <a:cxn ang="0">
                  <a:pos x="1051" y="1146"/>
                </a:cxn>
                <a:cxn ang="0">
                  <a:pos x="1051" y="1146"/>
                </a:cxn>
                <a:cxn ang="0">
                  <a:pos x="1051" y="1146"/>
                </a:cxn>
              </a:cxnLst>
              <a:rect l="0" t="0" r="r" b="b"/>
              <a:pathLst>
                <a:path w="1625" h="1146">
                  <a:moveTo>
                    <a:pt x="1051" y="1146"/>
                  </a:moveTo>
                  <a:lnTo>
                    <a:pt x="1386" y="811"/>
                  </a:lnTo>
                  <a:lnTo>
                    <a:pt x="1625" y="811"/>
                  </a:lnTo>
                  <a:lnTo>
                    <a:pt x="1625" y="336"/>
                  </a:lnTo>
                  <a:lnTo>
                    <a:pt x="1386" y="336"/>
                  </a:lnTo>
                  <a:lnTo>
                    <a:pt x="1386" y="336"/>
                  </a:lnTo>
                  <a:lnTo>
                    <a:pt x="1051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241" y="336"/>
                  </a:lnTo>
                  <a:lnTo>
                    <a:pt x="0" y="336"/>
                  </a:lnTo>
                  <a:lnTo>
                    <a:pt x="0" y="811"/>
                  </a:lnTo>
                  <a:lnTo>
                    <a:pt x="241" y="811"/>
                  </a:lnTo>
                  <a:lnTo>
                    <a:pt x="241" y="811"/>
                  </a:lnTo>
                  <a:lnTo>
                    <a:pt x="576" y="1146"/>
                  </a:lnTo>
                  <a:lnTo>
                    <a:pt x="1051" y="1146"/>
                  </a:lnTo>
                  <a:lnTo>
                    <a:pt x="1051" y="1146"/>
                  </a:lnTo>
                  <a:lnTo>
                    <a:pt x="1051" y="1146"/>
                  </a:lnTo>
                  <a:close/>
                </a:path>
              </a:pathLst>
            </a:custGeom>
            <a:solidFill>
              <a:srgbClr val="0560B3"/>
            </a:solidFill>
            <a:ln w="9525" cap="flat" cmpd="sng" algn="ctr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10258" name="Freeform 12"/>
            <p:cNvSpPr>
              <a:spLocks/>
            </p:cNvSpPr>
            <p:nvPr/>
          </p:nvSpPr>
          <p:spPr bwMode="auto">
            <a:xfrm>
              <a:off x="5294313" y="2782888"/>
              <a:ext cx="1931987" cy="1552575"/>
            </a:xfrm>
            <a:custGeom>
              <a:avLst/>
              <a:gdLst>
                <a:gd name="T0" fmla="*/ 266700 w 1217"/>
                <a:gd name="T1" fmla="*/ 1552575 h 978"/>
                <a:gd name="T2" fmla="*/ 1020762 w 1217"/>
                <a:gd name="T3" fmla="*/ 1552575 h 978"/>
                <a:gd name="T4" fmla="*/ 1020762 w 1217"/>
                <a:gd name="T5" fmla="*/ 1552575 h 978"/>
                <a:gd name="T6" fmla="*/ 1552574 w 1217"/>
                <a:gd name="T7" fmla="*/ 1020763 h 978"/>
                <a:gd name="T8" fmla="*/ 1931987 w 1217"/>
                <a:gd name="T9" fmla="*/ 1020763 h 978"/>
                <a:gd name="T10" fmla="*/ 1931987 w 1217"/>
                <a:gd name="T11" fmla="*/ 266700 h 978"/>
                <a:gd name="T12" fmla="*/ 1552574 w 1217"/>
                <a:gd name="T13" fmla="*/ 266700 h 978"/>
                <a:gd name="T14" fmla="*/ 1287462 w 1217"/>
                <a:gd name="T15" fmla="*/ 0 h 978"/>
                <a:gd name="T16" fmla="*/ 0 w 1217"/>
                <a:gd name="T17" fmla="*/ 1285875 h 978"/>
                <a:gd name="T18" fmla="*/ 266700 w 1217"/>
                <a:gd name="T19" fmla="*/ 1552575 h 9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7"/>
                <a:gd name="T31" fmla="*/ 0 h 978"/>
                <a:gd name="T32" fmla="*/ 1217 w 1217"/>
                <a:gd name="T33" fmla="*/ 978 h 9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7" h="978">
                  <a:moveTo>
                    <a:pt x="168" y="978"/>
                  </a:moveTo>
                  <a:lnTo>
                    <a:pt x="643" y="978"/>
                  </a:lnTo>
                  <a:lnTo>
                    <a:pt x="978" y="643"/>
                  </a:lnTo>
                  <a:lnTo>
                    <a:pt x="1217" y="643"/>
                  </a:lnTo>
                  <a:lnTo>
                    <a:pt x="1217" y="168"/>
                  </a:lnTo>
                  <a:lnTo>
                    <a:pt x="978" y="168"/>
                  </a:lnTo>
                  <a:lnTo>
                    <a:pt x="811" y="0"/>
                  </a:lnTo>
                  <a:lnTo>
                    <a:pt x="0" y="810"/>
                  </a:lnTo>
                  <a:lnTo>
                    <a:pt x="168" y="97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624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10245" name="Group 25"/>
          <p:cNvGrpSpPr>
            <a:grpSpLocks/>
          </p:cNvGrpSpPr>
          <p:nvPr/>
        </p:nvGrpSpPr>
        <p:grpSpPr bwMode="auto">
          <a:xfrm>
            <a:off x="4978400" y="3074988"/>
            <a:ext cx="2579688" cy="1819275"/>
            <a:chOff x="1916113" y="2516188"/>
            <a:chExt cx="2579687" cy="1819275"/>
          </a:xfrm>
        </p:grpSpPr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1916113" y="2516188"/>
              <a:ext cx="2579687" cy="1819275"/>
            </a:xfrm>
            <a:custGeom>
              <a:avLst/>
              <a:gdLst/>
              <a:ahLst/>
              <a:cxnLst>
                <a:cxn ang="0">
                  <a:pos x="1051" y="1146"/>
                </a:cxn>
                <a:cxn ang="0">
                  <a:pos x="1387" y="811"/>
                </a:cxn>
                <a:cxn ang="0">
                  <a:pos x="1625" y="811"/>
                </a:cxn>
                <a:cxn ang="0">
                  <a:pos x="1625" y="336"/>
                </a:cxn>
                <a:cxn ang="0">
                  <a:pos x="1387" y="336"/>
                </a:cxn>
                <a:cxn ang="0">
                  <a:pos x="1387" y="336"/>
                </a:cxn>
                <a:cxn ang="0">
                  <a:pos x="1051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576" y="0"/>
                </a:cxn>
                <a:cxn ang="0">
                  <a:pos x="241" y="336"/>
                </a:cxn>
                <a:cxn ang="0">
                  <a:pos x="0" y="336"/>
                </a:cxn>
                <a:cxn ang="0">
                  <a:pos x="0" y="811"/>
                </a:cxn>
                <a:cxn ang="0">
                  <a:pos x="241" y="811"/>
                </a:cxn>
                <a:cxn ang="0">
                  <a:pos x="241" y="811"/>
                </a:cxn>
                <a:cxn ang="0">
                  <a:pos x="576" y="1146"/>
                </a:cxn>
                <a:cxn ang="0">
                  <a:pos x="1051" y="1146"/>
                </a:cxn>
                <a:cxn ang="0">
                  <a:pos x="1051" y="1146"/>
                </a:cxn>
                <a:cxn ang="0">
                  <a:pos x="1051" y="1146"/>
                </a:cxn>
              </a:cxnLst>
              <a:rect l="0" t="0" r="r" b="b"/>
              <a:pathLst>
                <a:path w="1625" h="1146">
                  <a:moveTo>
                    <a:pt x="1051" y="1146"/>
                  </a:moveTo>
                  <a:lnTo>
                    <a:pt x="1387" y="811"/>
                  </a:lnTo>
                  <a:lnTo>
                    <a:pt x="1625" y="811"/>
                  </a:lnTo>
                  <a:lnTo>
                    <a:pt x="1625" y="336"/>
                  </a:lnTo>
                  <a:lnTo>
                    <a:pt x="1387" y="336"/>
                  </a:lnTo>
                  <a:lnTo>
                    <a:pt x="1387" y="336"/>
                  </a:lnTo>
                  <a:lnTo>
                    <a:pt x="1051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241" y="336"/>
                  </a:lnTo>
                  <a:lnTo>
                    <a:pt x="0" y="336"/>
                  </a:lnTo>
                  <a:lnTo>
                    <a:pt x="0" y="811"/>
                  </a:lnTo>
                  <a:lnTo>
                    <a:pt x="241" y="811"/>
                  </a:lnTo>
                  <a:lnTo>
                    <a:pt x="241" y="811"/>
                  </a:lnTo>
                  <a:lnTo>
                    <a:pt x="576" y="1146"/>
                  </a:lnTo>
                  <a:lnTo>
                    <a:pt x="1051" y="1146"/>
                  </a:lnTo>
                  <a:lnTo>
                    <a:pt x="1051" y="1146"/>
                  </a:lnTo>
                  <a:lnTo>
                    <a:pt x="1051" y="1146"/>
                  </a:lnTo>
                  <a:close/>
                </a:path>
              </a:pathLst>
            </a:custGeom>
            <a:solidFill>
              <a:srgbClr val="0199A1"/>
            </a:solidFill>
            <a:ln w="9525" cap="flat" cmpd="sng" algn="ctr">
              <a:solidFill>
                <a:srgbClr val="048C8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25400" dir="5400000" algn="t" rotWithShape="0">
                <a:prstClr val="black">
                  <a:alpha val="13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10256" name="Freeform 13"/>
            <p:cNvSpPr>
              <a:spLocks/>
            </p:cNvSpPr>
            <p:nvPr/>
          </p:nvSpPr>
          <p:spPr bwMode="auto">
            <a:xfrm>
              <a:off x="2565400" y="2782888"/>
              <a:ext cx="1930400" cy="1552575"/>
            </a:xfrm>
            <a:custGeom>
              <a:avLst/>
              <a:gdLst>
                <a:gd name="T0" fmla="*/ 265112 w 1216"/>
                <a:gd name="T1" fmla="*/ 1552575 h 978"/>
                <a:gd name="T2" fmla="*/ 1019175 w 1216"/>
                <a:gd name="T3" fmla="*/ 1552575 h 978"/>
                <a:gd name="T4" fmla="*/ 1019175 w 1216"/>
                <a:gd name="T5" fmla="*/ 1552575 h 978"/>
                <a:gd name="T6" fmla="*/ 1552575 w 1216"/>
                <a:gd name="T7" fmla="*/ 1020763 h 978"/>
                <a:gd name="T8" fmla="*/ 1930400 w 1216"/>
                <a:gd name="T9" fmla="*/ 1020763 h 978"/>
                <a:gd name="T10" fmla="*/ 1930400 w 1216"/>
                <a:gd name="T11" fmla="*/ 266700 h 978"/>
                <a:gd name="T12" fmla="*/ 1552575 w 1216"/>
                <a:gd name="T13" fmla="*/ 266700 h 978"/>
                <a:gd name="T14" fmla="*/ 1285875 w 1216"/>
                <a:gd name="T15" fmla="*/ 0 h 978"/>
                <a:gd name="T16" fmla="*/ 0 w 1216"/>
                <a:gd name="T17" fmla="*/ 1285875 h 978"/>
                <a:gd name="T18" fmla="*/ 265112 w 1216"/>
                <a:gd name="T19" fmla="*/ 1552575 h 9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6"/>
                <a:gd name="T31" fmla="*/ 0 h 978"/>
                <a:gd name="T32" fmla="*/ 1216 w 1216"/>
                <a:gd name="T33" fmla="*/ 978 h 9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6" h="978">
                  <a:moveTo>
                    <a:pt x="167" y="978"/>
                  </a:moveTo>
                  <a:lnTo>
                    <a:pt x="642" y="978"/>
                  </a:lnTo>
                  <a:lnTo>
                    <a:pt x="978" y="643"/>
                  </a:lnTo>
                  <a:lnTo>
                    <a:pt x="1216" y="643"/>
                  </a:lnTo>
                  <a:lnTo>
                    <a:pt x="1216" y="168"/>
                  </a:lnTo>
                  <a:lnTo>
                    <a:pt x="978" y="168"/>
                  </a:lnTo>
                  <a:lnTo>
                    <a:pt x="810" y="0"/>
                  </a:lnTo>
                  <a:lnTo>
                    <a:pt x="0" y="810"/>
                  </a:lnTo>
                  <a:lnTo>
                    <a:pt x="167" y="97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624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</p:grp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6337300" y="2271713"/>
            <a:ext cx="2560638" cy="708025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FFFFFF"/>
                </a:solidFill>
                <a:latin typeface="Arial"/>
                <a:cs typeface="Arial"/>
              </a:rPr>
              <a:t>Zmniejszenie emisji CO2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370638" y="5095875"/>
            <a:ext cx="2560637" cy="1077913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bg1"/>
                </a:solidFill>
              </a:rPr>
              <a:t>Zmniejszenie </a:t>
            </a:r>
            <a:r>
              <a:rPr lang="pl-PL" sz="2000" dirty="0">
                <a:solidFill>
                  <a:schemeClr val="bg1"/>
                </a:solidFill>
              </a:rPr>
              <a:t>ilości odpadów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4" name="Oval 27"/>
          <p:cNvSpPr>
            <a:spLocks noChangeArrowheads="1"/>
          </p:cNvSpPr>
          <p:nvPr/>
        </p:nvSpPr>
        <p:spPr bwMode="auto">
          <a:xfrm>
            <a:off x="7742238" y="3502025"/>
            <a:ext cx="2560637" cy="1016000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FFFFFF"/>
                </a:solidFill>
                <a:latin typeface="Arial" charset="0"/>
                <a:cs typeface="+mn-cs"/>
              </a:rPr>
              <a:t>Zdrowsze środowisko i </a:t>
            </a:r>
            <a:r>
              <a:rPr lang="pl-PL" sz="2000" dirty="0">
                <a:solidFill>
                  <a:srgbClr val="FFFFFF"/>
                </a:solidFill>
                <a:latin typeface="Arial" charset="0"/>
                <a:cs typeface="+mn-cs"/>
              </a:rPr>
              <a:t>mieszkańcy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4997450" y="3559175"/>
            <a:ext cx="2560638" cy="1016000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FFFFFF"/>
                </a:solidFill>
                <a:latin typeface="Arial" charset="0"/>
                <a:cs typeface="+mn-cs"/>
              </a:rPr>
              <a:t>Zmniejszenie zanieczyszczenia </a:t>
            </a:r>
            <a:r>
              <a:rPr lang="pl-PL" sz="2000" dirty="0">
                <a:solidFill>
                  <a:srgbClr val="FFFFFF"/>
                </a:solidFill>
                <a:latin typeface="Arial" charset="0"/>
                <a:cs typeface="+mn-cs"/>
              </a:rPr>
              <a:t>powietrza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250" name="Obraz 20" descr="logo_szczecin_pole_ochronnev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6688"/>
            <a:ext cx="5032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93750" y="187325"/>
            <a:ext cx="11398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rgbClr val="002060"/>
                </a:solidFill>
                <a:latin typeface="+mj-lt"/>
                <a:cs typeface="+mn-cs"/>
              </a:rPr>
              <a:t>Nasze cele</a:t>
            </a:r>
            <a:endParaRPr lang="pl-PL" sz="36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cxnSp>
        <p:nvCxnSpPr>
          <p:cNvPr id="23" name="Łącznik prosty 22"/>
          <p:cNvCxnSpPr/>
          <p:nvPr/>
        </p:nvCxnSpPr>
        <p:spPr>
          <a:xfrm>
            <a:off x="923925" y="719138"/>
            <a:ext cx="1054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382588" y="1169988"/>
            <a:ext cx="54292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Cel strategiczny: przestawienie miasta i OF na bardziej przyjazną gospodarkę niskoemisyjną dzięki zielonym i niebieskim inwestycjom oraz gospodarce o obiegu zamkniętym</a:t>
            </a:r>
            <a:endParaRPr lang="pl-PL" sz="2000" dirty="0">
              <a:solidFill>
                <a:schemeClr val="accent6">
                  <a:lumMod val="50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10254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275" y="901700"/>
            <a:ext cx="10509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86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0"/>
          <p:cNvGrpSpPr>
            <a:grpSpLocks/>
          </p:cNvGrpSpPr>
          <p:nvPr/>
        </p:nvGrpSpPr>
        <p:grpSpPr bwMode="auto">
          <a:xfrm>
            <a:off x="3708400" y="2082800"/>
            <a:ext cx="5819775" cy="3863975"/>
            <a:chOff x="2184400" y="2082936"/>
            <a:chExt cx="5819775" cy="3863976"/>
          </a:xfrm>
        </p:grpSpPr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827588" y="3848236"/>
              <a:ext cx="533400" cy="334963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56" y="47"/>
                </a:cxn>
                <a:cxn ang="0">
                  <a:pos x="272" y="47"/>
                </a:cxn>
                <a:cxn ang="0">
                  <a:pos x="272" y="164"/>
                </a:cxn>
                <a:cxn ang="0">
                  <a:pos x="0" y="164"/>
                </a:cxn>
                <a:cxn ang="0">
                  <a:pos x="0" y="211"/>
                </a:cxn>
                <a:cxn ang="0">
                  <a:pos x="319" y="211"/>
                </a:cxn>
                <a:cxn ang="0">
                  <a:pos x="319" y="47"/>
                </a:cxn>
                <a:cxn ang="0">
                  <a:pos x="336" y="47"/>
                </a:cxn>
                <a:cxn ang="0">
                  <a:pos x="296" y="0"/>
                </a:cxn>
              </a:cxnLst>
              <a:rect l="0" t="0" r="r" b="b"/>
              <a:pathLst>
                <a:path w="336" h="211">
                  <a:moveTo>
                    <a:pt x="296" y="0"/>
                  </a:moveTo>
                  <a:lnTo>
                    <a:pt x="256" y="47"/>
                  </a:lnTo>
                  <a:lnTo>
                    <a:pt x="272" y="47"/>
                  </a:lnTo>
                  <a:lnTo>
                    <a:pt x="272" y="164"/>
                  </a:lnTo>
                  <a:lnTo>
                    <a:pt x="0" y="164"/>
                  </a:lnTo>
                  <a:lnTo>
                    <a:pt x="0" y="211"/>
                  </a:lnTo>
                  <a:lnTo>
                    <a:pt x="319" y="211"/>
                  </a:lnTo>
                  <a:lnTo>
                    <a:pt x="319" y="47"/>
                  </a:lnTo>
                  <a:lnTo>
                    <a:pt x="336" y="47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25400" dir="5400000" algn="ctr" rotWithShape="0">
                <a:schemeClr val="tx2">
                  <a:alpha val="27000"/>
                </a:scheme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184400" y="5611950"/>
              <a:ext cx="533400" cy="334962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254" y="47"/>
                </a:cxn>
                <a:cxn ang="0">
                  <a:pos x="270" y="47"/>
                </a:cxn>
                <a:cxn ang="0">
                  <a:pos x="270" y="164"/>
                </a:cxn>
                <a:cxn ang="0">
                  <a:pos x="0" y="164"/>
                </a:cxn>
                <a:cxn ang="0">
                  <a:pos x="0" y="211"/>
                </a:cxn>
                <a:cxn ang="0">
                  <a:pos x="317" y="211"/>
                </a:cxn>
                <a:cxn ang="0">
                  <a:pos x="317" y="47"/>
                </a:cxn>
                <a:cxn ang="0">
                  <a:pos x="336" y="47"/>
                </a:cxn>
                <a:cxn ang="0">
                  <a:pos x="293" y="0"/>
                </a:cxn>
              </a:cxnLst>
              <a:rect l="0" t="0" r="r" b="b"/>
              <a:pathLst>
                <a:path w="336" h="211">
                  <a:moveTo>
                    <a:pt x="293" y="0"/>
                  </a:moveTo>
                  <a:lnTo>
                    <a:pt x="254" y="47"/>
                  </a:lnTo>
                  <a:lnTo>
                    <a:pt x="270" y="47"/>
                  </a:lnTo>
                  <a:lnTo>
                    <a:pt x="270" y="164"/>
                  </a:lnTo>
                  <a:lnTo>
                    <a:pt x="0" y="164"/>
                  </a:lnTo>
                  <a:lnTo>
                    <a:pt x="0" y="211"/>
                  </a:lnTo>
                  <a:lnTo>
                    <a:pt x="317" y="211"/>
                  </a:lnTo>
                  <a:lnTo>
                    <a:pt x="317" y="47"/>
                  </a:lnTo>
                  <a:lnTo>
                    <a:pt x="336" y="47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25400" dir="5400000" algn="ctr" rotWithShape="0">
                <a:schemeClr val="tx2">
                  <a:alpha val="27000"/>
                </a:scheme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03613" y="4730887"/>
              <a:ext cx="533400" cy="33655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56" y="45"/>
                </a:cxn>
                <a:cxn ang="0">
                  <a:pos x="273" y="45"/>
                </a:cxn>
                <a:cxn ang="0">
                  <a:pos x="273" y="165"/>
                </a:cxn>
                <a:cxn ang="0">
                  <a:pos x="0" y="165"/>
                </a:cxn>
                <a:cxn ang="0">
                  <a:pos x="0" y="212"/>
                </a:cxn>
                <a:cxn ang="0">
                  <a:pos x="320" y="212"/>
                </a:cxn>
                <a:cxn ang="0">
                  <a:pos x="320" y="45"/>
                </a:cxn>
                <a:cxn ang="0">
                  <a:pos x="336" y="45"/>
                </a:cxn>
                <a:cxn ang="0">
                  <a:pos x="296" y="0"/>
                </a:cxn>
              </a:cxnLst>
              <a:rect l="0" t="0" r="r" b="b"/>
              <a:pathLst>
                <a:path w="336" h="212">
                  <a:moveTo>
                    <a:pt x="296" y="0"/>
                  </a:moveTo>
                  <a:lnTo>
                    <a:pt x="256" y="45"/>
                  </a:lnTo>
                  <a:lnTo>
                    <a:pt x="273" y="45"/>
                  </a:lnTo>
                  <a:lnTo>
                    <a:pt x="273" y="165"/>
                  </a:lnTo>
                  <a:lnTo>
                    <a:pt x="0" y="165"/>
                  </a:lnTo>
                  <a:lnTo>
                    <a:pt x="0" y="212"/>
                  </a:lnTo>
                  <a:lnTo>
                    <a:pt x="320" y="212"/>
                  </a:lnTo>
                  <a:lnTo>
                    <a:pt x="320" y="45"/>
                  </a:lnTo>
                  <a:lnTo>
                    <a:pt x="336" y="45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25400" dir="5400000" algn="ctr" rotWithShape="0">
                <a:schemeClr val="tx2">
                  <a:alpha val="27000"/>
                </a:scheme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6151563" y="2967174"/>
              <a:ext cx="528637" cy="336550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253" y="45"/>
                </a:cxn>
                <a:cxn ang="0">
                  <a:pos x="270" y="45"/>
                </a:cxn>
                <a:cxn ang="0">
                  <a:pos x="270" y="165"/>
                </a:cxn>
                <a:cxn ang="0">
                  <a:pos x="0" y="165"/>
                </a:cxn>
                <a:cxn ang="0">
                  <a:pos x="0" y="212"/>
                </a:cxn>
                <a:cxn ang="0">
                  <a:pos x="317" y="212"/>
                </a:cxn>
                <a:cxn ang="0">
                  <a:pos x="317" y="45"/>
                </a:cxn>
                <a:cxn ang="0">
                  <a:pos x="333" y="45"/>
                </a:cxn>
                <a:cxn ang="0">
                  <a:pos x="293" y="0"/>
                </a:cxn>
              </a:cxnLst>
              <a:rect l="0" t="0" r="r" b="b"/>
              <a:pathLst>
                <a:path w="333" h="212">
                  <a:moveTo>
                    <a:pt x="293" y="0"/>
                  </a:moveTo>
                  <a:lnTo>
                    <a:pt x="253" y="45"/>
                  </a:lnTo>
                  <a:lnTo>
                    <a:pt x="270" y="45"/>
                  </a:lnTo>
                  <a:lnTo>
                    <a:pt x="270" y="165"/>
                  </a:lnTo>
                  <a:lnTo>
                    <a:pt x="0" y="165"/>
                  </a:lnTo>
                  <a:lnTo>
                    <a:pt x="0" y="212"/>
                  </a:lnTo>
                  <a:lnTo>
                    <a:pt x="317" y="212"/>
                  </a:lnTo>
                  <a:lnTo>
                    <a:pt x="317" y="45"/>
                  </a:lnTo>
                  <a:lnTo>
                    <a:pt x="333" y="45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25400" dir="5400000" algn="ctr" rotWithShape="0">
                <a:schemeClr val="tx2">
                  <a:alpha val="27000"/>
                </a:scheme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7470775" y="2082936"/>
              <a:ext cx="533400" cy="33655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56" y="47"/>
                </a:cxn>
                <a:cxn ang="0">
                  <a:pos x="272" y="47"/>
                </a:cxn>
                <a:cxn ang="0">
                  <a:pos x="272" y="165"/>
                </a:cxn>
                <a:cxn ang="0">
                  <a:pos x="0" y="165"/>
                </a:cxn>
                <a:cxn ang="0">
                  <a:pos x="0" y="212"/>
                </a:cxn>
                <a:cxn ang="0">
                  <a:pos x="319" y="212"/>
                </a:cxn>
                <a:cxn ang="0">
                  <a:pos x="319" y="47"/>
                </a:cxn>
                <a:cxn ang="0">
                  <a:pos x="336" y="47"/>
                </a:cxn>
                <a:cxn ang="0">
                  <a:pos x="296" y="0"/>
                </a:cxn>
              </a:cxnLst>
              <a:rect l="0" t="0" r="r" b="b"/>
              <a:pathLst>
                <a:path w="336" h="212">
                  <a:moveTo>
                    <a:pt x="296" y="0"/>
                  </a:moveTo>
                  <a:lnTo>
                    <a:pt x="256" y="47"/>
                  </a:lnTo>
                  <a:lnTo>
                    <a:pt x="272" y="47"/>
                  </a:lnTo>
                  <a:lnTo>
                    <a:pt x="272" y="165"/>
                  </a:lnTo>
                  <a:lnTo>
                    <a:pt x="0" y="165"/>
                  </a:lnTo>
                  <a:lnTo>
                    <a:pt x="0" y="212"/>
                  </a:lnTo>
                  <a:lnTo>
                    <a:pt x="319" y="212"/>
                  </a:lnTo>
                  <a:lnTo>
                    <a:pt x="319" y="47"/>
                  </a:lnTo>
                  <a:lnTo>
                    <a:pt x="336" y="47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25400" dir="5400000" algn="ctr" rotWithShape="0">
                <a:schemeClr val="tx2">
                  <a:alpha val="27000"/>
                </a:scheme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grpSp>
        <p:nvGrpSpPr>
          <p:cNvPr id="11267" name="Group 72"/>
          <p:cNvGrpSpPr>
            <a:grpSpLocks/>
          </p:cNvGrpSpPr>
          <p:nvPr/>
        </p:nvGrpSpPr>
        <p:grpSpPr bwMode="auto">
          <a:xfrm>
            <a:off x="1947863" y="5462588"/>
            <a:ext cx="1685925" cy="898525"/>
            <a:chOff x="371476" y="5478463"/>
            <a:chExt cx="1685925" cy="8985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371476" y="5478463"/>
              <a:ext cx="1685925" cy="898525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99" y="0"/>
                </a:cxn>
                <a:cxn ang="0">
                  <a:pos x="0" y="121"/>
                </a:cxn>
                <a:cxn ang="0">
                  <a:pos x="99" y="241"/>
                </a:cxn>
                <a:cxn ang="0">
                  <a:pos x="353" y="241"/>
                </a:cxn>
                <a:cxn ang="0">
                  <a:pos x="452" y="121"/>
                </a:cxn>
                <a:cxn ang="0">
                  <a:pos x="353" y="0"/>
                </a:cxn>
              </a:cxnLst>
              <a:rect l="0" t="0" r="r" b="b"/>
              <a:pathLst>
                <a:path w="452" h="241">
                  <a:moveTo>
                    <a:pt x="353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42" y="0"/>
                    <a:pt x="0" y="54"/>
                    <a:pt x="0" y="121"/>
                  </a:cubicBezTo>
                  <a:cubicBezTo>
                    <a:pt x="0" y="187"/>
                    <a:pt x="42" y="241"/>
                    <a:pt x="99" y="241"/>
                  </a:cubicBezTo>
                  <a:cubicBezTo>
                    <a:pt x="353" y="241"/>
                    <a:pt x="353" y="241"/>
                    <a:pt x="353" y="241"/>
                  </a:cubicBezTo>
                  <a:cubicBezTo>
                    <a:pt x="410" y="241"/>
                    <a:pt x="452" y="187"/>
                    <a:pt x="452" y="121"/>
                  </a:cubicBezTo>
                  <a:cubicBezTo>
                    <a:pt x="452" y="54"/>
                    <a:pt x="410" y="0"/>
                    <a:pt x="353" y="0"/>
                  </a:cubicBezTo>
                  <a:close/>
                </a:path>
              </a:pathLst>
            </a:custGeom>
            <a:solidFill>
              <a:srgbClr val="08A7EE"/>
            </a:solidFill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11293" name="Freeform 36"/>
            <p:cNvSpPr>
              <a:spLocks/>
            </p:cNvSpPr>
            <p:nvPr/>
          </p:nvSpPr>
          <p:spPr bwMode="auto">
            <a:xfrm>
              <a:off x="766763" y="5478463"/>
              <a:ext cx="1290638" cy="898525"/>
            </a:xfrm>
            <a:custGeom>
              <a:avLst/>
              <a:gdLst>
                <a:gd name="T0" fmla="*/ 921351 w 346"/>
                <a:gd name="T1" fmla="*/ 0 h 241"/>
                <a:gd name="T2" fmla="*/ 895240 w 346"/>
                <a:gd name="T3" fmla="*/ 0 h 241"/>
                <a:gd name="T4" fmla="*/ 0 w 346"/>
                <a:gd name="T5" fmla="*/ 898525 h 241"/>
                <a:gd name="T6" fmla="*/ 921351 w 346"/>
                <a:gd name="T7" fmla="*/ 898525 h 241"/>
                <a:gd name="T8" fmla="*/ 1290638 w 346"/>
                <a:gd name="T9" fmla="*/ 451127 h 241"/>
                <a:gd name="T10" fmla="*/ 921351 w 346"/>
                <a:gd name="T11" fmla="*/ 0 h 2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6"/>
                <a:gd name="T19" fmla="*/ 0 h 241"/>
                <a:gd name="T20" fmla="*/ 346 w 346"/>
                <a:gd name="T21" fmla="*/ 241 h 2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6" h="241">
                  <a:moveTo>
                    <a:pt x="247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247" y="241"/>
                    <a:pt x="247" y="241"/>
                    <a:pt x="247" y="241"/>
                  </a:cubicBezTo>
                  <a:cubicBezTo>
                    <a:pt x="304" y="241"/>
                    <a:pt x="346" y="187"/>
                    <a:pt x="346" y="121"/>
                  </a:cubicBezTo>
                  <a:cubicBezTo>
                    <a:pt x="346" y="54"/>
                    <a:pt x="304" y="0"/>
                    <a:pt x="24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11268" name="Group 77"/>
          <p:cNvGrpSpPr>
            <a:grpSpLocks/>
          </p:cNvGrpSpPr>
          <p:nvPr/>
        </p:nvGrpSpPr>
        <p:grpSpPr bwMode="auto">
          <a:xfrm>
            <a:off x="3321050" y="4586288"/>
            <a:ext cx="1636713" cy="887412"/>
            <a:chOff x="1744663" y="4602163"/>
            <a:chExt cx="1636713" cy="887413"/>
          </a:xfrm>
        </p:grpSpPr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744663" y="4602163"/>
              <a:ext cx="1636713" cy="887413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99" y="0"/>
                </a:cxn>
                <a:cxn ang="0">
                  <a:pos x="0" y="119"/>
                </a:cxn>
                <a:cxn ang="0">
                  <a:pos x="99" y="238"/>
                </a:cxn>
                <a:cxn ang="0">
                  <a:pos x="340" y="238"/>
                </a:cxn>
                <a:cxn ang="0">
                  <a:pos x="439" y="119"/>
                </a:cxn>
                <a:cxn ang="0">
                  <a:pos x="340" y="0"/>
                </a:cxn>
              </a:cxnLst>
              <a:rect l="0" t="0" r="r" b="b"/>
              <a:pathLst>
                <a:path w="439" h="238">
                  <a:moveTo>
                    <a:pt x="340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42" y="0"/>
                    <a:pt x="0" y="53"/>
                    <a:pt x="0" y="119"/>
                  </a:cubicBezTo>
                  <a:cubicBezTo>
                    <a:pt x="0" y="185"/>
                    <a:pt x="42" y="238"/>
                    <a:pt x="99" y="238"/>
                  </a:cubicBezTo>
                  <a:cubicBezTo>
                    <a:pt x="340" y="238"/>
                    <a:pt x="340" y="238"/>
                    <a:pt x="340" y="238"/>
                  </a:cubicBezTo>
                  <a:cubicBezTo>
                    <a:pt x="397" y="238"/>
                    <a:pt x="439" y="185"/>
                    <a:pt x="439" y="119"/>
                  </a:cubicBezTo>
                  <a:cubicBezTo>
                    <a:pt x="439" y="53"/>
                    <a:pt x="397" y="0"/>
                    <a:pt x="340" y="0"/>
                  </a:cubicBezTo>
                  <a:close/>
                </a:path>
              </a:pathLst>
            </a:custGeom>
            <a:solidFill>
              <a:srgbClr val="0560B3"/>
            </a:solidFill>
            <a:ln w="9525" cap="flat" cmpd="sng" algn="ctr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11291" name="Freeform 37"/>
            <p:cNvSpPr>
              <a:spLocks/>
            </p:cNvSpPr>
            <p:nvPr/>
          </p:nvSpPr>
          <p:spPr bwMode="auto">
            <a:xfrm>
              <a:off x="2117726" y="4602163"/>
              <a:ext cx="1263650" cy="887413"/>
            </a:xfrm>
            <a:custGeom>
              <a:avLst/>
              <a:gdLst>
                <a:gd name="T0" fmla="*/ 894619 w 339"/>
                <a:gd name="T1" fmla="*/ 0 h 238"/>
                <a:gd name="T2" fmla="*/ 890892 w 339"/>
                <a:gd name="T3" fmla="*/ 0 h 238"/>
                <a:gd name="T4" fmla="*/ 0 w 339"/>
                <a:gd name="T5" fmla="*/ 887413 h 238"/>
                <a:gd name="T6" fmla="*/ 894619 w 339"/>
                <a:gd name="T7" fmla="*/ 887413 h 238"/>
                <a:gd name="T8" fmla="*/ 1263650 w 339"/>
                <a:gd name="T9" fmla="*/ 443707 h 238"/>
                <a:gd name="T10" fmla="*/ 894619 w 339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9"/>
                <a:gd name="T19" fmla="*/ 0 h 238"/>
                <a:gd name="T20" fmla="*/ 339 w 3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9" h="238">
                  <a:moveTo>
                    <a:pt x="240" y="0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240" y="238"/>
                    <a:pt x="240" y="238"/>
                    <a:pt x="240" y="238"/>
                  </a:cubicBezTo>
                  <a:cubicBezTo>
                    <a:pt x="297" y="238"/>
                    <a:pt x="339" y="185"/>
                    <a:pt x="339" y="119"/>
                  </a:cubicBezTo>
                  <a:cubicBezTo>
                    <a:pt x="339" y="53"/>
                    <a:pt x="297" y="0"/>
                    <a:pt x="24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11269" name="Group 76"/>
          <p:cNvGrpSpPr>
            <a:grpSpLocks/>
          </p:cNvGrpSpPr>
          <p:nvPr/>
        </p:nvGrpSpPr>
        <p:grpSpPr bwMode="auto">
          <a:xfrm>
            <a:off x="4643438" y="3702050"/>
            <a:ext cx="1633537" cy="890588"/>
            <a:chOff x="3067051" y="3717925"/>
            <a:chExt cx="1633538" cy="890588"/>
          </a:xfrm>
        </p:grpSpPr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67051" y="3717925"/>
              <a:ext cx="1633538" cy="890588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99" y="0"/>
                </a:cxn>
                <a:cxn ang="0">
                  <a:pos x="0" y="120"/>
                </a:cxn>
                <a:cxn ang="0">
                  <a:pos x="99" y="239"/>
                </a:cxn>
                <a:cxn ang="0">
                  <a:pos x="340" y="239"/>
                </a:cxn>
                <a:cxn ang="0">
                  <a:pos x="438" y="120"/>
                </a:cxn>
                <a:cxn ang="0">
                  <a:pos x="340" y="0"/>
                </a:cxn>
              </a:cxnLst>
              <a:rect l="0" t="0" r="r" b="b"/>
              <a:pathLst>
                <a:path w="438" h="239">
                  <a:moveTo>
                    <a:pt x="340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42" y="0"/>
                    <a:pt x="0" y="54"/>
                    <a:pt x="0" y="120"/>
                  </a:cubicBezTo>
                  <a:cubicBezTo>
                    <a:pt x="0" y="186"/>
                    <a:pt x="42" y="239"/>
                    <a:pt x="99" y="239"/>
                  </a:cubicBezTo>
                  <a:cubicBezTo>
                    <a:pt x="340" y="239"/>
                    <a:pt x="340" y="239"/>
                    <a:pt x="340" y="239"/>
                  </a:cubicBezTo>
                  <a:cubicBezTo>
                    <a:pt x="397" y="239"/>
                    <a:pt x="438" y="186"/>
                    <a:pt x="438" y="120"/>
                  </a:cubicBezTo>
                  <a:cubicBezTo>
                    <a:pt x="438" y="54"/>
                    <a:pt x="397" y="0"/>
                    <a:pt x="340" y="0"/>
                  </a:cubicBezTo>
                  <a:close/>
                </a:path>
              </a:pathLst>
            </a:custGeom>
            <a:solidFill>
              <a:srgbClr val="093667"/>
            </a:solidFill>
            <a:ln w="9525" cap="flat" cmpd="sng" algn="ctr">
              <a:solidFill>
                <a:srgbClr val="0132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11289" name="Freeform 38"/>
            <p:cNvSpPr>
              <a:spLocks/>
            </p:cNvSpPr>
            <p:nvPr/>
          </p:nvSpPr>
          <p:spPr bwMode="auto">
            <a:xfrm>
              <a:off x="3440113" y="3717925"/>
              <a:ext cx="1260475" cy="890588"/>
            </a:xfrm>
            <a:custGeom>
              <a:avLst/>
              <a:gdLst>
                <a:gd name="T0" fmla="*/ 895012 w 338"/>
                <a:gd name="T1" fmla="*/ 0 h 239"/>
                <a:gd name="T2" fmla="*/ 891283 w 338"/>
                <a:gd name="T3" fmla="*/ 0 h 239"/>
                <a:gd name="T4" fmla="*/ 0 w 338"/>
                <a:gd name="T5" fmla="*/ 890588 h 239"/>
                <a:gd name="T6" fmla="*/ 895012 w 338"/>
                <a:gd name="T7" fmla="*/ 890588 h 239"/>
                <a:gd name="T8" fmla="*/ 1260475 w 338"/>
                <a:gd name="T9" fmla="*/ 447157 h 239"/>
                <a:gd name="T10" fmla="*/ 895012 w 338"/>
                <a:gd name="T11" fmla="*/ 0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8"/>
                <a:gd name="T19" fmla="*/ 0 h 239"/>
                <a:gd name="T20" fmla="*/ 338 w 338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8" h="239">
                  <a:moveTo>
                    <a:pt x="240" y="0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240" y="239"/>
                    <a:pt x="240" y="239"/>
                    <a:pt x="240" y="239"/>
                  </a:cubicBezTo>
                  <a:cubicBezTo>
                    <a:pt x="297" y="239"/>
                    <a:pt x="338" y="186"/>
                    <a:pt x="338" y="120"/>
                  </a:cubicBezTo>
                  <a:cubicBezTo>
                    <a:pt x="338" y="54"/>
                    <a:pt x="297" y="0"/>
                    <a:pt x="24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C16">
                    <a:alpha val="349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11270" name="Group 75"/>
          <p:cNvGrpSpPr>
            <a:grpSpLocks/>
          </p:cNvGrpSpPr>
          <p:nvPr/>
        </p:nvGrpSpPr>
        <p:grpSpPr bwMode="auto">
          <a:xfrm>
            <a:off x="5967413" y="2822575"/>
            <a:ext cx="1633537" cy="887413"/>
            <a:chOff x="4391026" y="2838450"/>
            <a:chExt cx="1633538" cy="887413"/>
          </a:xfrm>
        </p:grpSpPr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391026" y="2838450"/>
              <a:ext cx="1633538" cy="887413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98" y="0"/>
                </a:cxn>
                <a:cxn ang="0">
                  <a:pos x="0" y="119"/>
                </a:cxn>
                <a:cxn ang="0">
                  <a:pos x="98" y="238"/>
                </a:cxn>
                <a:cxn ang="0">
                  <a:pos x="339" y="238"/>
                </a:cxn>
                <a:cxn ang="0">
                  <a:pos x="438" y="119"/>
                </a:cxn>
                <a:cxn ang="0">
                  <a:pos x="339" y="0"/>
                </a:cxn>
              </a:cxnLst>
              <a:rect l="0" t="0" r="r" b="b"/>
              <a:pathLst>
                <a:path w="438" h="238">
                  <a:moveTo>
                    <a:pt x="339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41" y="0"/>
                    <a:pt x="0" y="53"/>
                    <a:pt x="0" y="119"/>
                  </a:cubicBezTo>
                  <a:cubicBezTo>
                    <a:pt x="0" y="185"/>
                    <a:pt x="41" y="238"/>
                    <a:pt x="98" y="238"/>
                  </a:cubicBezTo>
                  <a:cubicBezTo>
                    <a:pt x="339" y="238"/>
                    <a:pt x="339" y="238"/>
                    <a:pt x="339" y="238"/>
                  </a:cubicBezTo>
                  <a:cubicBezTo>
                    <a:pt x="396" y="238"/>
                    <a:pt x="438" y="185"/>
                    <a:pt x="438" y="119"/>
                  </a:cubicBezTo>
                  <a:cubicBezTo>
                    <a:pt x="438" y="53"/>
                    <a:pt x="396" y="0"/>
                    <a:pt x="339" y="0"/>
                  </a:cubicBezTo>
                  <a:close/>
                </a:path>
              </a:pathLst>
            </a:custGeom>
            <a:solidFill>
              <a:srgbClr val="025663"/>
            </a:solidFill>
            <a:ln w="9525" cap="flat" cmpd="sng" algn="ctr">
              <a:solidFill>
                <a:srgbClr val="03454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11287" name="Freeform 39"/>
            <p:cNvSpPr>
              <a:spLocks/>
            </p:cNvSpPr>
            <p:nvPr/>
          </p:nvSpPr>
          <p:spPr bwMode="auto">
            <a:xfrm>
              <a:off x="4719638" y="2838450"/>
              <a:ext cx="1304925" cy="887413"/>
            </a:xfrm>
            <a:custGeom>
              <a:avLst/>
              <a:gdLst>
                <a:gd name="T0" fmla="*/ 976830 w 350"/>
                <a:gd name="T1" fmla="*/ 0 h 238"/>
                <a:gd name="T2" fmla="*/ 0 w 350"/>
                <a:gd name="T3" fmla="*/ 887413 h 238"/>
                <a:gd name="T4" fmla="*/ 37284 w 350"/>
                <a:gd name="T5" fmla="*/ 887413 h 238"/>
                <a:gd name="T6" fmla="*/ 935818 w 350"/>
                <a:gd name="T7" fmla="*/ 887413 h 238"/>
                <a:gd name="T8" fmla="*/ 1304925 w 350"/>
                <a:gd name="T9" fmla="*/ 443707 h 238"/>
                <a:gd name="T10" fmla="*/ 976830 w 350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238"/>
                <a:gd name="T20" fmla="*/ 350 w 350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238">
                  <a:moveTo>
                    <a:pt x="262" y="0"/>
                  </a:moveTo>
                  <a:cubicBezTo>
                    <a:pt x="0" y="238"/>
                    <a:pt x="0" y="238"/>
                    <a:pt x="0" y="238"/>
                  </a:cubicBezTo>
                  <a:cubicBezTo>
                    <a:pt x="3" y="238"/>
                    <a:pt x="7" y="238"/>
                    <a:pt x="10" y="238"/>
                  </a:cubicBezTo>
                  <a:cubicBezTo>
                    <a:pt x="251" y="238"/>
                    <a:pt x="251" y="238"/>
                    <a:pt x="251" y="238"/>
                  </a:cubicBezTo>
                  <a:cubicBezTo>
                    <a:pt x="308" y="238"/>
                    <a:pt x="350" y="185"/>
                    <a:pt x="350" y="119"/>
                  </a:cubicBezTo>
                  <a:cubicBezTo>
                    <a:pt x="350" y="57"/>
                    <a:pt x="313" y="6"/>
                    <a:pt x="26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11271" name="Group 74"/>
          <p:cNvGrpSpPr>
            <a:grpSpLocks/>
          </p:cNvGrpSpPr>
          <p:nvPr/>
        </p:nvGrpSpPr>
        <p:grpSpPr bwMode="auto">
          <a:xfrm>
            <a:off x="7286625" y="1938338"/>
            <a:ext cx="1633538" cy="890587"/>
            <a:chOff x="5710238" y="1954213"/>
            <a:chExt cx="1633538" cy="890588"/>
          </a:xfrm>
        </p:grpSpPr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5710238" y="1954213"/>
              <a:ext cx="1633538" cy="890588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99" y="0"/>
                </a:cxn>
                <a:cxn ang="0">
                  <a:pos x="0" y="120"/>
                </a:cxn>
                <a:cxn ang="0">
                  <a:pos x="99" y="239"/>
                </a:cxn>
                <a:cxn ang="0">
                  <a:pos x="340" y="239"/>
                </a:cxn>
                <a:cxn ang="0">
                  <a:pos x="438" y="120"/>
                </a:cxn>
                <a:cxn ang="0">
                  <a:pos x="340" y="0"/>
                </a:cxn>
              </a:cxnLst>
              <a:rect l="0" t="0" r="r" b="b"/>
              <a:pathLst>
                <a:path w="438" h="239">
                  <a:moveTo>
                    <a:pt x="340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42" y="0"/>
                    <a:pt x="0" y="54"/>
                    <a:pt x="0" y="120"/>
                  </a:cubicBezTo>
                  <a:cubicBezTo>
                    <a:pt x="0" y="185"/>
                    <a:pt x="42" y="239"/>
                    <a:pt x="99" y="239"/>
                  </a:cubicBezTo>
                  <a:cubicBezTo>
                    <a:pt x="340" y="239"/>
                    <a:pt x="340" y="239"/>
                    <a:pt x="340" y="239"/>
                  </a:cubicBezTo>
                  <a:cubicBezTo>
                    <a:pt x="397" y="239"/>
                    <a:pt x="438" y="185"/>
                    <a:pt x="438" y="120"/>
                  </a:cubicBezTo>
                  <a:cubicBezTo>
                    <a:pt x="438" y="54"/>
                    <a:pt x="397" y="0"/>
                    <a:pt x="340" y="0"/>
                  </a:cubicBezTo>
                  <a:close/>
                </a:path>
              </a:pathLst>
            </a:custGeom>
            <a:solidFill>
              <a:srgbClr val="0199A1"/>
            </a:solidFill>
            <a:ln w="9525" cap="flat" cmpd="sng" algn="ctr">
              <a:solidFill>
                <a:srgbClr val="048C8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11285" name="Freeform 40"/>
            <p:cNvSpPr>
              <a:spLocks/>
            </p:cNvSpPr>
            <p:nvPr/>
          </p:nvSpPr>
          <p:spPr bwMode="auto">
            <a:xfrm>
              <a:off x="6083301" y="1954213"/>
              <a:ext cx="1260475" cy="890588"/>
            </a:xfrm>
            <a:custGeom>
              <a:avLst/>
              <a:gdLst>
                <a:gd name="T0" fmla="*/ 895012 w 338"/>
                <a:gd name="T1" fmla="*/ 0 h 239"/>
                <a:gd name="T2" fmla="*/ 891283 w 338"/>
                <a:gd name="T3" fmla="*/ 0 h 239"/>
                <a:gd name="T4" fmla="*/ 0 w 338"/>
                <a:gd name="T5" fmla="*/ 890588 h 239"/>
                <a:gd name="T6" fmla="*/ 895012 w 338"/>
                <a:gd name="T7" fmla="*/ 890588 h 239"/>
                <a:gd name="T8" fmla="*/ 1260475 w 338"/>
                <a:gd name="T9" fmla="*/ 447157 h 239"/>
                <a:gd name="T10" fmla="*/ 895012 w 338"/>
                <a:gd name="T11" fmla="*/ 0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8"/>
                <a:gd name="T19" fmla="*/ 0 h 239"/>
                <a:gd name="T20" fmla="*/ 338 w 338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8" h="239">
                  <a:moveTo>
                    <a:pt x="240" y="0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240" y="239"/>
                    <a:pt x="240" y="239"/>
                    <a:pt x="240" y="239"/>
                  </a:cubicBezTo>
                  <a:cubicBezTo>
                    <a:pt x="297" y="239"/>
                    <a:pt x="338" y="185"/>
                    <a:pt x="338" y="120"/>
                  </a:cubicBezTo>
                  <a:cubicBezTo>
                    <a:pt x="338" y="54"/>
                    <a:pt x="297" y="0"/>
                    <a:pt x="24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11272" name="Group 73"/>
          <p:cNvGrpSpPr>
            <a:grpSpLocks/>
          </p:cNvGrpSpPr>
          <p:nvPr/>
        </p:nvGrpSpPr>
        <p:grpSpPr bwMode="auto">
          <a:xfrm>
            <a:off x="8610600" y="1057275"/>
            <a:ext cx="1633538" cy="901700"/>
            <a:chOff x="7034213" y="1073150"/>
            <a:chExt cx="1633538" cy="901700"/>
          </a:xfrm>
        </p:grpSpPr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7034213" y="1073150"/>
              <a:ext cx="1633538" cy="889000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99" y="0"/>
                </a:cxn>
                <a:cxn ang="0">
                  <a:pos x="0" y="119"/>
                </a:cxn>
                <a:cxn ang="0">
                  <a:pos x="99" y="238"/>
                </a:cxn>
                <a:cxn ang="0">
                  <a:pos x="340" y="238"/>
                </a:cxn>
                <a:cxn ang="0">
                  <a:pos x="438" y="119"/>
                </a:cxn>
                <a:cxn ang="0">
                  <a:pos x="340" y="0"/>
                </a:cxn>
              </a:cxnLst>
              <a:rect l="0" t="0" r="r" b="b"/>
              <a:pathLst>
                <a:path w="438" h="238">
                  <a:moveTo>
                    <a:pt x="340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42" y="0"/>
                    <a:pt x="0" y="53"/>
                    <a:pt x="0" y="119"/>
                  </a:cubicBezTo>
                  <a:cubicBezTo>
                    <a:pt x="0" y="185"/>
                    <a:pt x="42" y="238"/>
                    <a:pt x="99" y="238"/>
                  </a:cubicBezTo>
                  <a:cubicBezTo>
                    <a:pt x="340" y="238"/>
                    <a:pt x="340" y="238"/>
                    <a:pt x="340" y="238"/>
                  </a:cubicBezTo>
                  <a:cubicBezTo>
                    <a:pt x="397" y="238"/>
                    <a:pt x="438" y="185"/>
                    <a:pt x="438" y="119"/>
                  </a:cubicBezTo>
                  <a:cubicBezTo>
                    <a:pt x="438" y="53"/>
                    <a:pt x="397" y="0"/>
                    <a:pt x="340" y="0"/>
                  </a:cubicBezTo>
                  <a:close/>
                </a:path>
              </a:pathLst>
            </a:custGeom>
            <a:solidFill>
              <a:srgbClr val="08D8E2"/>
            </a:solidFill>
            <a:ln w="9525" cap="flat" cmpd="sng" algn="ctr">
              <a:solidFill>
                <a:srgbClr val="06CEC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11283" name="Freeform 41"/>
            <p:cNvSpPr>
              <a:spLocks/>
            </p:cNvSpPr>
            <p:nvPr/>
          </p:nvSpPr>
          <p:spPr bwMode="auto">
            <a:xfrm>
              <a:off x="7407276" y="1085850"/>
              <a:ext cx="1260475" cy="889000"/>
            </a:xfrm>
            <a:custGeom>
              <a:avLst/>
              <a:gdLst>
                <a:gd name="T0" fmla="*/ 895012 w 338"/>
                <a:gd name="T1" fmla="*/ 0 h 238"/>
                <a:gd name="T2" fmla="*/ 891283 w 338"/>
                <a:gd name="T3" fmla="*/ 0 h 238"/>
                <a:gd name="T4" fmla="*/ 0 w 338"/>
                <a:gd name="T5" fmla="*/ 889000 h 238"/>
                <a:gd name="T6" fmla="*/ 895012 w 338"/>
                <a:gd name="T7" fmla="*/ 889000 h 238"/>
                <a:gd name="T8" fmla="*/ 1260475 w 338"/>
                <a:gd name="T9" fmla="*/ 444500 h 238"/>
                <a:gd name="T10" fmla="*/ 895012 w 338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8"/>
                <a:gd name="T19" fmla="*/ 0 h 238"/>
                <a:gd name="T20" fmla="*/ 338 w 338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8" h="238">
                  <a:moveTo>
                    <a:pt x="240" y="0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240" y="238"/>
                    <a:pt x="240" y="238"/>
                    <a:pt x="240" y="238"/>
                  </a:cubicBezTo>
                  <a:cubicBezTo>
                    <a:pt x="297" y="238"/>
                    <a:pt x="338" y="185"/>
                    <a:pt x="338" y="119"/>
                  </a:cubicBezTo>
                  <a:cubicBezTo>
                    <a:pt x="338" y="53"/>
                    <a:pt x="297" y="0"/>
                    <a:pt x="24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dirty="0"/>
            </a:p>
          </p:txBody>
        </p:sp>
      </p:grpSp>
      <p:sp>
        <p:nvSpPr>
          <p:cNvPr id="46" name="Oval 27"/>
          <p:cNvSpPr>
            <a:spLocks noChangeArrowheads="1"/>
          </p:cNvSpPr>
          <p:nvPr/>
        </p:nvSpPr>
        <p:spPr bwMode="auto">
          <a:xfrm>
            <a:off x="1752600" y="5681663"/>
            <a:ext cx="2076450" cy="460375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FFFFFF"/>
                </a:solidFill>
                <a:latin typeface="Arial"/>
                <a:cs typeface="Arial"/>
              </a:rPr>
              <a:t>Środowisko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9" name="Oval 27"/>
          <p:cNvSpPr>
            <a:spLocks noChangeArrowheads="1"/>
          </p:cNvSpPr>
          <p:nvPr/>
        </p:nvSpPr>
        <p:spPr bwMode="auto">
          <a:xfrm>
            <a:off x="3076575" y="4794250"/>
            <a:ext cx="2076450" cy="460375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FFFFFF"/>
                </a:solidFill>
                <a:latin typeface="Arial"/>
                <a:cs typeface="Arial"/>
              </a:rPr>
              <a:t>Inteligentna społeczność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2" name="Oval 27"/>
          <p:cNvSpPr>
            <a:spLocks noChangeArrowheads="1"/>
          </p:cNvSpPr>
          <p:nvPr/>
        </p:nvSpPr>
        <p:spPr bwMode="auto">
          <a:xfrm>
            <a:off x="4643438" y="3913188"/>
            <a:ext cx="1652587" cy="460375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FFFFFF"/>
                </a:solidFill>
                <a:latin typeface="Arial"/>
                <a:cs typeface="Arial"/>
              </a:rPr>
              <a:t>Inteligentne zamieszkiwanie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5719763" y="3030538"/>
            <a:ext cx="2076450" cy="460375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FFFFFF"/>
                </a:solidFill>
                <a:latin typeface="Arial"/>
                <a:cs typeface="Arial"/>
              </a:rPr>
              <a:t>Usługi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7038975" y="2157413"/>
            <a:ext cx="2076450" cy="460375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FFFFFF"/>
                </a:solidFill>
                <a:latin typeface="Arial"/>
                <a:cs typeface="Arial"/>
              </a:rPr>
              <a:t>Mobilność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8362950" y="1276350"/>
            <a:ext cx="2076450" cy="460375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FFFFFF"/>
                </a:solidFill>
                <a:latin typeface="Arial"/>
                <a:cs typeface="Arial"/>
              </a:rPr>
              <a:t>Planowanie przestrzenne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279" name="Obraz 31" descr="logo_szczecin_pole_ochronnev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6688"/>
            <a:ext cx="5032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ytuł 1"/>
          <p:cNvSpPr>
            <a:spLocks noGrp="1"/>
          </p:cNvSpPr>
          <p:nvPr>
            <p:ph type="title"/>
          </p:nvPr>
        </p:nvSpPr>
        <p:spPr>
          <a:xfrm>
            <a:off x="838200" y="166688"/>
            <a:ext cx="11353800" cy="654050"/>
          </a:xfrm>
        </p:spPr>
        <p:txBody>
          <a:bodyPr/>
          <a:lstStyle/>
          <a:p>
            <a:pPr algn="ctr"/>
            <a:r>
              <a:rPr lang="pl-PL" altLang="pl-PL" sz="3600" dirty="0" smtClean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Dobre praktyki</a:t>
            </a:r>
          </a:p>
        </p:txBody>
      </p:sp>
      <p:cxnSp>
        <p:nvCxnSpPr>
          <p:cNvPr id="34" name="Łącznik prosty 33"/>
          <p:cNvCxnSpPr/>
          <p:nvPr/>
        </p:nvCxnSpPr>
        <p:spPr>
          <a:xfrm flipV="1">
            <a:off x="914400" y="820738"/>
            <a:ext cx="10537825" cy="49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953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838200" y="166688"/>
            <a:ext cx="11353800" cy="606425"/>
          </a:xfrm>
        </p:spPr>
        <p:txBody>
          <a:bodyPr/>
          <a:lstStyle/>
          <a:p>
            <a:pPr algn="ctr"/>
            <a:r>
              <a:rPr lang="pl-PL" altLang="pl-PL" sz="3600" dirty="0" smtClean="0">
                <a:solidFill>
                  <a:srgbClr val="002060"/>
                </a:solidFill>
              </a:rPr>
              <a:t>Inteligentne Środowisko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266018" y="1077084"/>
            <a:ext cx="1699259" cy="13755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Obraz 3" descr="logo_szczecin_pole_ochronnev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6688"/>
            <a:ext cx="5032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/>
          <p:cNvCxnSpPr/>
          <p:nvPr/>
        </p:nvCxnSpPr>
        <p:spPr>
          <a:xfrm>
            <a:off x="904875" y="773113"/>
            <a:ext cx="10780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320501" y="1040372"/>
            <a:ext cx="1765448" cy="13913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5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4405313"/>
            <a:ext cx="128111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3399" y="5255843"/>
            <a:ext cx="1756333" cy="1408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10068" y="5276186"/>
            <a:ext cx="1811161" cy="13883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33303" y="5296529"/>
            <a:ext cx="1725097" cy="1368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9" name="Picture 2" descr="C:\Users\marpatyk\Desktop\logo_zwik_CMYK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013" y="4235450"/>
            <a:ext cx="69373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58788" y="2079625"/>
            <a:ext cx="5792787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  <a:latin typeface="+mj-lt"/>
                <a:cs typeface="+mn-cs"/>
              </a:rPr>
              <a:t>Współdziałanie poprzez Zintegrowany Plan Gospodarki Niskoemisyjnej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  <a:latin typeface="+mj-lt"/>
                <a:cs typeface="+mn-cs"/>
              </a:rPr>
              <a:t>Współdzielenie 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+mn-cs"/>
              </a:rPr>
              <a:t>infrastruktury odpadów: oczyszczalnia ścieków, spalarnia odpadów, farma fotowoltaiczna w 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+mn-cs"/>
              </a:rPr>
              <a:t>Pilchowie</a:t>
            </a:r>
            <a:endParaRPr lang="pl-PL" sz="2000" dirty="0">
              <a:solidFill>
                <a:srgbClr val="002060"/>
              </a:solidFill>
              <a:latin typeface="+mj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  <a:latin typeface="+mj-lt"/>
                <a:cs typeface="+mn-cs"/>
              </a:rPr>
              <a:t>Drugi obieg: recycling 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+mn-cs"/>
              </a:rPr>
              <a:t>i </a:t>
            </a:r>
            <a:r>
              <a:rPr lang="pl-PL" sz="2000" dirty="0" err="1" smtClean="0">
                <a:solidFill>
                  <a:srgbClr val="002060"/>
                </a:solidFill>
                <a:latin typeface="+mj-lt"/>
                <a:cs typeface="+mn-cs"/>
              </a:rPr>
              <a:t>ekoporty</a:t>
            </a:r>
            <a:r>
              <a:rPr lang="pl-PL" sz="20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pl-PL" sz="2000" dirty="0" err="1" smtClean="0">
                <a:solidFill>
                  <a:srgbClr val="002060"/>
                </a:solidFill>
                <a:latin typeface="+mj-lt"/>
              </a:rPr>
              <a:t>u</a:t>
            </a:r>
            <a:r>
              <a:rPr lang="pl-PL" sz="2000" dirty="0" err="1" smtClean="0">
                <a:solidFill>
                  <a:srgbClr val="002060"/>
                </a:solidFill>
                <a:latin typeface="+mj-lt"/>
                <a:cs typeface="+mn-cs"/>
              </a:rPr>
              <a:t>pcycling</a:t>
            </a:r>
            <a:r>
              <a:rPr lang="pl-PL" sz="2000" dirty="0" smtClean="0">
                <a:solidFill>
                  <a:srgbClr val="002060"/>
                </a:solidFill>
                <a:latin typeface="+mj-lt"/>
                <a:cs typeface="+mn-cs"/>
              </a:rPr>
              <a:t> 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+mn-cs"/>
              </a:rPr>
              <a:t>(Szpargałek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+mn-cs"/>
              </a:rPr>
              <a:t>), </a:t>
            </a:r>
            <a:endParaRPr lang="pl-PL" sz="2000" dirty="0" smtClean="0">
              <a:solidFill>
                <a:srgbClr val="002060"/>
              </a:solidFill>
              <a:latin typeface="+mj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  <a:latin typeface="+mj-lt"/>
                <a:cs typeface="+mn-cs"/>
              </a:rPr>
              <a:t>Retencjonowanie 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+mn-cs"/>
              </a:rPr>
              <a:t>wody - Syrenie Stawy, ochrona </a:t>
            </a:r>
            <a:r>
              <a:rPr lang="pl-PL" sz="2000" dirty="0" smtClean="0">
                <a:solidFill>
                  <a:srgbClr val="002060"/>
                </a:solidFill>
                <a:latin typeface="+mj-lt"/>
                <a:cs typeface="+mn-cs"/>
              </a:rPr>
              <a:t>lasów, ogrody 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+mn-cs"/>
              </a:rPr>
              <a:t>deszczowe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err="1">
                <a:solidFill>
                  <a:srgbClr val="002060"/>
                </a:solidFill>
                <a:latin typeface="+mj-lt"/>
                <a:cs typeface="+mn-cs"/>
              </a:rPr>
              <a:t>Przedogródki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+mn-cs"/>
              </a:rPr>
              <a:t>, parki, aleje, tradycja urbanistyczna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  <a:latin typeface="+mj-lt"/>
                <a:cs typeface="+mn-cs"/>
              </a:rPr>
              <a:t>Biurowce pasywne - klasy 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+mn-cs"/>
              </a:rPr>
              <a:t>A (LEED</a:t>
            </a:r>
            <a:r>
              <a:rPr lang="pl-PL" sz="2000" dirty="0" smtClean="0">
                <a:solidFill>
                  <a:srgbClr val="002060"/>
                </a:solidFill>
                <a:latin typeface="+mj-lt"/>
                <a:cs typeface="+mn-cs"/>
              </a:rPr>
              <a:t>)</a:t>
            </a:r>
            <a:endParaRPr lang="pl-PL" sz="2000" dirty="0">
              <a:solidFill>
                <a:srgbClr val="002060"/>
              </a:solidFill>
              <a:latin typeface="+mj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  <a:latin typeface="+mj-lt"/>
                <a:cs typeface="+mn-cs"/>
              </a:rPr>
              <a:t>Budowa/modernizacja systemów ciepłowniczych i chłodniczych</a:t>
            </a:r>
            <a:endParaRPr lang="pl-PL" sz="20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11163" y="1004888"/>
            <a:ext cx="60134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Cel: zielone planowanie i dostępność do terenów zieleni; efektywność energetyczna i redukcja CO2</a:t>
            </a:r>
            <a:endParaRPr lang="pl-PL" sz="2000" dirty="0">
              <a:solidFill>
                <a:schemeClr val="accent6">
                  <a:lumMod val="50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0" name="Picture 2" descr="E:\soska - konferencka\Cno9k8sWcAAVzEe.jpg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6403399" y="2650907"/>
            <a:ext cx="1756333" cy="1323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2" descr="E:\soska - konferencka\1-zielone-podworko-jagiellonska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10343757" y="2631714"/>
            <a:ext cx="1741203" cy="1402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8333303" y="2650907"/>
            <a:ext cx="1795435" cy="13639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 flipH="1">
            <a:off x="6391594" y="1056228"/>
            <a:ext cx="1748839" cy="13755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306" name="Obraz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4317" r="11203" b="7880"/>
          <a:stretch>
            <a:fillRect/>
          </a:stretch>
        </p:blipFill>
        <p:spPr bwMode="auto">
          <a:xfrm>
            <a:off x="6913563" y="4173538"/>
            <a:ext cx="70008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733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838200" y="166688"/>
            <a:ext cx="11353800" cy="700087"/>
          </a:xfrm>
        </p:spPr>
        <p:txBody>
          <a:bodyPr/>
          <a:lstStyle/>
          <a:p>
            <a:pPr algn="ctr"/>
            <a:r>
              <a:rPr lang="pl-PL" altLang="pl-PL" sz="3600" smtClean="0">
                <a:solidFill>
                  <a:srgbClr val="002060"/>
                </a:solidFill>
              </a:rPr>
              <a:t>Inteligentna społeczność</a:t>
            </a:r>
            <a:endParaRPr lang="en-GB" altLang="pl-PL" sz="3600" smtClean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5000" y="1766888"/>
            <a:ext cx="5019675" cy="45021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 smtClean="0">
                <a:solidFill>
                  <a:srgbClr val="002060"/>
                </a:solidFill>
                <a:latin typeface="+mj-lt"/>
              </a:rPr>
              <a:t>Biuro Dialogu Obywatelskiego (dotacje, inicjatywy lokalne, konkursy)</a:t>
            </a:r>
            <a:endParaRPr lang="pl-PL" sz="2400" dirty="0" smtClean="0">
              <a:solidFill>
                <a:srgbClr val="00206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 smtClean="0">
                <a:solidFill>
                  <a:srgbClr val="002060"/>
                </a:solidFill>
                <a:latin typeface="+mj-lt"/>
              </a:rPr>
              <a:t>Aktywności pobudzające publiczne zaangażowanie – Szczeciński Budżet Obywatelski, </a:t>
            </a:r>
            <a:r>
              <a:rPr lang="pl-PL" sz="2400" dirty="0" smtClean="0">
                <a:solidFill>
                  <a:srgbClr val="002060"/>
                </a:solidFill>
                <a:latin typeface="+mj-lt"/>
              </a:rPr>
              <a:t>Młodzieżowy budżet obywatelski, </a:t>
            </a:r>
            <a:r>
              <a:rPr lang="pl-PL" sz="2400" dirty="0" err="1" smtClean="0">
                <a:solidFill>
                  <a:srgbClr val="002060"/>
                </a:solidFill>
                <a:latin typeface="+mj-lt"/>
              </a:rPr>
              <a:t>prekonsultacje</a:t>
            </a:r>
            <a:r>
              <a:rPr lang="pl-PL" sz="2400" dirty="0" smtClean="0">
                <a:solidFill>
                  <a:srgbClr val="002060"/>
                </a:solidFill>
                <a:latin typeface="+mj-lt"/>
              </a:rPr>
              <a:t> i konsultacje </a:t>
            </a:r>
            <a:r>
              <a:rPr lang="pl-PL" sz="2400" dirty="0" smtClean="0">
                <a:solidFill>
                  <a:srgbClr val="002060"/>
                </a:solidFill>
                <a:latin typeface="+mj-lt"/>
              </a:rPr>
              <a:t>społeczne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 smtClean="0">
                <a:solidFill>
                  <a:srgbClr val="002060"/>
                </a:solidFill>
                <a:latin typeface="+mj-lt"/>
              </a:rPr>
              <a:t>Programy </a:t>
            </a:r>
            <a:r>
              <a:rPr lang="pl-PL" sz="2400" dirty="0" smtClean="0">
                <a:solidFill>
                  <a:srgbClr val="002060"/>
                </a:solidFill>
                <a:latin typeface="+mj-lt"/>
              </a:rPr>
              <a:t>edukacyjne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 smtClean="0">
                <a:solidFill>
                  <a:srgbClr val="002060"/>
                </a:solidFill>
                <a:latin typeface="+mj-lt"/>
              </a:rPr>
              <a:t>Prototypowanie </a:t>
            </a:r>
            <a:r>
              <a:rPr lang="pl-PL" sz="2400" dirty="0" smtClean="0">
                <a:solidFill>
                  <a:srgbClr val="002060"/>
                </a:solidFill>
                <a:latin typeface="+mj-lt"/>
              </a:rPr>
              <a:t>urbanistyczne – proces projektowy, partycypacyjny i badawczy </a:t>
            </a:r>
            <a:endParaRPr lang="en-GB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3316" name="Obraz 3" descr="logo_szczecin_pole_ochronnev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66688"/>
            <a:ext cx="5032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/>
          <p:cNvCxnSpPr/>
          <p:nvPr/>
        </p:nvCxnSpPr>
        <p:spPr>
          <a:xfrm flipV="1">
            <a:off x="1055688" y="841375"/>
            <a:ext cx="10529887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1250950"/>
            <a:ext cx="61547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 descr="E:\soska - konferencka\Zielone Podwórka -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4568825"/>
            <a:ext cx="5434013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521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1677</Words>
  <Application>Microsoft Office PowerPoint</Application>
  <PresentationFormat>Panoramiczny</PresentationFormat>
  <Paragraphs>140</Paragraphs>
  <Slides>14</Slides>
  <Notes>14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Motyw pakietu Office</vt:lpstr>
      <vt:lpstr>Fotografia Photo Editor</vt:lpstr>
      <vt:lpstr>Współdzielenie i współpraca w aglomeracji szczecińskiej </vt:lpstr>
      <vt:lpstr>Nowa jakość w zarządzaniu miastem</vt:lpstr>
      <vt:lpstr>Prezentacja programu PowerPoint</vt:lpstr>
      <vt:lpstr>Podziel się  z innymi</vt:lpstr>
      <vt:lpstr>Prezentacja programu PowerPoint</vt:lpstr>
      <vt:lpstr>Prezentacja programu PowerPoint</vt:lpstr>
      <vt:lpstr>Dobre praktyki</vt:lpstr>
      <vt:lpstr>Inteligentne Środowisko </vt:lpstr>
      <vt:lpstr>Inteligentna społeczność</vt:lpstr>
      <vt:lpstr>Inteligentne zamieszkiwanie</vt:lpstr>
      <vt:lpstr>Usługi</vt:lpstr>
      <vt:lpstr>Mobilność </vt:lpstr>
      <vt:lpstr>Planowanie przestrzenne</vt:lpstr>
      <vt:lpstr>Dziękuję za uwagę.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Współdzielenie i współpraca w aglomeracji szczecińskiej</dc:title>
  <dc:creator>Wacinkiewicz Daniel</dc:creator>
  <cp:lastModifiedBy>Wacinkiewicz Daniel</cp:lastModifiedBy>
  <cp:revision>7</cp:revision>
  <dcterms:created xsi:type="dcterms:W3CDTF">2021-06-14T07:34:41Z</dcterms:created>
  <dcterms:modified xsi:type="dcterms:W3CDTF">2021-06-14T08:58:05Z</dcterms:modified>
</cp:coreProperties>
</file>