
<file path=[Content_Types].xml><?xml version="1.0" encoding="utf-8"?>
<Types xmlns="http://schemas.openxmlformats.org/package/2006/content-types">
  <Default Extension="png" ContentType="image/png"/>
  <Default Extension="0DD1E160" ContentType="image/png"/>
  <Default Extension="jpeg" ContentType="image/jpeg"/>
  <Default Extension="rels" ContentType="application/vnd.openxmlformats-package.relationships+xml"/>
  <Default Extension="xml" ContentType="application/xml"/>
  <Default Extension="CE685C2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29" r:id="rId3"/>
    <p:sldId id="325" r:id="rId4"/>
    <p:sldId id="291" r:id="rId5"/>
    <p:sldId id="322" r:id="rId6"/>
    <p:sldId id="303" r:id="rId7"/>
    <p:sldId id="330" r:id="rId8"/>
    <p:sldId id="334" r:id="rId9"/>
    <p:sldId id="335" r:id="rId10"/>
    <p:sldId id="340" r:id="rId11"/>
    <p:sldId id="338" r:id="rId12"/>
    <p:sldId id="339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F1F8FD"/>
    <a:srgbClr val="CCFF99"/>
    <a:srgbClr val="CCFFCC"/>
    <a:srgbClr val="024EA2"/>
    <a:srgbClr val="0356B1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 autoAdjust="0"/>
    <p:restoredTop sz="61347" autoAdjust="0"/>
  </p:normalViewPr>
  <p:slideViewPr>
    <p:cSldViewPr snapToGrid="0">
      <p:cViewPr varScale="1">
        <p:scale>
          <a:sx n="39" d="100"/>
          <a:sy n="39" d="100"/>
        </p:scale>
        <p:origin x="1040" y="28"/>
      </p:cViewPr>
      <p:guideLst>
        <p:guide orient="horz" pos="2092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1464" y="-21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greencitytool/home/?lang=p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ursera.org/learn/gte-sustainable-citi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963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6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02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3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4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8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</a:t>
            </a:r>
            <a:r>
              <a:rPr lang="en-GB" dirty="0" err="1" smtClean="0"/>
              <a:t>rzydatne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linki</a:t>
            </a:r>
            <a:r>
              <a:rPr lang="en-GB" baseline="0" dirty="0" smtClean="0"/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https://circulareconomy.europa.eu/platform/en/</a:t>
            </a:r>
            <a:endParaRPr lang="pl-PL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https://zerowastecities.eu/wp-content/uploads/2020/07/2020_07_07_zwe_zero_waste_cities_masterplan.pdf</a:t>
            </a:r>
          </a:p>
          <a:p>
            <a:r>
              <a:rPr lang="en-GB" dirty="0" err="1" smtClean="0"/>
              <a:t>Dobre</a:t>
            </a:r>
            <a:r>
              <a:rPr lang="en-GB" dirty="0" smtClean="0"/>
              <a:t> </a:t>
            </a:r>
            <a:r>
              <a:rPr lang="en-GB" dirty="0" err="1" smtClean="0"/>
              <a:t>praktyki</a:t>
            </a:r>
            <a:r>
              <a:rPr lang="en-GB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Plany</a:t>
            </a:r>
            <a:r>
              <a:rPr lang="en-GB" dirty="0" smtClean="0"/>
              <a:t> ‘zero waste’: https://zerowastecities.eu/the-story-of-prelog/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Mapa</a:t>
            </a:r>
            <a:r>
              <a:rPr lang="en-GB" dirty="0" smtClean="0"/>
              <a:t> </a:t>
            </a:r>
            <a:r>
              <a:rPr lang="en-GB" dirty="0" err="1" smtClean="0"/>
              <a:t>drogowa</a:t>
            </a:r>
            <a:r>
              <a:rPr lang="en-GB" dirty="0" smtClean="0"/>
              <a:t> GOZ </a:t>
            </a:r>
            <a:r>
              <a:rPr lang="en-GB" dirty="0" err="1" smtClean="0"/>
              <a:t>dla</a:t>
            </a:r>
            <a:r>
              <a:rPr lang="en-GB" dirty="0" smtClean="0"/>
              <a:t> </a:t>
            </a:r>
            <a:r>
              <a:rPr lang="en-GB" dirty="0" err="1" smtClean="0"/>
              <a:t>miast</a:t>
            </a:r>
            <a:r>
              <a:rPr lang="en-GB" dirty="0" smtClean="0"/>
              <a:t>: https://nordic.climate-kic.org/wp-content/uploads/sites/15/2018/05/Circular-Economy-and-Utilities_FINAL.pdf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 Finish</a:t>
            </a:r>
            <a:r>
              <a:rPr lang="en-GB" baseline="0" dirty="0" smtClean="0"/>
              <a:t> guide to the CE roadmap: https://www.sitra.fi/en/publications/how-to-create-a-national-circular-economy-road-map/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Circular Prague: https://www.circle-economy.com/resources/circular-prague</a:t>
            </a:r>
            <a:endParaRPr lang="pl-PL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5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4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 smtClean="0"/>
              <a:t>Publikacja: Błękitno-zielona infrastruktura dla łagodzenia zmian klimatu w miastach – narzędzia strategiczne, wspierające wdrażanie rozwiązań opartych na przyrodzie w polskich miastach</a:t>
            </a:r>
            <a:r>
              <a:rPr lang="en-US" dirty="0" smtClean="0"/>
              <a:t>: https://sendzimir.org.pl/publikacje/blekitno-zielona-infrastruktura-dla-adaptacji-miast-do-zmian-klimatu-narzedzia-strategiczne/</a:t>
            </a:r>
            <a:endParaRPr lang="pl-P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Inne</a:t>
            </a:r>
            <a:r>
              <a:rPr lang="en-US" dirty="0" smtClean="0"/>
              <a:t> </a:t>
            </a:r>
            <a:r>
              <a:rPr lang="en-US" dirty="0" err="1" smtClean="0"/>
              <a:t>publikacje</a:t>
            </a:r>
            <a:r>
              <a:rPr lang="en-US" baseline="0" dirty="0" smtClean="0"/>
              <a:t> nt. </a:t>
            </a:r>
            <a:r>
              <a:rPr lang="en-US" baseline="0" dirty="0" err="1" smtClean="0"/>
              <a:t>zieleni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miejskiej</a:t>
            </a:r>
            <a:r>
              <a:rPr lang="en-US" baseline="0" dirty="0" smtClean="0"/>
              <a:t>: </a:t>
            </a:r>
            <a:r>
              <a:rPr lang="en-US" dirty="0" smtClean="0"/>
              <a:t>https://sendzimir.org.pl/publikacje/</a:t>
            </a:r>
            <a:endParaRPr lang="pl-P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Proje</a:t>
            </a:r>
            <a:r>
              <a:rPr lang="pl-PL" dirty="0" smtClean="0"/>
              <a:t>k</a:t>
            </a:r>
            <a:r>
              <a:rPr lang="en-GB" dirty="0" smtClean="0"/>
              <a:t>t </a:t>
            </a:r>
            <a:r>
              <a:rPr lang="en-GB" dirty="0" err="1" smtClean="0"/>
              <a:t>POIiS</a:t>
            </a:r>
            <a:r>
              <a:rPr lang="en-GB" dirty="0" smtClean="0"/>
              <a:t> – mala </a:t>
            </a:r>
            <a:r>
              <a:rPr lang="en-GB" dirty="0" err="1" smtClean="0"/>
              <a:t>retencja</a:t>
            </a:r>
            <a:r>
              <a:rPr lang="en-GB" dirty="0" smtClean="0"/>
              <a:t>: http://www.malaretencja.pl/publikacje.html</a:t>
            </a: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Green City tool: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https://webgate.ec.europa.eu/greencitytool/home/?lang=pl</a:t>
            </a:r>
            <a:r>
              <a:rPr lang="en-US" sz="120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Narzędzie, w formie ankiety, w celu oszacowania stopnia zrównoważonego rozwoju danego miasta/gminy. Może być również źródłem informacji i porad. Miasta mogą korzystać z narzędzia anonimowo lub, jeżeli sobie tego życzą, oficjalnie się zarejestrować i znaleźć się na mapie Green City.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Guidance on a strategic framework for further supporting the deployment of EU-level green and blue infrastructure (</a:t>
            </a:r>
            <a:r>
              <a:rPr lang="en-GB" dirty="0" err="1" smtClean="0"/>
              <a:t>Wytyczne</a:t>
            </a:r>
            <a:r>
              <a:rPr lang="en-GB" dirty="0" smtClean="0"/>
              <a:t> </a:t>
            </a:r>
            <a:r>
              <a:rPr lang="en-GB" dirty="0" err="1" smtClean="0"/>
              <a:t>dotyczące</a:t>
            </a:r>
            <a:r>
              <a:rPr lang="en-GB" dirty="0" smtClean="0"/>
              <a:t> </a:t>
            </a:r>
            <a:r>
              <a:rPr lang="en-GB" dirty="0" err="1" smtClean="0"/>
              <a:t>strategicznych</a:t>
            </a:r>
            <a:r>
              <a:rPr lang="en-GB" dirty="0" smtClean="0"/>
              <a:t> ram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rzecz</a:t>
            </a:r>
            <a:r>
              <a:rPr lang="en-GB" dirty="0" smtClean="0"/>
              <a:t> </a:t>
            </a:r>
            <a:r>
              <a:rPr lang="en-GB" dirty="0" err="1" smtClean="0"/>
              <a:t>dalszego</a:t>
            </a:r>
            <a:r>
              <a:rPr lang="en-GB" dirty="0" smtClean="0"/>
              <a:t> </a:t>
            </a:r>
            <a:r>
              <a:rPr lang="en-GB" dirty="0" err="1" smtClean="0"/>
              <a:t>wspierania</a:t>
            </a:r>
            <a:r>
              <a:rPr lang="en-GB" dirty="0" smtClean="0"/>
              <a:t> </a:t>
            </a:r>
            <a:r>
              <a:rPr lang="en-GB" dirty="0" err="1" smtClean="0"/>
              <a:t>rozwoju</a:t>
            </a:r>
            <a:r>
              <a:rPr lang="en-GB" dirty="0" smtClean="0"/>
              <a:t> </a:t>
            </a:r>
            <a:r>
              <a:rPr lang="en-GB" dirty="0" err="1" smtClean="0"/>
              <a:t>zielonej</a:t>
            </a:r>
            <a:r>
              <a:rPr lang="en-GB" dirty="0" smtClean="0"/>
              <a:t> i </a:t>
            </a:r>
            <a:r>
              <a:rPr lang="en-GB" dirty="0" err="1" smtClean="0"/>
              <a:t>niebieskiej</a:t>
            </a:r>
            <a:r>
              <a:rPr lang="en-GB" dirty="0" smtClean="0"/>
              <a:t> </a:t>
            </a:r>
            <a:r>
              <a:rPr lang="en-GB" dirty="0" err="1" smtClean="0"/>
              <a:t>infrastruktury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szczeblu</a:t>
            </a:r>
            <a:r>
              <a:rPr lang="en-GB" dirty="0" smtClean="0"/>
              <a:t> UE) (SWD(2019) 193).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Darmowe</a:t>
            </a:r>
            <a:r>
              <a:rPr lang="en-GB" dirty="0" smtClean="0"/>
              <a:t> </a:t>
            </a:r>
            <a:r>
              <a:rPr lang="en-GB" dirty="0" err="1" smtClean="0"/>
              <a:t>szkolenia</a:t>
            </a:r>
            <a:r>
              <a:rPr lang="en-GB" dirty="0" smtClean="0"/>
              <a:t> on-line (w </a:t>
            </a:r>
            <a:r>
              <a:rPr lang="en-GB" dirty="0" err="1" smtClean="0"/>
              <a:t>jez</a:t>
            </a:r>
            <a:r>
              <a:rPr lang="en-GB" dirty="0" smtClean="0"/>
              <a:t>. </a:t>
            </a:r>
            <a:r>
              <a:rPr lang="en-GB" dirty="0" err="1" smtClean="0"/>
              <a:t>angielskim</a:t>
            </a:r>
            <a:r>
              <a:rPr lang="en-GB" dirty="0" smtClean="0"/>
              <a:t>):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https://www.coursera.org/learn/gte-sustainable-cities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7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574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8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CE685C20"/><Relationship Id="rId2" Type="http://schemas.openxmlformats.org/officeDocument/2006/relationships/image" Target="../media/image26.0DD1E160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hyperlink" Target="http://www.mpa44.p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alaretencja.pl/publikacje.html" TargetMode="External"/><Relationship Id="rId5" Type="http://schemas.openxmlformats.org/officeDocument/2006/relationships/hyperlink" Target="https://sendzimir.org.pl/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gte-sustainable-cities" TargetMode="External"/><Relationship Id="rId2" Type="http://schemas.openxmlformats.org/officeDocument/2006/relationships/hyperlink" Target="https://webgate.ec.europa.eu/greencitytool/home/?lang=pl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mailto:julia.majewska@ec.europa.e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wastecities.eu/the-story-of-prelog/" TargetMode="External"/><Relationship Id="rId7" Type="http://schemas.openxmlformats.org/officeDocument/2006/relationships/hyperlink" Target="https://www.uia-initiative.eu/en/uia-cities/paris-call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ia-initiative.eu/en/uia-cities/maribor" TargetMode="External"/><Relationship Id="rId5" Type="http://schemas.openxmlformats.org/officeDocument/2006/relationships/hyperlink" Target="https://ec.europa.eu/regional_policy/en/projects/Belgium/french-biocanteens-seek-to-spread-organic-local-food-from-school-canteens-across-europe" TargetMode="External"/><Relationship Id="rId4" Type="http://schemas.openxmlformats.org/officeDocument/2006/relationships/hyperlink" Target="https://zerowastecities.eu/wp-content/uploads/2020/07/2020_07_07_zwe_zero_waste_cities_masterpla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7" y="2012338"/>
            <a:ext cx="11128613" cy="1308712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5"/>
                </a:solidFill>
              </a:rPr>
              <a:t>G</a:t>
            </a:r>
            <a:r>
              <a:rPr lang="pl-PL" sz="4400" b="1" dirty="0">
                <a:solidFill>
                  <a:schemeClr val="accent5"/>
                </a:solidFill>
              </a:rPr>
              <a:t>REEN</a:t>
            </a:r>
            <a:r>
              <a:rPr lang="en-GB" sz="4400" b="1" dirty="0">
                <a:solidFill>
                  <a:schemeClr val="accent5"/>
                </a:solidFill>
              </a:rPr>
              <a:t> </a:t>
            </a:r>
            <a:r>
              <a:rPr lang="pl-PL" sz="4400" b="1" dirty="0">
                <a:solidFill>
                  <a:schemeClr val="accent5"/>
                </a:solidFill>
              </a:rPr>
              <a:t>CITIES </a:t>
            </a:r>
            <a:br>
              <a:rPr lang="pl-PL" sz="4400" b="1" dirty="0">
                <a:solidFill>
                  <a:schemeClr val="accent5"/>
                </a:solidFill>
              </a:rPr>
            </a:br>
            <a:r>
              <a:rPr lang="en-GB" sz="4000" b="1" dirty="0" err="1">
                <a:solidFill>
                  <a:schemeClr val="accent5"/>
                </a:solidFill>
              </a:rPr>
              <a:t>transformacja</a:t>
            </a:r>
            <a:r>
              <a:rPr lang="en-GB" sz="4000" b="1" dirty="0">
                <a:solidFill>
                  <a:schemeClr val="accent5"/>
                </a:solidFill>
              </a:rPr>
              <a:t> </a:t>
            </a:r>
            <a:r>
              <a:rPr lang="en-GB" sz="4000" b="1" dirty="0" err="1">
                <a:solidFill>
                  <a:schemeClr val="accent5"/>
                </a:solidFill>
              </a:rPr>
              <a:t>ekologiczna</a:t>
            </a:r>
            <a:r>
              <a:rPr lang="en-GB" sz="4000" b="1" dirty="0">
                <a:solidFill>
                  <a:schemeClr val="accent5"/>
                </a:solidFill>
              </a:rPr>
              <a:t> </a:t>
            </a:r>
            <a:r>
              <a:rPr lang="en-GB" sz="4000" b="1" dirty="0" err="1">
                <a:solidFill>
                  <a:schemeClr val="accent5"/>
                </a:solidFill>
              </a:rPr>
              <a:t>mias</a:t>
            </a:r>
            <a:r>
              <a:rPr lang="pl-PL" sz="4000" b="1" dirty="0">
                <a:solidFill>
                  <a:schemeClr val="accent5"/>
                </a:solidFill>
              </a:rPr>
              <a:t>t</a:t>
            </a:r>
            <a:r>
              <a:rPr lang="pl-PL" sz="4400" b="1" dirty="0">
                <a:solidFill>
                  <a:schemeClr val="accent5"/>
                </a:solidFill>
              </a:rPr>
              <a:t/>
            </a:r>
            <a:br>
              <a:rPr lang="pl-PL" sz="4400" b="1" dirty="0">
                <a:solidFill>
                  <a:schemeClr val="accent5"/>
                </a:solidFill>
              </a:rPr>
            </a:br>
            <a:r>
              <a:rPr lang="pl-PL" sz="4000" b="1" dirty="0" smtClean="0">
                <a:solidFill>
                  <a:schemeClr val="accent5"/>
                </a:solidFill>
              </a:rPr>
              <a:t/>
            </a:r>
            <a:br>
              <a:rPr lang="pl-PL" sz="4000" b="1" dirty="0" smtClean="0">
                <a:solidFill>
                  <a:schemeClr val="accent5"/>
                </a:solidFill>
              </a:rPr>
            </a:br>
            <a:r>
              <a:rPr lang="pl-PL" sz="5400" b="1" dirty="0" smtClean="0">
                <a:solidFill>
                  <a:schemeClr val="accent5"/>
                </a:solidFill>
              </a:rPr>
              <a:t/>
            </a:r>
            <a:br>
              <a:rPr lang="pl-PL" sz="5400" b="1" dirty="0" smtClean="0">
                <a:solidFill>
                  <a:schemeClr val="accent5"/>
                </a:solidFill>
              </a:rPr>
            </a:br>
            <a:endParaRPr lang="en-GB" sz="54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988" y="3321050"/>
            <a:ext cx="10347498" cy="508356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Polityka miejska i Europejski Zielony Ład a </a:t>
            </a:r>
            <a:r>
              <a:rPr lang="pl-PL" dirty="0" smtClean="0">
                <a:solidFill>
                  <a:schemeClr val="bg1"/>
                </a:solidFill>
              </a:rPr>
              <a:t>fundusze </a:t>
            </a:r>
            <a:r>
              <a:rPr lang="pl-PL" dirty="0">
                <a:solidFill>
                  <a:schemeClr val="bg1"/>
                </a:solidFill>
              </a:rPr>
              <a:t>UE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055005" y="6095769"/>
            <a:ext cx="5040313" cy="5289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l-PL" sz="2000" i="0" dirty="0" smtClean="0"/>
              <a:t>KOMISJA EUROPEJSKA</a:t>
            </a:r>
          </a:p>
          <a:p>
            <a:pPr>
              <a:spcAft>
                <a:spcPts val="0"/>
              </a:spcAft>
            </a:pPr>
            <a:r>
              <a:rPr lang="pl-PL" sz="2000" i="0" dirty="0" smtClean="0"/>
              <a:t>Dyrekcja Generalna</a:t>
            </a:r>
          </a:p>
          <a:p>
            <a:pPr>
              <a:spcAft>
                <a:spcPts val="0"/>
              </a:spcAft>
            </a:pPr>
            <a:r>
              <a:rPr lang="pl-PL" sz="2000" i="0" dirty="0" smtClean="0"/>
              <a:t>ds. Polityki Regionalnej i </a:t>
            </a:r>
            <a:r>
              <a:rPr lang="pl-PL" sz="2000" i="0" dirty="0" smtClean="0"/>
              <a:t>Miejskiej</a:t>
            </a:r>
            <a:endParaRPr lang="pl-PL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d:image016.png@01D757B3.0DD1E16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56" y="2129764"/>
            <a:ext cx="8166644" cy="44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307631"/>
            <a:ext cx="6239465" cy="40538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1257" y="5682343"/>
            <a:ext cx="32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Natagora.be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832757" y="353524"/>
            <a:ext cx="1049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tx2"/>
                </a:solidFill>
              </a:rPr>
              <a:t>Mieszkańcy Brukseli zazieleniają chodniki i fasady budynków, przy wsparciu miasta</a:t>
            </a:r>
            <a:endParaRPr lang="pl-P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372" r="10748"/>
          <a:stretch/>
        </p:blipFill>
        <p:spPr>
          <a:xfrm>
            <a:off x="147513" y="997090"/>
            <a:ext cx="4734947" cy="4990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06" y="814164"/>
            <a:ext cx="4324350" cy="575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885" y="6116211"/>
            <a:ext cx="11250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Źródła: </a:t>
            </a:r>
            <a:r>
              <a:rPr lang="en-US" sz="2000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en-US" sz="2000" dirty="0" smtClean="0">
                <a:solidFill>
                  <a:schemeClr val="tx2"/>
                </a:solidFill>
                <a:hlinkClick r:id="rId5"/>
              </a:rPr>
              <a:t>sendzimir.org.pl</a:t>
            </a:r>
            <a:r>
              <a:rPr lang="pl-PL" sz="2000" dirty="0" smtClean="0">
                <a:solidFill>
                  <a:schemeClr val="tx2"/>
                </a:solidFill>
              </a:rPr>
              <a:t>. </a:t>
            </a:r>
            <a:r>
              <a:rPr lang="en-GB" sz="2000" dirty="0">
                <a:solidFill>
                  <a:schemeClr val="tx2"/>
                </a:solidFill>
                <a:hlinkClick r:id="rId6"/>
              </a:rPr>
              <a:t>http://</a:t>
            </a:r>
            <a:r>
              <a:rPr lang="en-GB" sz="2000" dirty="0" smtClean="0">
                <a:solidFill>
                  <a:schemeClr val="tx2"/>
                </a:solidFill>
                <a:hlinkClick r:id="rId6"/>
              </a:rPr>
              <a:t>www.malaretencja.pl/publikacje.html</a:t>
            </a:r>
            <a:r>
              <a:rPr lang="pl-PL" sz="2000" dirty="0" smtClean="0">
                <a:solidFill>
                  <a:schemeClr val="tx2"/>
                </a:solidFill>
              </a:rPr>
              <a:t>, </a:t>
            </a:r>
          </a:p>
          <a:p>
            <a:r>
              <a:rPr lang="pl-PL" sz="2000" dirty="0">
                <a:solidFill>
                  <a:schemeClr val="tx2"/>
                </a:solidFill>
                <a:hlinkClick r:id="rId7"/>
              </a:rPr>
              <a:t>	</a:t>
            </a:r>
            <a:r>
              <a:rPr lang="pl-PL" sz="2000" dirty="0" smtClean="0">
                <a:solidFill>
                  <a:schemeClr val="tx2"/>
                </a:solidFill>
                <a:hlinkClick r:id="rId7"/>
              </a:rPr>
              <a:t>www.mpa44.pl</a:t>
            </a:r>
            <a:endParaRPr lang="pl-PL" sz="2000" dirty="0" smtClean="0">
              <a:solidFill>
                <a:schemeClr val="tx2"/>
              </a:solidFill>
            </a:endParaRPr>
          </a:p>
          <a:p>
            <a:endParaRPr lang="pl-PL" sz="20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7367" t="40110" r="10709" b="1209"/>
          <a:stretch/>
        </p:blipFill>
        <p:spPr>
          <a:xfrm>
            <a:off x="3503863" y="3796096"/>
            <a:ext cx="3927043" cy="2086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4264" y="1261927"/>
            <a:ext cx="4105144" cy="19738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2571" y="207805"/>
            <a:ext cx="8292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</a:rPr>
              <a:t>Jak się przygotować?</a:t>
            </a:r>
          </a:p>
        </p:txBody>
      </p:sp>
    </p:spTree>
    <p:extLst>
      <p:ext uri="{BB962C8B-B14F-4D97-AF65-F5344CB8AC3E}">
        <p14:creationId xmlns:p14="http://schemas.microsoft.com/office/powerpoint/2010/main" val="22410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825624"/>
            <a:ext cx="10967358" cy="3938361"/>
          </a:xfrm>
        </p:spPr>
        <p:txBody>
          <a:bodyPr/>
          <a:lstStyle/>
          <a:p>
            <a:pPr marL="171450" indent="-171450"/>
            <a:r>
              <a:rPr lang="en-US" u="sng" dirty="0">
                <a:hlinkClick r:id="rId2"/>
              </a:rPr>
              <a:t>Green City tool: </a:t>
            </a:r>
            <a:r>
              <a:rPr lang="pl-PL" u="sng" dirty="0">
                <a:hlinkClick r:id="rId2"/>
              </a:rPr>
              <a:t>https://webgate.ec.europa.eu/greencitytool/home/?lang=pl</a:t>
            </a:r>
            <a:r>
              <a:rPr lang="en-US" dirty="0"/>
              <a:t> </a:t>
            </a:r>
            <a:r>
              <a:rPr lang="pl-PL" dirty="0"/>
              <a:t>Narzędzie, w formie ankiety, w celu oszacowania stopnia zrównoważonego rozwoju danego </a:t>
            </a:r>
            <a:r>
              <a:rPr lang="pl-PL" dirty="0" smtClean="0"/>
              <a:t>miasta/gminy (anonimowo lub po rejestracji, aby znaleźć </a:t>
            </a:r>
            <a:r>
              <a:rPr lang="pl-PL" dirty="0"/>
              <a:t>się na mapie Green </a:t>
            </a:r>
            <a:r>
              <a:rPr lang="pl-PL" dirty="0" smtClean="0"/>
              <a:t>City</a:t>
            </a:r>
            <a:r>
              <a:rPr lang="pl-PL" dirty="0"/>
              <a:t>)</a:t>
            </a:r>
          </a:p>
          <a:p>
            <a:pPr marL="171450" indent="-171450"/>
            <a:r>
              <a:rPr lang="en-GB" dirty="0" err="1"/>
              <a:t>Wytyczne</a:t>
            </a:r>
            <a:r>
              <a:rPr lang="en-GB" dirty="0"/>
              <a:t> </a:t>
            </a:r>
            <a:r>
              <a:rPr lang="en-GB" dirty="0" err="1"/>
              <a:t>dotyczące</a:t>
            </a:r>
            <a:r>
              <a:rPr lang="en-GB" dirty="0"/>
              <a:t> </a:t>
            </a:r>
            <a:r>
              <a:rPr lang="en-GB" dirty="0" err="1"/>
              <a:t>strategicznych</a:t>
            </a:r>
            <a:r>
              <a:rPr lang="en-GB" dirty="0"/>
              <a:t> ram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rzecz</a:t>
            </a:r>
            <a:r>
              <a:rPr lang="en-GB" dirty="0"/>
              <a:t> </a:t>
            </a:r>
            <a:r>
              <a:rPr lang="en-GB" dirty="0" err="1"/>
              <a:t>dalszego</a:t>
            </a:r>
            <a:r>
              <a:rPr lang="en-GB" dirty="0"/>
              <a:t> </a:t>
            </a:r>
            <a:r>
              <a:rPr lang="en-GB" dirty="0" err="1"/>
              <a:t>wspierania</a:t>
            </a:r>
            <a:r>
              <a:rPr lang="en-GB" dirty="0"/>
              <a:t> </a:t>
            </a:r>
            <a:r>
              <a:rPr lang="en-GB" dirty="0" err="1"/>
              <a:t>rozwoju</a:t>
            </a:r>
            <a:r>
              <a:rPr lang="en-GB" dirty="0"/>
              <a:t> </a:t>
            </a:r>
            <a:r>
              <a:rPr lang="en-GB" dirty="0" err="1"/>
              <a:t>zielonej</a:t>
            </a:r>
            <a:r>
              <a:rPr lang="en-GB" dirty="0"/>
              <a:t> i </a:t>
            </a:r>
            <a:r>
              <a:rPr lang="en-GB" dirty="0" err="1"/>
              <a:t>niebieskiej</a:t>
            </a:r>
            <a:r>
              <a:rPr lang="en-GB" dirty="0"/>
              <a:t> </a:t>
            </a:r>
            <a:r>
              <a:rPr lang="en-GB" dirty="0" err="1"/>
              <a:t>infrastruktury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szczeblu</a:t>
            </a:r>
            <a:r>
              <a:rPr lang="en-GB" dirty="0"/>
              <a:t> UE) (SWD(2019) </a:t>
            </a:r>
            <a:r>
              <a:rPr lang="en-GB" dirty="0" smtClean="0"/>
              <a:t>193</a:t>
            </a:r>
            <a:r>
              <a:rPr lang="pl-PL" dirty="0" smtClean="0"/>
              <a:t> (</a:t>
            </a:r>
            <a:r>
              <a:rPr lang="en-GB" dirty="0" smtClean="0"/>
              <a:t>Guidance </a:t>
            </a:r>
            <a:r>
              <a:rPr lang="en-GB" dirty="0"/>
              <a:t>on a strategic framework for further supporting the deployment of EU-level green and blue </a:t>
            </a:r>
            <a:r>
              <a:rPr lang="en-GB" dirty="0" smtClean="0"/>
              <a:t>infrastructure).</a:t>
            </a:r>
            <a:endParaRPr lang="en-GB" dirty="0"/>
          </a:p>
          <a:p>
            <a:pPr marL="171450" indent="-171450"/>
            <a:r>
              <a:rPr lang="en-GB" dirty="0" err="1"/>
              <a:t>Darmowe</a:t>
            </a:r>
            <a:r>
              <a:rPr lang="en-GB" dirty="0"/>
              <a:t> </a:t>
            </a:r>
            <a:r>
              <a:rPr lang="en-GB" dirty="0" err="1"/>
              <a:t>szkolenia</a:t>
            </a:r>
            <a:r>
              <a:rPr lang="en-GB" dirty="0"/>
              <a:t> on-line (w </a:t>
            </a:r>
            <a:r>
              <a:rPr lang="en-GB" dirty="0" err="1"/>
              <a:t>jez</a:t>
            </a:r>
            <a:r>
              <a:rPr lang="en-GB" dirty="0"/>
              <a:t>. </a:t>
            </a:r>
            <a:r>
              <a:rPr lang="en-GB" dirty="0" err="1"/>
              <a:t>angielskim</a:t>
            </a:r>
            <a:r>
              <a:rPr lang="en-GB" dirty="0"/>
              <a:t>): </a:t>
            </a:r>
            <a:r>
              <a:rPr lang="pl-PL" u="sng" dirty="0">
                <a:hlinkClick r:id="rId3"/>
              </a:rPr>
              <a:t>https://www.coursera.org/learn/gte-sustainable-cities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się przygotować?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34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5134" b="25134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59866" y="3722371"/>
            <a:ext cx="48498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pl-PL" sz="2400" dirty="0" smtClean="0"/>
              <a:t>KOMISJA EUROPEJSKA</a:t>
            </a:r>
          </a:p>
          <a:p>
            <a:pPr algn="r">
              <a:spcAft>
                <a:spcPts val="0"/>
              </a:spcAft>
            </a:pPr>
            <a:r>
              <a:rPr lang="pl-PL" sz="2400" dirty="0" smtClean="0"/>
              <a:t>Dyrekcja Generalna </a:t>
            </a:r>
          </a:p>
          <a:p>
            <a:pPr algn="r">
              <a:spcAft>
                <a:spcPts val="0"/>
              </a:spcAft>
            </a:pPr>
            <a:r>
              <a:rPr lang="pl-PL" sz="2400" dirty="0" smtClean="0"/>
              <a:t>ds. Polityki Regionalnej i Miejskiej</a:t>
            </a:r>
          </a:p>
          <a:p>
            <a:pPr algn="r">
              <a:spcAft>
                <a:spcPts val="600"/>
              </a:spcAft>
            </a:pPr>
            <a:r>
              <a:rPr lang="pl-PL" sz="2400" dirty="0" smtClean="0"/>
              <a:t>Wydział F.3 – Polska</a:t>
            </a:r>
          </a:p>
          <a:p>
            <a:pPr algn="r">
              <a:spcAft>
                <a:spcPts val="600"/>
              </a:spcAft>
            </a:pPr>
            <a:r>
              <a:rPr lang="en-GB" sz="2400" dirty="0" err="1" smtClean="0">
                <a:hlinkClick r:id="rId4"/>
              </a:rPr>
              <a:t>julia.majewska</a:t>
            </a:r>
            <a:r>
              <a:rPr lang="pl-PL" sz="2400" dirty="0" smtClean="0">
                <a:hlinkClick r:id="rId4"/>
              </a:rPr>
              <a:t>@ec.europa.eu</a:t>
            </a:r>
            <a:endParaRPr lang="en-GB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9" y="497009"/>
            <a:ext cx="2556509" cy="2556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37" y="476251"/>
            <a:ext cx="2562426" cy="2562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63" y="497009"/>
            <a:ext cx="2571587" cy="2571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38" y="476251"/>
            <a:ext cx="2565708" cy="25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98" y="819990"/>
            <a:ext cx="1158926" cy="1158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2059" y="359933"/>
            <a:ext cx="329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pl-PL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ADAPTACJA DO ZMIAN KLIMATU</a:t>
            </a:r>
            <a:endParaRPr lang="fr-BE" altLang="pl-PL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3354" y="892950"/>
            <a:ext cx="279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ZROWNOWAZONY </a:t>
            </a:r>
            <a:r>
              <a:rPr lang="pl-PL" b="1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endParaRPr lang="en-US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INTELIGENTNY TRANSPORT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1904" y="2180006"/>
            <a:ext cx="20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ZIELONY PRZEMYSL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8556" y="3575708"/>
            <a:ext cx="209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ELIMINACJA </a:t>
            </a:r>
          </a:p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ZANIECZYSZCZEN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3477" y="4694503"/>
            <a:ext cx="23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SPRAWIEDLIWA TRANSFORMACJA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2391" y="5663999"/>
            <a:ext cx="265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GOSPODARKA O OBIEGU ZAMKNIĘTYM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612" y="5965030"/>
            <a:ext cx="189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EFEKTYWNOSC ENERGETYCZNA </a:t>
            </a:r>
          </a:p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DOMACH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0594" y="5032258"/>
            <a:ext cx="2250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 LIDEREM ZIELONEJ TRANSFORMACJI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708" y="3752959"/>
            <a:ext cx="194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</a:t>
            </a:r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POLA do STOLU 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4444" y="2225842"/>
            <a:ext cx="23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BIORÓŻNORODNOŚĆ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1451" y="869543"/>
            <a:ext cx="161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CZYSTA ENERGIA</a:t>
            </a:r>
            <a:endParaRPr lang="fr-BE" b="1" dirty="0">
              <a:solidFill>
                <a:srgbClr val="034E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0917" y="2827133"/>
            <a:ext cx="331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EC Square Sans Pro" panose="020B0506040000020004" pitchFamily="34" charset="0"/>
              </a:rPr>
              <a:t>Europejski Zielony Ład</a:t>
            </a:r>
            <a:endParaRPr lang="fr-BE" sz="3200" b="1" dirty="0">
              <a:solidFill>
                <a:schemeClr val="accent1">
                  <a:lumMod val="75000"/>
                </a:schemeClr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31">
            <a:off x="6644869" y="1123771"/>
            <a:ext cx="1149880" cy="1149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71" y="2037639"/>
            <a:ext cx="1189718" cy="1189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54" y="3184458"/>
            <a:ext cx="1118278" cy="1118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69" y="4249243"/>
            <a:ext cx="1140498" cy="1140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84">
            <a:off x="6110001" y="4894042"/>
            <a:ext cx="1141937" cy="11419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44" y="4938646"/>
            <a:ext cx="1159932" cy="11599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195">
            <a:off x="3929090" y="4277776"/>
            <a:ext cx="1190048" cy="11900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48">
            <a:off x="3416061" y="3253830"/>
            <a:ext cx="1119772" cy="1119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72" y="2079588"/>
            <a:ext cx="1139635" cy="11396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710">
            <a:off x="4441556" y="1153549"/>
            <a:ext cx="1090324" cy="10903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1384444" y="2051643"/>
            <a:ext cx="3386762" cy="99539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pl-PL" sz="1400">
              <a:ln>
                <a:solidFill>
                  <a:srgbClr val="00B050"/>
                </a:solidFill>
              </a:ln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244614" y="151233"/>
            <a:ext cx="3821700" cy="73227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pl-PL" sz="1200">
              <a:ln>
                <a:solidFill>
                  <a:srgbClr val="00B050"/>
                </a:solidFill>
              </a:ln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353853" y="3254174"/>
            <a:ext cx="3863876" cy="943082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pl-PL" sz="1200">
              <a:ln>
                <a:solidFill>
                  <a:srgbClr val="00B050"/>
                </a:solidFill>
              </a:ln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48358" y="5438458"/>
            <a:ext cx="3158908" cy="997994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pl-PL" sz="1200">
              <a:ln>
                <a:solidFill>
                  <a:srgbClr val="00B050"/>
                </a:solidFill>
              </a:ln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2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0" b="12180"/>
          <a:stretch>
            <a:fillRect/>
          </a:stretch>
        </p:blipFill>
        <p:spPr>
          <a:xfrm>
            <a:off x="0" y="-62948"/>
            <a:ext cx="6155635" cy="6983896"/>
          </a:xfr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4557" y="1469571"/>
            <a:ext cx="8164286" cy="44413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44475" indent="-2444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800" b="1" i="0" dirty="0" smtClean="0">
                <a:solidFill>
                  <a:schemeClr val="tx1"/>
                </a:solidFill>
              </a:rPr>
              <a:t>Cel </a:t>
            </a:r>
            <a:r>
              <a:rPr lang="en-GB" sz="2800" b="1" i="0" dirty="0" smtClean="0">
                <a:solidFill>
                  <a:schemeClr val="tx1"/>
                </a:solidFill>
              </a:rPr>
              <a:t>2</a:t>
            </a:r>
            <a:r>
              <a:rPr lang="en-GB" sz="2800" b="1" i="0" dirty="0">
                <a:solidFill>
                  <a:schemeClr val="tx1"/>
                </a:solidFill>
              </a:rPr>
              <a:t>: </a:t>
            </a:r>
            <a:r>
              <a:rPr lang="pl-PL" sz="2800" b="1" i="0" dirty="0" smtClean="0">
                <a:solidFill>
                  <a:schemeClr val="tx1"/>
                </a:solidFill>
              </a:rPr>
              <a:t>Przyjazna </a:t>
            </a:r>
            <a:r>
              <a:rPr lang="pl-PL" sz="2800" b="1" i="0" dirty="0">
                <a:solidFill>
                  <a:schemeClr val="tx1"/>
                </a:solidFill>
              </a:rPr>
              <a:t>dla </a:t>
            </a:r>
            <a:r>
              <a:rPr lang="pl-PL" sz="2800" b="1" i="0" dirty="0" smtClean="0">
                <a:solidFill>
                  <a:schemeClr val="tx1"/>
                </a:solidFill>
              </a:rPr>
              <a:t>środowiska i </a:t>
            </a:r>
            <a:r>
              <a:rPr lang="pl-PL" sz="2800" b="1" i="0" dirty="0" err="1">
                <a:solidFill>
                  <a:schemeClr val="tx1"/>
                </a:solidFill>
              </a:rPr>
              <a:t>bezemisyjna</a:t>
            </a:r>
            <a:r>
              <a:rPr lang="pl-PL" sz="2800" b="1" i="0" dirty="0">
                <a:solidFill>
                  <a:schemeClr val="tx1"/>
                </a:solidFill>
              </a:rPr>
              <a:t> Europa</a:t>
            </a:r>
            <a:r>
              <a:rPr lang="en-GB" sz="2800" b="1" i="0" dirty="0">
                <a:solidFill>
                  <a:schemeClr val="tx1"/>
                </a:solidFill>
              </a:rPr>
              <a:t> </a:t>
            </a:r>
            <a:r>
              <a:rPr lang="en-GB" sz="2800" i="0" dirty="0">
                <a:solidFill>
                  <a:schemeClr val="tx1"/>
                </a:solidFill>
              </a:rPr>
              <a:t>(</a:t>
            </a:r>
            <a:r>
              <a:rPr lang="pl-PL" sz="2800" i="0" dirty="0" smtClean="0">
                <a:solidFill>
                  <a:schemeClr val="tx1"/>
                </a:solidFill>
              </a:rPr>
              <a:t>transformacja </a:t>
            </a:r>
            <a:r>
              <a:rPr lang="pl-PL" sz="2800" i="0" dirty="0">
                <a:solidFill>
                  <a:schemeClr val="tx1"/>
                </a:solidFill>
              </a:rPr>
              <a:t>sektora </a:t>
            </a:r>
            <a:r>
              <a:rPr lang="pl-PL" sz="2800" i="0" dirty="0" smtClean="0">
                <a:solidFill>
                  <a:schemeClr val="tx1"/>
                </a:solidFill>
              </a:rPr>
              <a:t>energii, </a:t>
            </a:r>
            <a:r>
              <a:rPr lang="pl-PL" sz="2800" i="0" dirty="0" err="1" smtClean="0">
                <a:solidFill>
                  <a:schemeClr val="tx1"/>
                </a:solidFill>
              </a:rPr>
              <a:t>bioroznorodnosc</a:t>
            </a:r>
            <a:r>
              <a:rPr lang="pl-PL" sz="2800" i="0" dirty="0" smtClean="0">
                <a:solidFill>
                  <a:schemeClr val="tx1"/>
                </a:solidFill>
              </a:rPr>
              <a:t>, GOZ, adaptacja do zmian klimatu</a:t>
            </a:r>
            <a:r>
              <a:rPr lang="en-GB" sz="2800" i="0" dirty="0" smtClean="0">
                <a:solidFill>
                  <a:schemeClr val="tx1"/>
                </a:solidFill>
              </a:rPr>
              <a:t>)</a:t>
            </a:r>
            <a:endParaRPr lang="en-GB" sz="2800" i="0" dirty="0">
              <a:solidFill>
                <a:schemeClr val="tx1"/>
              </a:solidFill>
            </a:endParaRPr>
          </a:p>
          <a:p>
            <a:pPr marL="244475" lvl="0" indent="-244475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sz="2800" b="1" i="0" dirty="0" smtClean="0">
                <a:solidFill>
                  <a:schemeClr val="tx1"/>
                </a:solidFill>
              </a:rPr>
              <a:t>C</a:t>
            </a:r>
            <a:r>
              <a:rPr lang="pl-PL" sz="2800" b="1" i="0" dirty="0" smtClean="0">
                <a:solidFill>
                  <a:schemeClr val="tx1"/>
                </a:solidFill>
              </a:rPr>
              <a:t>el </a:t>
            </a:r>
            <a:r>
              <a:rPr lang="en-GB" sz="2800" b="1" i="0" dirty="0" smtClean="0">
                <a:solidFill>
                  <a:schemeClr val="tx1"/>
                </a:solidFill>
              </a:rPr>
              <a:t>5</a:t>
            </a:r>
            <a:r>
              <a:rPr lang="en-GB" sz="2800" b="1" i="0" dirty="0">
                <a:solidFill>
                  <a:schemeClr val="tx1"/>
                </a:solidFill>
              </a:rPr>
              <a:t>: </a:t>
            </a:r>
            <a:r>
              <a:rPr lang="pl-PL" sz="2800" b="1" i="0" dirty="0">
                <a:solidFill>
                  <a:schemeClr val="tx1"/>
                </a:solidFill>
              </a:rPr>
              <a:t>Europa bliżej obywateli </a:t>
            </a:r>
            <a:r>
              <a:rPr lang="en-GB" sz="2800" i="0" dirty="0">
                <a:solidFill>
                  <a:schemeClr val="tx1"/>
                </a:solidFill>
              </a:rPr>
              <a:t>(</a:t>
            </a:r>
            <a:r>
              <a:rPr lang="pl-PL" sz="2800" i="0" dirty="0" err="1">
                <a:solidFill>
                  <a:schemeClr val="tx1"/>
                </a:solidFill>
              </a:rPr>
              <a:t>oddoln</a:t>
            </a:r>
            <a:r>
              <a:rPr lang="en-GB" sz="2800" i="0" dirty="0">
                <a:solidFill>
                  <a:schemeClr val="tx1"/>
                </a:solidFill>
              </a:rPr>
              <a:t>e</a:t>
            </a:r>
            <a:r>
              <a:rPr lang="pl-PL" sz="2800" i="0" dirty="0">
                <a:solidFill>
                  <a:schemeClr val="tx1"/>
                </a:solidFill>
              </a:rPr>
              <a:t> </a:t>
            </a:r>
            <a:r>
              <a:rPr lang="pl-PL" sz="2800" i="0" dirty="0" err="1">
                <a:solidFill>
                  <a:schemeClr val="tx1"/>
                </a:solidFill>
              </a:rPr>
              <a:t>strategi</a:t>
            </a:r>
            <a:r>
              <a:rPr lang="en-GB" sz="2800" i="0" dirty="0">
                <a:solidFill>
                  <a:schemeClr val="tx1"/>
                </a:solidFill>
              </a:rPr>
              <a:t>e </a:t>
            </a:r>
            <a:r>
              <a:rPr lang="pl-PL" sz="2800" i="0" dirty="0">
                <a:solidFill>
                  <a:schemeClr val="tx1"/>
                </a:solidFill>
              </a:rPr>
              <a:t>rozwoju i </a:t>
            </a:r>
            <a:r>
              <a:rPr lang="pl-PL" sz="2800" i="0" dirty="0" err="1">
                <a:solidFill>
                  <a:schemeClr val="tx1"/>
                </a:solidFill>
              </a:rPr>
              <a:t>zrównoważon</a:t>
            </a:r>
            <a:r>
              <a:rPr lang="en-GB" sz="2800" i="0" dirty="0">
                <a:solidFill>
                  <a:schemeClr val="tx1"/>
                </a:solidFill>
              </a:rPr>
              <a:t>y</a:t>
            </a:r>
            <a:r>
              <a:rPr lang="pl-PL" sz="2800" i="0" dirty="0">
                <a:solidFill>
                  <a:schemeClr val="tx1"/>
                </a:solidFill>
              </a:rPr>
              <a:t> rozwoju obszarów miejskich</a:t>
            </a:r>
            <a:r>
              <a:rPr lang="en-GB" sz="2800" i="0" dirty="0">
                <a:solidFill>
                  <a:schemeClr val="tx1"/>
                </a:solidFill>
              </a:rPr>
              <a:t>)</a:t>
            </a: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pl-PL" sz="2800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9390" y="164703"/>
            <a:ext cx="5305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Cele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Polityki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Spójności</a:t>
            </a:r>
            <a:r>
              <a:rPr lang="pl-PL" sz="3200" dirty="0" smtClean="0"/>
              <a:t> </a:t>
            </a:r>
            <a:r>
              <a:rPr lang="pl-PL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2021-2027</a:t>
            </a:r>
          </a:p>
        </p:txBody>
      </p:sp>
    </p:spTree>
    <p:extLst>
      <p:ext uri="{BB962C8B-B14F-4D97-AF65-F5344CB8AC3E}">
        <p14:creationId xmlns:p14="http://schemas.microsoft.com/office/powerpoint/2010/main" val="18691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238"/>
          <a:stretch/>
        </p:blipFill>
        <p:spPr>
          <a:xfrm>
            <a:off x="59311" y="39357"/>
            <a:ext cx="5975291" cy="6779286"/>
          </a:xfr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396343" y="2095442"/>
            <a:ext cx="8721314" cy="33590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</a:pP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Plany adaptacji do zmian klimatu – zintegrowane podejście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i="0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nwestycje w infrastrukturę </a:t>
            </a:r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</a:rPr>
              <a:t>w synergii </a:t>
            </a: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z ochroną bioróżnorodności</a:t>
            </a:r>
            <a:endParaRPr lang="en-GB" i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</a:rPr>
              <a:t>wielofunkcyjność</a:t>
            </a: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i="0" dirty="0">
                <a:solidFill>
                  <a:schemeClr val="tx1">
                    <a:lumMod val="75000"/>
                  </a:schemeClr>
                </a:solidFill>
              </a:rPr>
              <a:t>błękitnej i zielonej infrastruktury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zapewnienie </a:t>
            </a:r>
            <a:r>
              <a:rPr lang="pl-PL" b="1" i="0" dirty="0" smtClean="0">
                <a:solidFill>
                  <a:schemeClr val="tx1">
                    <a:lumMod val="75000"/>
                  </a:schemeClr>
                </a:solidFill>
              </a:rPr>
              <a:t>ciągłości </a:t>
            </a:r>
            <a:r>
              <a:rPr lang="pl-PL" b="1" i="0" dirty="0">
                <a:solidFill>
                  <a:schemeClr val="tx1">
                    <a:lumMod val="75000"/>
                  </a:schemeClr>
                </a:solidFill>
              </a:rPr>
              <a:t>systemów </a:t>
            </a:r>
            <a:endParaRPr lang="pl-PL" b="1" i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i="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dukacja i włączenie społeczne</a:t>
            </a:r>
            <a:endParaRPr lang="pl-PL" sz="2800" dirty="0">
              <a:solidFill>
                <a:srgbClr val="004494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6101983" y="393290"/>
            <a:ext cx="5948292" cy="960842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Adaptacja </a:t>
            </a:r>
            <a:r>
              <a:rPr lang="pl-PL" sz="3200" b="1" dirty="0"/>
              <a:t>do zmian klimatu i </a:t>
            </a:r>
            <a:r>
              <a:rPr lang="pl-PL" sz="3200" b="1" dirty="0" smtClean="0"/>
              <a:t>ochrona </a:t>
            </a:r>
            <a:r>
              <a:rPr lang="pl-PL" sz="3200" b="1" dirty="0"/>
              <a:t>bioróżnorodności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– kontekst miejski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2298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238"/>
          <a:stretch/>
        </p:blipFill>
        <p:spPr>
          <a:xfrm>
            <a:off x="59473" y="55225"/>
            <a:ext cx="5947317" cy="6747549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929544" y="316909"/>
            <a:ext cx="5954751" cy="782638"/>
          </a:xfrm>
          <a:ln w="28575">
            <a:noFill/>
          </a:ln>
        </p:spPr>
        <p:txBody>
          <a:bodyPr anchor="ctr"/>
          <a:lstStyle/>
          <a:p>
            <a:pPr algn="ctr"/>
            <a:r>
              <a:rPr lang="en-GB" sz="3200" b="1" dirty="0" err="1" smtClean="0"/>
              <a:t>Efektywne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zarzadzanie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zasobami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wody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pitnej</a:t>
            </a:r>
            <a:endParaRPr lang="pl-PL" sz="3200" b="1" dirty="0"/>
          </a:p>
        </p:txBody>
      </p:sp>
      <p:pic>
        <p:nvPicPr>
          <p:cNvPr id="6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/>
        </p:blipFill>
        <p:spPr>
          <a:xfrm>
            <a:off x="66908" y="42574"/>
            <a:ext cx="5969620" cy="6772852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29747" y="2085196"/>
            <a:ext cx="7991708" cy="44832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9388" indent="-17938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en-US" sz="2200" i="0" dirty="0" err="1" smtClean="0">
                <a:solidFill>
                  <a:schemeClr val="tx1">
                    <a:lumMod val="50000"/>
                  </a:schemeClr>
                </a:solidFill>
              </a:rPr>
              <a:t>Priorytety</a:t>
            </a: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efektywność zużycia wody, </a:t>
            </a:r>
            <a:r>
              <a:rPr lang="en-US" sz="2200" i="0" dirty="0" err="1" smtClean="0">
                <a:solidFill>
                  <a:schemeClr val="tx1">
                    <a:lumMod val="50000"/>
                  </a:schemeClr>
                </a:solidFill>
              </a:rPr>
              <a:t>ograniczenie</a:t>
            </a: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00" i="0" dirty="0" err="1" smtClean="0">
                <a:solidFill>
                  <a:schemeClr val="tx1">
                    <a:lumMod val="50000"/>
                  </a:schemeClr>
                </a:solidFill>
              </a:rPr>
              <a:t>strat</a:t>
            </a: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200" i="0" dirty="0" err="1" smtClean="0">
                <a:solidFill>
                  <a:schemeClr val="tx1">
                    <a:lumMod val="50000"/>
                  </a:schemeClr>
                </a:solidFill>
              </a:rPr>
              <a:t>wody</a:t>
            </a: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poprawa </a:t>
            </a:r>
            <a:r>
              <a:rPr lang="pl-PL" sz="2200" i="0" dirty="0" err="1" smtClean="0">
                <a:solidFill>
                  <a:schemeClr val="tx1">
                    <a:lumMod val="50000"/>
                  </a:schemeClr>
                </a:solidFill>
              </a:rPr>
              <a:t>zasobo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-oszczędności systemów</a:t>
            </a: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pl-PL" sz="2200" i="0" dirty="0" err="1" smtClean="0">
                <a:solidFill>
                  <a:schemeClr val="tx1">
                    <a:lumMod val="50000"/>
                  </a:schemeClr>
                </a:solidFill>
              </a:rPr>
              <a:t>romowanie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 oszczędności </a:t>
            </a:r>
            <a:r>
              <a:rPr lang="pl-PL" sz="2200" i="0" dirty="0">
                <a:solidFill>
                  <a:schemeClr val="tx1">
                    <a:lumMod val="50000"/>
                  </a:schemeClr>
                </a:solidFill>
              </a:rPr>
              <a:t>wody przez 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mieszkańców </a:t>
            </a:r>
            <a:r>
              <a:rPr lang="en-US" sz="2200" i="0" dirty="0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200" i="0" dirty="0" err="1" smtClean="0">
                <a:solidFill>
                  <a:schemeClr val="tx1">
                    <a:lumMod val="50000"/>
                  </a:schemeClr>
                </a:solidFill>
              </a:rPr>
              <a:t>przedsiębio</a:t>
            </a:r>
            <a:r>
              <a:rPr lang="en-US" sz="2200" i="0" dirty="0" err="1" smtClean="0">
                <a:solidFill>
                  <a:schemeClr val="tx1">
                    <a:lumMod val="50000"/>
                  </a:schemeClr>
                </a:solidFill>
              </a:rPr>
              <a:t>rs</a:t>
            </a:r>
            <a:r>
              <a:rPr lang="pl-PL" sz="2200" i="0" dirty="0" err="1" smtClean="0">
                <a:solidFill>
                  <a:schemeClr val="tx1">
                    <a:lumMod val="50000"/>
                  </a:schemeClr>
                </a:solidFill>
              </a:rPr>
              <a:t>tw</a:t>
            </a:r>
            <a:endParaRPr lang="en-US" sz="2200" i="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Optymalizacja systemów zaopatrzeni</a:t>
            </a:r>
            <a:r>
              <a:rPr lang="pl-PL" sz="2200" i="0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 w wodę, współpraca gmin w tym </a:t>
            </a: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zakresie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pl-PL" sz="2200" i="0" dirty="0" smtClean="0">
                <a:solidFill>
                  <a:schemeClr val="tx1">
                    <a:lumMod val="50000"/>
                  </a:schemeClr>
                </a:solidFill>
              </a:rPr>
              <a:t>Warunek dostępu do funduszy: Krajowy </a:t>
            </a:r>
            <a:r>
              <a:rPr lang="pl-PL" sz="2200" dirty="0" smtClean="0">
                <a:solidFill>
                  <a:schemeClr val="tx1">
                    <a:lumMod val="50000"/>
                  </a:schemeClr>
                </a:solidFill>
              </a:rPr>
              <a:t>Program </a:t>
            </a:r>
            <a:r>
              <a:rPr lang="pl-PL" sz="2200" dirty="0">
                <a:solidFill>
                  <a:schemeClr val="tx1">
                    <a:lumMod val="50000"/>
                  </a:schemeClr>
                </a:solidFill>
              </a:rPr>
              <a:t>inwestycyjny w zakresie poprawy jakości i ograniczenia strat wody przeznaczonej do spożycia przez ludzi</a:t>
            </a:r>
            <a:endParaRPr lang="en-GB" sz="2200" dirty="0">
              <a:solidFill>
                <a:schemeClr val="tx1">
                  <a:lumMod val="50000"/>
                </a:schemeClr>
              </a:solidFill>
            </a:endParaRPr>
          </a:p>
          <a:p>
            <a:pPr marL="179388" indent="-179388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176213" algn="l"/>
              </a:tabLst>
            </a:pPr>
            <a:endParaRPr lang="en-GB" sz="2200" i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 preferRelativeResize="0"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238"/>
          <a:stretch/>
        </p:blipFill>
        <p:spPr>
          <a:xfrm>
            <a:off x="0" y="48160"/>
            <a:ext cx="5939973" cy="6739216"/>
          </a:xfr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229814" y="311858"/>
            <a:ext cx="5954751" cy="782638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smtClean="0"/>
              <a:t>Gospodarka o </a:t>
            </a:r>
            <a:r>
              <a:rPr lang="en-GB" sz="3200" b="1" dirty="0" err="1" smtClean="0"/>
              <a:t>obiegu</a:t>
            </a:r>
            <a:r>
              <a:rPr lang="en-GB" sz="3200" b="1" dirty="0" smtClean="0"/>
              <a:t> </a:t>
            </a:r>
            <a:r>
              <a:rPr lang="pl-PL" sz="3200" b="1" dirty="0" smtClean="0"/>
              <a:t>zamkniętym</a:t>
            </a:r>
            <a:endParaRPr lang="pl-PL" sz="3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0" y="1977655"/>
            <a:ext cx="7517217" cy="46190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Tx/>
            </a:pPr>
            <a:r>
              <a:rPr lang="en-GB" sz="2200" b="1" i="0" dirty="0" smtClean="0">
                <a:solidFill>
                  <a:schemeClr val="tx1"/>
                </a:solidFill>
              </a:rPr>
              <a:t>1) </a:t>
            </a:r>
            <a:r>
              <a:rPr lang="en-GB" b="1" i="0" dirty="0" err="1" smtClean="0">
                <a:solidFill>
                  <a:schemeClr val="tx1"/>
                </a:solidFill>
              </a:rPr>
              <a:t>Strategiczne</a:t>
            </a:r>
            <a:r>
              <a:rPr lang="en-GB" b="1" i="0" dirty="0" smtClean="0">
                <a:solidFill>
                  <a:schemeClr val="tx1"/>
                </a:solidFill>
              </a:rPr>
              <a:t> i </a:t>
            </a:r>
            <a:r>
              <a:rPr lang="en-GB" b="1" i="0" dirty="0" err="1" smtClean="0">
                <a:solidFill>
                  <a:schemeClr val="tx1"/>
                </a:solidFill>
              </a:rPr>
              <a:t>regionalne</a:t>
            </a:r>
            <a:r>
              <a:rPr lang="en-GB" b="1" i="0" dirty="0" smtClean="0">
                <a:solidFill>
                  <a:schemeClr val="tx1"/>
                </a:solidFill>
              </a:rPr>
              <a:t> </a:t>
            </a:r>
            <a:r>
              <a:rPr lang="en-GB" b="1" i="0" dirty="0" err="1" smtClean="0">
                <a:solidFill>
                  <a:schemeClr val="tx1"/>
                </a:solidFill>
              </a:rPr>
              <a:t>podejscie</a:t>
            </a:r>
            <a:endParaRPr lang="en-GB" i="0" dirty="0" smtClean="0">
              <a:solidFill>
                <a:schemeClr val="tx1"/>
              </a:solidFill>
            </a:endParaRPr>
          </a:p>
          <a:p>
            <a:pPr marL="446088" lvl="1" indent="-342900"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pl-PL" sz="2400" dirty="0" smtClean="0"/>
              <a:t>Np.</a:t>
            </a:r>
            <a:r>
              <a:rPr lang="en-GB" sz="2400" dirty="0" err="1" smtClean="0"/>
              <a:t>mapy</a:t>
            </a:r>
            <a:r>
              <a:rPr lang="en-GB" sz="2400" dirty="0" smtClean="0"/>
              <a:t> </a:t>
            </a:r>
            <a:r>
              <a:rPr lang="en-GB" sz="2400" dirty="0" err="1" smtClean="0"/>
              <a:t>drogowe</a:t>
            </a:r>
            <a:r>
              <a:rPr lang="en-GB" sz="2400" dirty="0" smtClean="0"/>
              <a:t> GOZ; </a:t>
            </a:r>
            <a:r>
              <a:rPr lang="en-GB" sz="2400" dirty="0" err="1" smtClean="0"/>
              <a:t>strategie</a:t>
            </a:r>
            <a:r>
              <a:rPr lang="en-GB" sz="2400" dirty="0" smtClean="0"/>
              <a:t> “zero waste”</a:t>
            </a:r>
            <a:endParaRPr lang="pl-PL" sz="2400" dirty="0" smtClean="0"/>
          </a:p>
          <a:p>
            <a:pPr marL="103188" lvl="1" indent="0">
              <a:spcBef>
                <a:spcPts val="600"/>
              </a:spcBef>
              <a:spcAft>
                <a:spcPts val="0"/>
              </a:spcAft>
              <a:buClrTx/>
              <a:buNone/>
              <a:tabLst>
                <a:tab pos="446088" algn="l"/>
              </a:tabLst>
            </a:pPr>
            <a:r>
              <a:rPr lang="en-US" sz="2400" b="1" dirty="0" smtClean="0">
                <a:solidFill>
                  <a:schemeClr val="tx1"/>
                </a:solidFill>
              </a:rPr>
              <a:t>2) </a:t>
            </a:r>
            <a:r>
              <a:rPr lang="pl-PL" sz="2400" b="1" dirty="0" smtClean="0">
                <a:solidFill>
                  <a:schemeClr val="tx1"/>
                </a:solidFill>
              </a:rPr>
              <a:t>Edukacja </a:t>
            </a:r>
            <a:r>
              <a:rPr lang="pl-PL" sz="2400" dirty="0" smtClean="0">
                <a:solidFill>
                  <a:schemeClr val="tx1"/>
                </a:solidFill>
              </a:rPr>
              <a:t>–&gt; zmiana </a:t>
            </a:r>
            <a:r>
              <a:rPr lang="pl-PL" sz="2400" dirty="0" err="1" smtClean="0">
                <a:solidFill>
                  <a:schemeClr val="tx1"/>
                </a:solidFill>
              </a:rPr>
              <a:t>zachowań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en-US" sz="2400" b="1" dirty="0" smtClean="0"/>
              <a:t>3) </a:t>
            </a:r>
            <a:r>
              <a:rPr lang="en-US" sz="2400" b="1" dirty="0" err="1" smtClean="0"/>
              <a:t>Gospodarka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zasobami</a:t>
            </a:r>
            <a:endParaRPr lang="pl-PL" sz="24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GB" b="1" i="0" dirty="0" smtClean="0">
                <a:solidFill>
                  <a:schemeClr val="tx1"/>
                </a:solidFill>
              </a:rPr>
              <a:t>w </a:t>
            </a:r>
            <a:r>
              <a:rPr lang="en-GB" b="1" i="0" dirty="0" err="1" smtClean="0">
                <a:solidFill>
                  <a:schemeClr val="tx1"/>
                </a:solidFill>
              </a:rPr>
              <a:t>sektorze</a:t>
            </a:r>
            <a:r>
              <a:rPr lang="en-GB" b="1" i="0" dirty="0" smtClean="0">
                <a:solidFill>
                  <a:schemeClr val="tx1"/>
                </a:solidFill>
              </a:rPr>
              <a:t> </a:t>
            </a:r>
            <a:r>
              <a:rPr lang="en-GB" b="1" i="0" dirty="0" err="1" smtClean="0">
                <a:solidFill>
                  <a:schemeClr val="tx1"/>
                </a:solidFill>
              </a:rPr>
              <a:t>komunalnym</a:t>
            </a:r>
            <a:r>
              <a:rPr lang="en-GB" b="1" i="0" dirty="0" smtClean="0">
                <a:solidFill>
                  <a:schemeClr val="tx1"/>
                </a:solidFill>
              </a:rPr>
              <a:t>: </a:t>
            </a:r>
            <a:r>
              <a:rPr lang="en-GB" i="0" dirty="0" err="1" smtClean="0">
                <a:solidFill>
                  <a:schemeClr val="tx1"/>
                </a:solidFill>
              </a:rPr>
              <a:t>gospodarka</a:t>
            </a:r>
            <a:r>
              <a:rPr lang="en-GB" i="0" dirty="0" smtClean="0">
                <a:solidFill>
                  <a:schemeClr val="tx1"/>
                </a:solidFill>
              </a:rPr>
              <a:t> </a:t>
            </a:r>
            <a:r>
              <a:rPr lang="en-GB" i="0" dirty="0" err="1" smtClean="0">
                <a:solidFill>
                  <a:schemeClr val="tx1"/>
                </a:solidFill>
              </a:rPr>
              <a:t>odpadami</a:t>
            </a:r>
            <a:endParaRPr lang="pl-PL" i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GB" b="1" i="0" dirty="0">
                <a:solidFill>
                  <a:schemeClr val="tx1"/>
                </a:solidFill>
              </a:rPr>
              <a:t>w MSP </a:t>
            </a:r>
            <a:r>
              <a:rPr lang="en-GB" i="0" dirty="0">
                <a:solidFill>
                  <a:schemeClr val="tx1"/>
                </a:solidFill>
              </a:rPr>
              <a:t>– </a:t>
            </a:r>
            <a:r>
              <a:rPr lang="pl-PL" i="0" dirty="0" err="1">
                <a:solidFill>
                  <a:schemeClr val="tx1"/>
                </a:solidFill>
              </a:rPr>
              <a:t>zr</a:t>
            </a:r>
            <a:r>
              <a:rPr lang="en-US" i="0" dirty="0" err="1">
                <a:solidFill>
                  <a:schemeClr val="tx1"/>
                </a:solidFill>
              </a:rPr>
              <a:t>ównoważona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pl-PL" i="0" dirty="0">
                <a:solidFill>
                  <a:schemeClr val="tx1"/>
                </a:solidFill>
              </a:rPr>
              <a:t>produkcja, oszczędność zasobów</a:t>
            </a:r>
            <a:r>
              <a:rPr lang="en-GB" b="1" i="0" dirty="0">
                <a:solidFill>
                  <a:schemeClr val="tx1"/>
                </a:solidFill>
              </a:rPr>
              <a:t> </a:t>
            </a:r>
            <a:r>
              <a:rPr lang="en-GB" i="0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ClrTx/>
            </a:pPr>
            <a:r>
              <a:rPr lang="en-GB" b="1" i="0" dirty="0" smtClean="0">
                <a:solidFill>
                  <a:schemeClr val="tx1"/>
                </a:solidFill>
              </a:rPr>
              <a:t>!</a:t>
            </a:r>
            <a:r>
              <a:rPr lang="en-GB" i="0" dirty="0" smtClean="0">
                <a:solidFill>
                  <a:schemeClr val="tx1"/>
                </a:solidFill>
              </a:rPr>
              <a:t> </a:t>
            </a:r>
            <a:r>
              <a:rPr lang="en-GB" i="0" dirty="0" err="1" smtClean="0">
                <a:solidFill>
                  <a:schemeClr val="tx1"/>
                </a:solidFill>
              </a:rPr>
              <a:t>hierarchia</a:t>
            </a:r>
            <a:r>
              <a:rPr lang="en-GB" i="0" dirty="0" smtClean="0">
                <a:solidFill>
                  <a:schemeClr val="tx1"/>
                </a:solidFill>
              </a:rPr>
              <a:t> post</a:t>
            </a:r>
            <a:r>
              <a:rPr lang="pl-PL" i="0" dirty="0" smtClean="0">
                <a:solidFill>
                  <a:schemeClr val="tx1"/>
                </a:solidFill>
              </a:rPr>
              <a:t>ę</a:t>
            </a:r>
            <a:r>
              <a:rPr lang="en-GB" i="0" dirty="0" err="1" smtClean="0">
                <a:solidFill>
                  <a:schemeClr val="tx1"/>
                </a:solidFill>
              </a:rPr>
              <a:t>powania</a:t>
            </a:r>
            <a:r>
              <a:rPr lang="en-GB" i="0" dirty="0" smtClean="0">
                <a:solidFill>
                  <a:schemeClr val="tx1"/>
                </a:solidFill>
              </a:rPr>
              <a:t> z </a:t>
            </a:r>
            <a:r>
              <a:rPr lang="en-GB" i="0" dirty="0" err="1" smtClean="0">
                <a:solidFill>
                  <a:schemeClr val="tx1"/>
                </a:solidFill>
              </a:rPr>
              <a:t>odpadami</a:t>
            </a:r>
            <a:r>
              <a:rPr lang="en-GB" i="0" dirty="0" smtClean="0">
                <a:solidFill>
                  <a:schemeClr val="tx1"/>
                </a:solidFill>
              </a:rPr>
              <a:t>: reduce, reuse, recycle</a:t>
            </a:r>
            <a:endParaRPr lang="en-GB" sz="22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7559" y="472227"/>
            <a:ext cx="10515600" cy="782357"/>
          </a:xfrm>
          <a:noFill/>
        </p:spPr>
        <p:txBody>
          <a:bodyPr/>
          <a:lstStyle/>
          <a:p>
            <a:r>
              <a:rPr lang="pl-PL" sz="3200" b="1" dirty="0" smtClean="0"/>
              <a:t>Strategiczne podejście i współpraca na poziomie lokalnym – przykłady:</a:t>
            </a:r>
            <a:endParaRPr lang="pl-PL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59219" y="1438053"/>
            <a:ext cx="10773940" cy="4133850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Plan ‘zero waste’ (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Chorwacja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):</a:t>
            </a:r>
            <a:r>
              <a:rPr lang="en-GB" dirty="0" smtClean="0"/>
              <a:t> </a:t>
            </a:r>
            <a:r>
              <a:rPr lang="en-GB" sz="2000" dirty="0" smtClean="0">
                <a:hlinkClick r:id="rId3"/>
              </a:rPr>
              <a:t>https://zerowastecities.eu/the-story-of-prelog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Zero waste –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przykłady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i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</a:rPr>
              <a:t>metodologia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zerowastecities.eu/wp-content/uploads/2020/07/2020_07_07_zwe_zero_waste_cities_masterplan.pdf</a:t>
            </a:r>
            <a:endParaRPr lang="en-GB" sz="2000" dirty="0" smtClean="0"/>
          </a:p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BIOCanteens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(“</a:t>
            </a:r>
            <a:r>
              <a:rPr lang="pl-PL" dirty="0" err="1" smtClean="0">
                <a:solidFill>
                  <a:schemeClr val="tx1">
                    <a:lumMod val="50000"/>
                  </a:schemeClr>
                </a:solidFill>
              </a:rPr>
              <a:t>eko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-stołówki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”): </a:t>
            </a:r>
            <a:r>
              <a:rPr lang="pl-PL" dirty="0" smtClean="0">
                <a:hlinkClick r:id="rId5"/>
              </a:rPr>
              <a:t>https</a:t>
            </a:r>
            <a:r>
              <a:rPr lang="pl-PL" dirty="0">
                <a:hlinkClick r:id="rId5"/>
              </a:rPr>
              <a:t>://</a:t>
            </a:r>
            <a:r>
              <a:rPr lang="pl-PL" sz="1800" dirty="0">
                <a:hlinkClick r:id="rId5"/>
              </a:rPr>
              <a:t>ec.europa.eu/regional_policy/en/projects/Belgium/french-biocanteens-seek-to-spread-organic-local-food-from-school-canteens-across-europe</a:t>
            </a:r>
            <a:endParaRPr lang="en-US" sz="1800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Urban soil 4 food (“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miejski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grunt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dla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żywności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’) </a:t>
            </a:r>
            <a:r>
              <a:rPr lang="en-US" sz="1800" dirty="0">
                <a:hlinkClick r:id="rId6"/>
              </a:rPr>
              <a:t>https://www.uia-initiative.eu/en/uia-cities/maribor</a:t>
            </a:r>
            <a:endParaRPr lang="en-US" sz="1800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OASIS school yards 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oazy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szkolnych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podwórkach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): </a:t>
            </a: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www.uia-initiative.eu/en/uia-cities/paris-call3</a:t>
            </a: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12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6035040" y="151436"/>
            <a:ext cx="6015446" cy="634627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Europa bliżej </a:t>
            </a:r>
            <a:r>
              <a:rPr lang="pl-PL" b="1" dirty="0"/>
              <a:t>o</a:t>
            </a:r>
            <a:r>
              <a:rPr lang="pl-PL" b="1" dirty="0" smtClean="0"/>
              <a:t>bywateli</a:t>
            </a:r>
            <a:endParaRPr lang="pl-PL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852" r="6804" b="945"/>
          <a:stretch/>
        </p:blipFill>
        <p:spPr>
          <a:xfrm>
            <a:off x="-182880" y="0"/>
            <a:ext cx="6217920" cy="6858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21125" y="1669311"/>
            <a:ext cx="7644996" cy="42994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360000" tIns="360000" rIns="360000" bIns="360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4"/>
              </a:buClr>
            </a:pPr>
            <a:endParaRPr lang="en-IE" altLang="en-US" i="0" dirty="0">
              <a:solidFill>
                <a:schemeClr val="tx1">
                  <a:lumMod val="75000"/>
                </a:schemeClr>
              </a:solidFill>
            </a:endParaRP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i="0" dirty="0" smtClean="0">
                <a:solidFill>
                  <a:schemeClr val="tx1">
                    <a:lumMod val="75000"/>
                  </a:schemeClr>
                </a:solidFill>
              </a:rPr>
              <a:t>Rewitalizacja miast dla mieszkańców i dla środowiska</a:t>
            </a:r>
            <a:r>
              <a:rPr lang="en-GB" i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pl-PL" i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altLang="en-US" i="0" dirty="0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pl-PL" altLang="en-US" i="0" dirty="0" smtClean="0">
                <a:solidFill>
                  <a:schemeClr val="tx1">
                    <a:lumMod val="75000"/>
                  </a:schemeClr>
                </a:solidFill>
              </a:rPr>
              <a:t>ewitalizacja </a:t>
            </a:r>
            <a:r>
              <a:rPr lang="pl-PL" altLang="en-US" i="0" dirty="0">
                <a:solidFill>
                  <a:schemeClr val="tx1">
                    <a:lumMod val="75000"/>
                  </a:schemeClr>
                </a:solidFill>
              </a:rPr>
              <a:t>przestrzeni miejskiej nie może obejmować wycinki drzew i krzewów</a:t>
            </a:r>
            <a:endParaRPr lang="en-IE" altLang="en-US" i="0" dirty="0">
              <a:solidFill>
                <a:schemeClr val="tx1">
                  <a:lumMod val="75000"/>
                </a:schemeClr>
              </a:solidFill>
            </a:endParaRP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altLang="en-US" i="0" dirty="0" err="1">
                <a:solidFill>
                  <a:schemeClr val="tx1">
                    <a:lumMod val="75000"/>
                  </a:schemeClr>
                </a:solidFill>
              </a:rPr>
              <a:t>R</a:t>
            </a:r>
            <a:r>
              <a:rPr lang="en-IE" altLang="en-US" i="0" dirty="0" err="1" smtClean="0">
                <a:solidFill>
                  <a:schemeClr val="tx1">
                    <a:lumMod val="75000"/>
                  </a:schemeClr>
                </a:solidFill>
              </a:rPr>
              <a:t>ewitalizacja</a:t>
            </a:r>
            <a:r>
              <a:rPr lang="en-IE" altLang="en-US" i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altLang="en-US" i="0" dirty="0" err="1">
                <a:solidFill>
                  <a:schemeClr val="tx1">
                    <a:lumMod val="75000"/>
                  </a:schemeClr>
                </a:solidFill>
              </a:rPr>
              <a:t>nie</a:t>
            </a:r>
            <a:r>
              <a:rPr lang="en-IE" altLang="en-US" i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altLang="en-US" i="0" dirty="0" err="1">
                <a:solidFill>
                  <a:schemeClr val="tx1">
                    <a:lumMod val="75000"/>
                  </a:schemeClr>
                </a:solidFill>
              </a:rPr>
              <a:t>moze</a:t>
            </a:r>
            <a:r>
              <a:rPr lang="en-IE" altLang="en-US" i="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E" altLang="en-US" i="0" dirty="0" err="1">
                <a:solidFill>
                  <a:schemeClr val="tx1">
                    <a:lumMod val="75000"/>
                  </a:schemeClr>
                </a:solidFill>
              </a:rPr>
              <a:t>prowadzic</a:t>
            </a:r>
            <a:r>
              <a:rPr lang="en-IE" altLang="en-US" i="0" dirty="0">
                <a:solidFill>
                  <a:schemeClr val="tx1">
                    <a:lumMod val="75000"/>
                  </a:schemeClr>
                </a:solidFill>
              </a:rPr>
              <a:t> do </a:t>
            </a:r>
            <a:r>
              <a:rPr lang="pl-PL" altLang="en-US" i="0" dirty="0">
                <a:solidFill>
                  <a:schemeClr val="tx1">
                    <a:lumMod val="75000"/>
                  </a:schemeClr>
                </a:solidFill>
              </a:rPr>
              <a:t>zwiększania powierzchni nieprzepuszczalnych w miastach (placów, parkingów itp</a:t>
            </a:r>
            <a:r>
              <a:rPr lang="pl-PL" altLang="en-US" i="0" dirty="0" smtClean="0">
                <a:solidFill>
                  <a:schemeClr val="tx1">
                    <a:lumMod val="75000"/>
                  </a:schemeClr>
                </a:solidFill>
              </a:rPr>
              <a:t>.) </a:t>
            </a:r>
            <a:endParaRPr lang="pl-PL" altLang="en-US" i="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9388" indent="-179388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pl-PL" altLang="en-US" i="0" dirty="0">
                <a:solidFill>
                  <a:schemeClr val="tx1">
                    <a:lumMod val="75000"/>
                  </a:schemeClr>
                </a:solidFill>
              </a:rPr>
              <a:t>S</a:t>
            </a:r>
            <a:r>
              <a:rPr lang="pl-PL" altLang="en-US" i="0" dirty="0" smtClean="0">
                <a:solidFill>
                  <a:schemeClr val="tx1">
                    <a:lumMod val="75000"/>
                  </a:schemeClr>
                </a:solidFill>
              </a:rPr>
              <a:t>zeroki</a:t>
            </a:r>
            <a:r>
              <a:rPr lang="en-IE" altLang="en-US" i="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pl-PL" altLang="en-US" i="0" dirty="0">
                <a:solidFill>
                  <a:schemeClr val="tx1">
                    <a:lumMod val="75000"/>
                  </a:schemeClr>
                </a:solidFill>
              </a:rPr>
              <a:t> konsultacje </a:t>
            </a:r>
            <a:r>
              <a:rPr lang="pl-PL" altLang="en-US" i="0" dirty="0" err="1">
                <a:solidFill>
                  <a:schemeClr val="tx1">
                    <a:lumMod val="75000"/>
                  </a:schemeClr>
                </a:solidFill>
              </a:rPr>
              <a:t>społeczn</a:t>
            </a:r>
            <a:r>
              <a:rPr lang="en-IE" altLang="en-US" i="0" dirty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pl-PL" altLang="en-US" i="0" dirty="0">
                <a:solidFill>
                  <a:schemeClr val="tx1">
                    <a:lumMod val="75000"/>
                  </a:schemeClr>
                </a:solidFill>
              </a:rPr>
              <a:t> w procesie planowania rewitalizacji</a:t>
            </a:r>
            <a:endParaRPr lang="en-IE" altLang="en-US" i="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Clr>
                <a:schemeClr val="accent4"/>
              </a:buClr>
            </a:pPr>
            <a:endParaRPr lang="en-GB" altLang="en-US" i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96" y="162018"/>
            <a:ext cx="10515600" cy="782357"/>
          </a:xfrm>
        </p:spPr>
        <p:txBody>
          <a:bodyPr/>
          <a:lstStyle/>
          <a:p>
            <a:r>
              <a:rPr lang="pl-PL" sz="3600" dirty="0" smtClean="0"/>
              <a:t>Takiej rewitalizacji nie będziemy wspierać</a:t>
            </a:r>
            <a:endParaRPr lang="pl-PL" sz="3600" dirty="0"/>
          </a:p>
        </p:txBody>
      </p:sp>
      <p:pic>
        <p:nvPicPr>
          <p:cNvPr id="4" name="Picture 2" descr="http://x4.cdn02.imgwykop.pl/c3397993/link_4NDKQAo5nQV4qXrPgoFRhLm4pUPfSDKF,w300h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62" y="1094625"/>
            <a:ext cx="6568238" cy="52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1762" y="6333018"/>
            <a:ext cx="261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pl-PL" b="1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Źródło</a:t>
            </a:r>
            <a:r>
              <a:rPr lang="en-GB" altLang="pl-PL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 </a:t>
            </a:r>
            <a:r>
              <a:rPr lang="en-GB" altLang="pl-PL" b="1" u="sng" dirty="0">
                <a:solidFill>
                  <a:srgbClr val="005A9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www.projektymiejskie.pl</a:t>
            </a:r>
            <a:endParaRPr lang="en-GB" altLang="pl-PL" dirty="0"/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39" y="2314436"/>
            <a:ext cx="3962131" cy="26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8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6683</TotalTime>
  <Words>748</Words>
  <Application>Microsoft Office PowerPoint</Application>
  <PresentationFormat>Widescreen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EC Square Sans Pro</vt:lpstr>
      <vt:lpstr>Times New Roman</vt:lpstr>
      <vt:lpstr>Verdana</vt:lpstr>
      <vt:lpstr>Wingdings</vt:lpstr>
      <vt:lpstr>Office Theme</vt:lpstr>
      <vt:lpstr>GREEN CITIES  transformacja ekologiczna miast   </vt:lpstr>
      <vt:lpstr>PowerPoint Presentation</vt:lpstr>
      <vt:lpstr>PowerPoint Presentation</vt:lpstr>
      <vt:lpstr>PowerPoint Presentation</vt:lpstr>
      <vt:lpstr>Efektywne zarzadzanie zasobami wody pitnej</vt:lpstr>
      <vt:lpstr>PowerPoint Presentation</vt:lpstr>
      <vt:lpstr>Strategiczne podejście i współpraca na poziomie lokalnym – przykłady:</vt:lpstr>
      <vt:lpstr>PowerPoint Presentation</vt:lpstr>
      <vt:lpstr>Takiej rewitalizacji nie będziemy wspierać</vt:lpstr>
      <vt:lpstr>PowerPoint Presentation</vt:lpstr>
      <vt:lpstr>PowerPoint Presentation</vt:lpstr>
      <vt:lpstr>Jak się przygotować?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DYBOWSKI Miroslaw (REGIO)</dc:creator>
  <cp:lastModifiedBy>MAJEWSKA Julia (REGIO)</cp:lastModifiedBy>
  <cp:revision>303</cp:revision>
  <cp:lastPrinted>2021-01-11T14:43:10Z</cp:lastPrinted>
  <dcterms:created xsi:type="dcterms:W3CDTF">2020-11-29T13:25:57Z</dcterms:created>
  <dcterms:modified xsi:type="dcterms:W3CDTF">2021-06-14T08:07:15Z</dcterms:modified>
</cp:coreProperties>
</file>