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73" r:id="rId9"/>
    <p:sldId id="264" r:id="rId10"/>
    <p:sldId id="262" r:id="rId11"/>
    <p:sldId id="265" r:id="rId12"/>
    <p:sldId id="272" r:id="rId13"/>
    <p:sldId id="269" r:id="rId14"/>
    <p:sldId id="267" r:id="rId15"/>
    <p:sldId id="270" r:id="rId16"/>
  </p:sldIdLst>
  <p:sldSz cx="12192000" cy="6858000"/>
  <p:notesSz cx="6865938" cy="99980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609" autoAdjust="0"/>
  </p:normalViewPr>
  <p:slideViewPr>
    <p:cSldViewPr snapToGrid="0">
      <p:cViewPr varScale="1">
        <p:scale>
          <a:sx n="120" d="100"/>
          <a:sy n="120" d="100"/>
        </p:scale>
        <p:origin x="16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C7E0B-870B-4B56-BE9F-2BE323136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83062B-C6BE-4746-8B73-6D4B6A21F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F10F11-7D74-44A8-9D8E-9F95F5F6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871BE8-8966-4BD8-91E2-411323A5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DED02-01CF-4496-8B70-BD492436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75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AEC902-14BB-42FB-9763-F11BA055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A3B8D9-61C5-417A-BA2E-32B630C2F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4F224A-D1F7-4FEC-AD91-7663E1A6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F4E793-5000-40CC-85B1-6D8FD250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89FCC9-36DF-42A5-B62A-8AC8966A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69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B71F6B2-5448-42A0-9880-3C03C45DF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6E828A-5DC3-444D-824A-4641C1841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FFD066-B6F7-48D9-99AB-D4A6510C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F77848-37F7-487A-BF88-48B685E5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18701E-5DE2-447D-8002-E363ADB3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E3A329-ACF9-4C4B-8329-0C59C60A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56DA46-85EC-44A9-8347-8936CA781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4143D1-3DB9-437A-94E8-D661918C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645131-8CFD-47EA-ACA6-30AD7BDC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2F9A18-7F59-4307-BA45-621DC03B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35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B537D0-CBFC-4213-9EC0-FA8074E5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50F00F-F723-47A8-AB62-7BC6699F6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F9AD50-874D-4897-97EC-F3CD4CD0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04D591-BDEA-4048-86AA-2378C5CC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6C3419-9EA2-4272-ABB5-91F8C1F9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04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644EAD-B8E8-438F-84F9-CAAC0C75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FC7910-0409-42DE-818F-B169D0808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71D00F-091B-40A7-B849-36C684212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93A9F79-CBD5-4F5E-AC87-7957A2E5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EBFD4D-6769-45B3-86F2-FDFE8538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8058EAE-121D-4FE1-8293-4FD34146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726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993A2E-719F-4684-A15C-79B51A9D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31DE97-C94B-4CCB-9FB2-58E403123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AF320C-E603-45BB-B505-2228D26EF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193CAAC-608B-4B1F-9C27-368064229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CCE635B-BDD9-4406-B8AC-490CA40B2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5A0DC0F-B34A-4678-AD30-B35C1450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7C1EBD-A032-4FF0-BFA2-F3F29475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B84EB88-0754-41AE-8F9B-5A700111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840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6877A4-A535-4605-8838-A1999653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30A38CF-B81B-46AB-B539-87330C7A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262EB7E-3D61-4717-A5EA-8B04CB43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5962064-C392-4E25-8378-8F06B7DD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249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CA2A5AF-AEED-49F0-84C4-615742C2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8BB797C-6B6E-427B-8FD3-FF0EA454C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F45D10-EEF2-493E-9045-D9325FF0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44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D0CF5-AAFD-42D2-ADD2-B2FBFC66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13505E-E379-443A-AE0B-E254DB6F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B2AFF3-318C-4A00-B40B-BB14E2F6A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50C742-8A75-45FC-95D0-EA218E7D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E243BD-CA5D-49D6-8D76-05D74DCD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BD18FE-8226-41D6-8261-6AB8E4DC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76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911EF-8D2F-4B25-81F5-8A14B63F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7945789-6DEE-4A02-9AAB-3826C8AE9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22F9439-FE81-4C7F-932F-228A434D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09EE74E-672E-47D9-AA9E-250C216E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BF49FB4-553A-4581-A198-FBB13A452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8E8933-B1A6-4FED-BA81-4178214D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51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1F1E06E-219D-4690-BAA9-008E5997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A097B3-B648-4C14-90D6-3FD486B1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F354F9-4FCA-443B-9E50-871279784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EE1D1-6A7B-4848-B99D-9F644704D06E}" type="datetimeFigureOut">
              <a:rPr lang="pl-PL" smtClean="0"/>
              <a:t>16.06.2021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A7EF79-2895-47FB-9E92-5D6C1542B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C14975-5D7E-468D-8B62-2D355FD07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38038-AD23-4295-8632-359FA653D2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001B83-4DFE-41AF-A758-4FCA9BD37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750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r>
              <a:rPr lang="pl-PL" dirty="0"/>
              <a:t>„Budowa zintegrowanego centrum przesiadkowego </a:t>
            </a:r>
            <a:br>
              <a:rPr lang="pl-PL" dirty="0"/>
            </a:br>
            <a:r>
              <a:rPr lang="pl-PL" dirty="0"/>
              <a:t>w Pszczynie wraz z niezbędną infrastrukturą towarzyszącą”- </a:t>
            </a:r>
            <a:br>
              <a:rPr lang="pl-PL" dirty="0"/>
            </a:br>
            <a:r>
              <a:rPr lang="pl-PL" sz="3600" dirty="0">
                <a:solidFill>
                  <a:srgbClr val="00B050"/>
                </a:solidFill>
              </a:rPr>
              <a:t>całkowita wartość projektu </a:t>
            </a:r>
            <a:r>
              <a:rPr lang="pl-PL" sz="3600" b="1" dirty="0">
                <a:solidFill>
                  <a:srgbClr val="00B050"/>
                </a:solidFill>
              </a:rPr>
              <a:t>45 783 533,00 zł</a:t>
            </a:r>
            <a:br>
              <a:rPr lang="pl-PL" dirty="0"/>
            </a:br>
            <a:r>
              <a:rPr lang="pl-PL" sz="4000" dirty="0">
                <a:solidFill>
                  <a:srgbClr val="FF0000"/>
                </a:solidFill>
              </a:rPr>
              <a:t>dofinansowanie UE </a:t>
            </a:r>
            <a:r>
              <a:rPr lang="pl-PL" sz="4000" b="1" dirty="0">
                <a:solidFill>
                  <a:srgbClr val="FF0000"/>
                </a:solidFill>
              </a:rPr>
              <a:t>36 355 284,54 zł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2AFA6B-1006-4006-B23B-528403FC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0172"/>
            <a:ext cx="9144000" cy="207628"/>
          </a:xfrm>
        </p:spPr>
        <p:txBody>
          <a:bodyPr>
            <a:noAutofit/>
          </a:bodyPr>
          <a:lstStyle/>
          <a:p>
            <a:r>
              <a:rPr lang="pl-PL" sz="1400" dirty="0"/>
              <a:t>Pszczyna, 10.06.2021</a:t>
            </a:r>
          </a:p>
          <a:p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7BD8F0-4D87-464F-981D-D4B16ACC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5335724"/>
            <a:ext cx="7974464" cy="803138"/>
          </a:xfrm>
          <a:prstGeom prst="rect">
            <a:avLst/>
          </a:prstGeom>
        </p:spPr>
      </p:pic>
      <p:pic>
        <p:nvPicPr>
          <p:cNvPr id="1026" name="Obraz 7" descr="logo do stopki e-mail">
            <a:extLst>
              <a:ext uri="{FF2B5EF4-FFF2-40B4-BE49-F238E27FC236}">
                <a16:creationId xmlns:a16="http://schemas.microsoft.com/office/drawing/2014/main" id="{A4C775F1-8BAE-4001-AE69-FBB431BE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FB0A21-1688-4961-BD23-9D01BB0C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0" y="1049773"/>
            <a:ext cx="5619735" cy="237922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Od 2018 </a:t>
            </a:r>
            <a:r>
              <a:rPr lang="pl-PL" dirty="0"/>
              <a:t>– trwają prace projektowo-budowlane partnera projektu </a:t>
            </a:r>
            <a:r>
              <a:rPr lang="pl-PL" b="1" dirty="0"/>
              <a:t>Gminy Pszczyna </a:t>
            </a:r>
            <a:r>
              <a:rPr lang="pl-PL" dirty="0"/>
              <a:t>tj. budowa/przebudowa ścieżek rowerowych i 2 mniejszych centrów przesiadkowych w Wiśle Wielkiej i Piasku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F5AA3C1-9171-498F-A03B-5CEB8B799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26" y="-170299"/>
            <a:ext cx="5169526" cy="6892703"/>
          </a:xfrm>
        </p:spPr>
      </p:pic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F9B1E46C-58FF-496E-9330-6054D124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08308" cy="10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EC02802-DF47-49BE-BB58-3B7985B2A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8" y="3429000"/>
            <a:ext cx="4857226" cy="32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66EFB8A9-5C37-4DF0-ABF6-D000C0C4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D54704-D1FC-4FA1-8EC9-A15854AFF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1" y="2474753"/>
            <a:ext cx="5818782" cy="4364087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6BEBEFD-2ABD-40F9-A01B-D425305F7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6568199" cy="4377048"/>
          </a:xfrm>
        </p:spPr>
      </p:pic>
    </p:spTree>
    <p:extLst>
      <p:ext uri="{BB962C8B-B14F-4D97-AF65-F5344CB8AC3E}">
        <p14:creationId xmlns:p14="http://schemas.microsoft.com/office/powerpoint/2010/main" val="397631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3">
            <a:extLst>
              <a:ext uri="{FF2B5EF4-FFF2-40B4-BE49-F238E27FC236}">
                <a16:creationId xmlns:a16="http://schemas.microsoft.com/office/drawing/2014/main" id="{EA7B573F-7750-459E-A8CE-9404B83987E6}"/>
              </a:ext>
            </a:extLst>
          </p:cNvPr>
          <p:cNvSpPr txBox="1">
            <a:spLocks/>
          </p:cNvSpPr>
          <p:nvPr/>
        </p:nvSpPr>
        <p:spPr>
          <a:xfrm>
            <a:off x="2080470" y="813895"/>
            <a:ext cx="7373923" cy="546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algn="ctr"/>
            <a:r>
              <a:rPr lang="pl-PL" sz="5400" u="sng" dirty="0">
                <a:latin typeface="+mj-lt"/>
              </a:rPr>
              <a:t>DO DZIŚ:</a:t>
            </a:r>
          </a:p>
          <a:p>
            <a:pPr algn="ctr"/>
            <a:endParaRPr lang="pl-PL" sz="4300" u="sng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pl-PL" sz="4000" dirty="0">
                <a:latin typeface="+mj-lt"/>
              </a:rPr>
              <a:t>Powiat wybudował </a:t>
            </a:r>
            <a:r>
              <a:rPr lang="pl-PL" sz="4000" dirty="0">
                <a:solidFill>
                  <a:srgbClr val="00B050"/>
                </a:solidFill>
                <a:latin typeface="+mj-lt"/>
              </a:rPr>
              <a:t>1</a:t>
            </a:r>
            <a:r>
              <a:rPr lang="pl-PL" sz="4000" dirty="0">
                <a:latin typeface="+mj-lt"/>
              </a:rPr>
              <a:t> centrum przesiadkowe wraz z parkingami </a:t>
            </a:r>
            <a:r>
              <a:rPr lang="pl-PL" sz="4000" dirty="0" err="1">
                <a:latin typeface="+mj-lt"/>
              </a:rPr>
              <a:t>Park&amp;Ride</a:t>
            </a:r>
            <a:r>
              <a:rPr lang="pl-PL" sz="4000" dirty="0">
                <a:latin typeface="+mj-lt"/>
              </a:rPr>
              <a:t> i </a:t>
            </a:r>
            <a:r>
              <a:rPr lang="pl-PL" sz="4000" dirty="0" err="1">
                <a:latin typeface="+mj-lt"/>
              </a:rPr>
              <a:t>Bike&amp;Ride</a:t>
            </a:r>
            <a:r>
              <a:rPr lang="pl-PL" sz="4000" dirty="0">
                <a:latin typeface="+mj-lt"/>
              </a:rPr>
              <a:t>  </a:t>
            </a:r>
          </a:p>
          <a:p>
            <a:pPr marL="285750" indent="-285750">
              <a:buFontTx/>
              <a:buChar char="-"/>
            </a:pPr>
            <a:r>
              <a:rPr lang="pl-PL" sz="4000" dirty="0">
                <a:latin typeface="+mj-lt"/>
              </a:rPr>
              <a:t>Gmina wybudowała </a:t>
            </a:r>
            <a:r>
              <a:rPr lang="pl-PL" sz="4000" dirty="0">
                <a:solidFill>
                  <a:srgbClr val="00B050"/>
                </a:solidFill>
                <a:latin typeface="+mj-lt"/>
              </a:rPr>
              <a:t>6,14 km </a:t>
            </a:r>
            <a:r>
              <a:rPr lang="pl-PL" sz="4000" dirty="0">
                <a:latin typeface="+mj-lt"/>
              </a:rPr>
              <a:t>dróg dla rowerów i wyznaczyła </a:t>
            </a:r>
            <a:r>
              <a:rPr lang="pl-PL" sz="4000" dirty="0">
                <a:solidFill>
                  <a:srgbClr val="00B050"/>
                </a:solidFill>
                <a:latin typeface="+mj-lt"/>
              </a:rPr>
              <a:t>1,146 km </a:t>
            </a:r>
            <a:r>
              <a:rPr lang="pl-PL" sz="4000" dirty="0">
                <a:latin typeface="+mj-lt"/>
              </a:rPr>
              <a:t>ścieżek dla rowerów</a:t>
            </a:r>
          </a:p>
          <a:p>
            <a:endParaRPr lang="pl-PL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07D932C-659C-4E60-BB68-5845D69FABD9}"/>
              </a:ext>
            </a:extLst>
          </p:cNvPr>
          <p:cNvSpPr txBox="1"/>
          <p:nvPr/>
        </p:nvSpPr>
        <p:spPr>
          <a:xfrm>
            <a:off x="7508147" y="5999623"/>
            <a:ext cx="412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latin typeface="+mj-lt"/>
              </a:rPr>
              <a:t>Projekt trwa do XII 2022r</a:t>
            </a:r>
            <a:r>
              <a:rPr lang="pl-PL" dirty="0"/>
              <a:t>.</a:t>
            </a:r>
          </a:p>
        </p:txBody>
      </p:sp>
      <p:pic>
        <p:nvPicPr>
          <p:cNvPr id="5" name="Obraz 7" descr="logo do stopki e-mail">
            <a:extLst>
              <a:ext uri="{FF2B5EF4-FFF2-40B4-BE49-F238E27FC236}">
                <a16:creationId xmlns:a16="http://schemas.microsoft.com/office/drawing/2014/main" id="{F0645A45-BB7A-46B1-BF80-3085EA32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1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090AC-3E4A-4E86-AE6F-A03B0FDC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29" y="894840"/>
            <a:ext cx="10138984" cy="1122362"/>
          </a:xfrm>
        </p:spPr>
        <p:txBody>
          <a:bodyPr>
            <a:normAutofit/>
          </a:bodyPr>
          <a:lstStyle/>
          <a:p>
            <a:pPr algn="ctr"/>
            <a:r>
              <a:rPr lang="pl-PL" sz="5000" dirty="0"/>
              <a:t>PARTNERSTWO w PROJEKTACH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029466-4811-41C0-853C-50AFE2B76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/>
              <a:t>„</a:t>
            </a:r>
            <a:r>
              <a:rPr lang="pl-PL" sz="6000" dirty="0">
                <a:solidFill>
                  <a:srgbClr val="92D050"/>
                </a:solidFill>
              </a:rPr>
              <a:t>+</a:t>
            </a:r>
            <a:r>
              <a:rPr lang="pl-PL" sz="4000" dirty="0"/>
              <a:t>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AA3E0-177C-4064-8B8F-D881467E4C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realna współpraca samorządów na różnym szczeblu w celu zaspokajaniu zbiorowych potrzeb mieszkańców;</a:t>
            </a:r>
            <a:endParaRPr lang="pl-PL" sz="1800" dirty="0">
              <a:latin typeface="+mj-lt"/>
            </a:endParaRPr>
          </a:p>
          <a:p>
            <a:r>
              <a:rPr lang="pl-PL" sz="1800" dirty="0">
                <a:latin typeface="+mj-lt"/>
                <a:ea typeface="Calibri" panose="020F0502020204030204" pitchFamily="34" charset="0"/>
              </a:rPr>
              <a:t>ł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atwiejsza możliwość sfinansowania złożonych i większych przedsięwzięć inwestycyjnych oraz pozyskania dofinansowania</a:t>
            </a:r>
            <a:r>
              <a:rPr lang="pl-PL" sz="1800" dirty="0">
                <a:latin typeface="+mj-lt"/>
                <a:ea typeface="Calibri" panose="020F0502020204030204" pitchFamily="34" charset="0"/>
              </a:rPr>
              <a:t> - p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rzy mniejszym zakresie inwestycyjnym (części jednego z partnerów) trudniej jest pozyskać dofinansowanie;</a:t>
            </a:r>
          </a:p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Wspólne zarządzanie projektem wpływa pozytywnie na jego przebieg i realizację zadania zgodnie z wnioskiem i umową o dofinansowanie;</a:t>
            </a:r>
          </a:p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wspólne monitorowanie realizacji projektu i jego wskaźników.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810C7E-B25E-40C3-81AA-4FDA6BCBE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/>
              <a:t>„</a:t>
            </a:r>
            <a:r>
              <a:rPr lang="pl-PL" sz="6000" dirty="0">
                <a:solidFill>
                  <a:srgbClr val="FF0000"/>
                </a:solidFill>
              </a:rPr>
              <a:t>-</a:t>
            </a:r>
            <a:r>
              <a:rPr lang="pl-PL" sz="4000" dirty="0"/>
              <a:t>”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4A50C08-94C0-4AAC-B5FF-66C3D07F77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dodatkowa sprawozdawczość, ankietyzacja wpływająca na zwiększenie dokumentacji w projekcie;</a:t>
            </a:r>
          </a:p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różne terminy realizacji zadań przez poszczególnych partnerów wydłużają realizację projektów i wpływają na rozciągnięcie w czasie trwałości projektu </a:t>
            </a:r>
          </a:p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niestabilność przepisów prawnych i różna podstawa prawna działalności </a:t>
            </a:r>
            <a:r>
              <a:rPr lang="pl-PL" sz="1800" dirty="0">
                <a:latin typeface="+mj-lt"/>
                <a:ea typeface="Calibri" panose="020F0502020204030204" pitchFamily="34" charset="0"/>
              </a:rPr>
              <a:t>JST</a:t>
            </a:r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 wpływa na dodatkowe wymagania/obostrzenia przy realizacji inwestycji;</a:t>
            </a:r>
          </a:p>
          <a:p>
            <a:r>
              <a:rPr lang="pl-PL" sz="1800" dirty="0">
                <a:effectLst/>
                <a:latin typeface="+mj-lt"/>
                <a:ea typeface="Calibri" panose="020F0502020204030204" pitchFamily="34" charset="0"/>
              </a:rPr>
              <a:t>niezrealizowanie części projektu (jednego z partnerów) może skutkować korektami finansowymi/zwrotem dofinansowania dla obu partnerów.</a:t>
            </a:r>
          </a:p>
        </p:txBody>
      </p:sp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72FB26A2-9A90-42A9-B349-F8FE6DED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17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0B9E2E-CA42-447D-8D61-7C1752B0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207" y="415145"/>
            <a:ext cx="8345211" cy="124618"/>
          </a:xfrm>
        </p:spPr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r>
              <a:rPr lang="pl-PL" sz="5600" dirty="0"/>
              <a:t>PLANY POWIATU NA </a:t>
            </a:r>
            <a:br>
              <a:rPr lang="pl-PL" sz="5600" dirty="0"/>
            </a:br>
            <a:r>
              <a:rPr lang="pl-PL" sz="5600" dirty="0"/>
              <a:t>PERSPEKTYWĘ 2021-2027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705941-0D7E-44DA-99BA-AAFE0D8B8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55" y="1966899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pl-PL" dirty="0">
                <a:latin typeface="+mj-lt"/>
              </a:rPr>
              <a:t>wybudowanie kolejnych dróg rowerowych we współpracy z Województwem Śląskim oraz Gminami m.in. </a:t>
            </a:r>
          </a:p>
          <a:p>
            <a:pPr>
              <a:buFontTx/>
              <a:buChar char="-"/>
            </a:pPr>
            <a:r>
              <a:rPr lang="pl-PL" sz="2400" dirty="0">
                <a:latin typeface="+mj-lt"/>
              </a:rPr>
              <a:t>ścieżki rowerowej od Wisły Wielkiej do Strumienia oraz z </a:t>
            </a:r>
            <a:r>
              <a:rPr lang="pl-PL" sz="2400" dirty="0" err="1">
                <a:latin typeface="+mj-lt"/>
              </a:rPr>
              <a:t>Kobióra</a:t>
            </a:r>
            <a:r>
              <a:rPr lang="pl-PL" sz="2400" dirty="0">
                <a:latin typeface="+mj-lt"/>
              </a:rPr>
              <a:t> do Tychów, </a:t>
            </a:r>
          </a:p>
          <a:p>
            <a:pPr>
              <a:buFontTx/>
              <a:buChar char="-"/>
            </a:pPr>
            <a:r>
              <a:rPr lang="pl-PL" sz="2400" dirty="0">
                <a:latin typeface="+mj-lt"/>
              </a:rPr>
              <a:t>drogi rowerowej wokół Jeziora Goczałkowickiego,</a:t>
            </a:r>
          </a:p>
          <a:p>
            <a:pPr>
              <a:buFontTx/>
              <a:buChar char="-"/>
            </a:pPr>
            <a:r>
              <a:rPr lang="pl-PL" sz="2400" dirty="0">
                <a:latin typeface="+mj-lt"/>
              </a:rPr>
              <a:t>docelowo stworzenie sieci tras rowerowych również z sąsiednimi powiatami.</a:t>
            </a:r>
          </a:p>
          <a:p>
            <a:pPr marL="0" indent="0">
              <a:buNone/>
            </a:pPr>
            <a:endParaRPr lang="pl-PL" sz="2400" dirty="0">
              <a:latin typeface="+mj-lt"/>
            </a:endParaRPr>
          </a:p>
          <a:p>
            <a:r>
              <a:rPr lang="pl-PL" dirty="0">
                <a:latin typeface="+mj-lt"/>
              </a:rPr>
              <a:t>wspólna komunikacja </a:t>
            </a:r>
            <a:r>
              <a:rPr lang="pl-PL" dirty="0" err="1">
                <a:latin typeface="+mj-lt"/>
              </a:rPr>
              <a:t>gminno</a:t>
            </a:r>
            <a:r>
              <a:rPr lang="pl-PL" dirty="0">
                <a:latin typeface="+mj-lt"/>
              </a:rPr>
              <a:t> -powiatowa, która będzie spełniała wymogi dostępności oraz niskiej emisji,</a:t>
            </a:r>
          </a:p>
          <a:p>
            <a:r>
              <a:rPr lang="pl-PL" dirty="0">
                <a:latin typeface="+mj-lt"/>
              </a:rPr>
              <a:t>realizacja projektów rewitalizacyjnych we współpracy z gminami w ramach np. Funduszu Sprawiedliwej Transformacji m.in. na terenach pokopalnianych w Woli, stworzenie nowych miejsc pracy </a:t>
            </a:r>
          </a:p>
          <a:p>
            <a:r>
              <a:rPr lang="pl-PL" dirty="0">
                <a:latin typeface="+mj-lt"/>
              </a:rPr>
              <a:t>termomodernizacja wraz z instalacją OZE na budynkach użyteczności publicznej powiatu, w tym m.in.: szpital, budynki oświatowe, basen przyszkolny. </a:t>
            </a:r>
          </a:p>
          <a:p>
            <a:r>
              <a:rPr lang="pl-PL" dirty="0">
                <a:latin typeface="+mj-lt"/>
              </a:rPr>
              <a:t>inteligentny System Transportowy </a:t>
            </a:r>
          </a:p>
          <a:p>
            <a:r>
              <a:rPr lang="pl-PL" dirty="0">
                <a:latin typeface="+mj-lt"/>
              </a:rPr>
              <a:t>dalsza modernizacja sieci dróg na terenie powiatu. </a:t>
            </a:r>
          </a:p>
        </p:txBody>
      </p:sp>
      <p:pic>
        <p:nvPicPr>
          <p:cNvPr id="4" name="Obraz 7" descr="logo do stopki e-mail">
            <a:extLst>
              <a:ext uri="{FF2B5EF4-FFF2-40B4-BE49-F238E27FC236}">
                <a16:creationId xmlns:a16="http://schemas.microsoft.com/office/drawing/2014/main" id="{94064E67-DDD9-4E70-9679-1F1DD738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14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79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3299A-CA0B-4316-8C3B-3EB5A42DD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13B04AD-F29D-4262-BB17-328341CD1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615" y="3241311"/>
            <a:ext cx="10872133" cy="2874263"/>
          </a:xfrm>
        </p:spPr>
        <p:txBody>
          <a:bodyPr>
            <a:noAutofit/>
          </a:bodyPr>
          <a:lstStyle/>
          <a:p>
            <a:r>
              <a:rPr lang="pl-PL" sz="3000" dirty="0"/>
              <a:t>Barbara </a:t>
            </a:r>
            <a:r>
              <a:rPr lang="pl-PL" sz="3000" dirty="0" err="1"/>
              <a:t>Bandoła</a:t>
            </a:r>
            <a:endParaRPr lang="pl-PL" sz="3000" dirty="0"/>
          </a:p>
          <a:p>
            <a:r>
              <a:rPr lang="pl-PL" sz="3000" dirty="0"/>
              <a:t>Starosta pszczyńska</a:t>
            </a:r>
          </a:p>
          <a:p>
            <a:endParaRPr lang="pl-PL" sz="3000" dirty="0"/>
          </a:p>
          <a:p>
            <a:r>
              <a:rPr lang="pl-PL" sz="2000" dirty="0"/>
              <a:t>Starostwo Powiatowe w Pszczynie</a:t>
            </a:r>
          </a:p>
          <a:p>
            <a:r>
              <a:rPr lang="pl-PL" sz="2000" dirty="0"/>
              <a:t>Ul. 3 Maja 10, </a:t>
            </a:r>
          </a:p>
          <a:p>
            <a:r>
              <a:rPr lang="pl-PL" sz="2000" dirty="0"/>
              <a:t>43-200 Pszczyna</a:t>
            </a:r>
          </a:p>
        </p:txBody>
      </p:sp>
      <p:pic>
        <p:nvPicPr>
          <p:cNvPr id="5" name="Obraz 7" descr="logo do stopki e-mail">
            <a:extLst>
              <a:ext uri="{FF2B5EF4-FFF2-40B4-BE49-F238E27FC236}">
                <a16:creationId xmlns:a16="http://schemas.microsoft.com/office/drawing/2014/main" id="{3BA05BEE-B0A3-407C-9588-30EE391D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1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90F8BD-4EB5-4E72-958B-4CBCC3F8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pl-PL" sz="4000" dirty="0"/>
            </a:b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C5DBE9-E0B7-46CC-BA0C-95BE77AE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938" y="987425"/>
            <a:ext cx="7345450" cy="5547599"/>
          </a:xfrm>
        </p:spPr>
        <p:txBody>
          <a:bodyPr>
            <a:normAutofit/>
          </a:bodyPr>
          <a:lstStyle/>
          <a:p>
            <a:r>
              <a:rPr lang="pl-PL" dirty="0"/>
              <a:t>wybudowanie </a:t>
            </a:r>
            <a:r>
              <a:rPr lang="pl-PL" sz="4000" dirty="0">
                <a:solidFill>
                  <a:srgbClr val="00B050"/>
                </a:solidFill>
              </a:rPr>
              <a:t>3</a:t>
            </a:r>
            <a:r>
              <a:rPr lang="pl-PL" dirty="0"/>
              <a:t> centrów przesiadkowych </a:t>
            </a:r>
          </a:p>
          <a:p>
            <a:r>
              <a:rPr lang="pl-PL" dirty="0"/>
              <a:t>wybudowanie </a:t>
            </a:r>
            <a:r>
              <a:rPr lang="pl-PL" sz="4000" dirty="0">
                <a:solidFill>
                  <a:srgbClr val="00B050"/>
                </a:solidFill>
              </a:rPr>
              <a:t>3</a:t>
            </a:r>
            <a:r>
              <a:rPr lang="pl-PL" dirty="0"/>
              <a:t> obiektów </a:t>
            </a:r>
            <a:r>
              <a:rPr lang="pl-PL" dirty="0" err="1"/>
              <a:t>Parkuj&amp;Jedź</a:t>
            </a:r>
            <a:r>
              <a:rPr lang="pl-PL" dirty="0"/>
              <a:t>- </a:t>
            </a:r>
            <a:r>
              <a:rPr lang="pl-PL" sz="4000" dirty="0">
                <a:solidFill>
                  <a:srgbClr val="00B050"/>
                </a:solidFill>
              </a:rPr>
              <a:t>263</a:t>
            </a:r>
            <a:r>
              <a:rPr lang="pl-PL" dirty="0"/>
              <a:t> miejsca parkingowe</a:t>
            </a:r>
          </a:p>
          <a:p>
            <a:r>
              <a:rPr lang="pl-PL" dirty="0"/>
              <a:t>wybudowanie </a:t>
            </a:r>
            <a:r>
              <a:rPr lang="pl-PL" sz="4000" dirty="0">
                <a:solidFill>
                  <a:srgbClr val="00B050"/>
                </a:solidFill>
              </a:rPr>
              <a:t>3</a:t>
            </a:r>
            <a:r>
              <a:rPr lang="pl-PL" dirty="0"/>
              <a:t> obiektów </a:t>
            </a:r>
            <a:r>
              <a:rPr lang="pl-PL" dirty="0" err="1"/>
              <a:t>Bike&amp;Ride</a:t>
            </a:r>
            <a:r>
              <a:rPr lang="pl-PL" dirty="0"/>
              <a:t> - </a:t>
            </a:r>
            <a:r>
              <a:rPr lang="pl-PL" sz="4000" dirty="0">
                <a:solidFill>
                  <a:srgbClr val="00B050"/>
                </a:solidFill>
              </a:rPr>
              <a:t>244</a:t>
            </a:r>
            <a:r>
              <a:rPr lang="pl-PL" dirty="0"/>
              <a:t> miejsca postojowe dla rowerów</a:t>
            </a:r>
          </a:p>
          <a:p>
            <a:r>
              <a:rPr lang="pl-PL" dirty="0"/>
              <a:t>wybudowanie </a:t>
            </a:r>
            <a:r>
              <a:rPr lang="pl-PL" sz="4000" dirty="0">
                <a:solidFill>
                  <a:srgbClr val="00B050"/>
                </a:solidFill>
              </a:rPr>
              <a:t>18 km</a:t>
            </a:r>
            <a:r>
              <a:rPr lang="pl-PL" sz="4000" dirty="0"/>
              <a:t> </a:t>
            </a:r>
            <a:r>
              <a:rPr lang="pl-PL" dirty="0"/>
              <a:t>dróg dla rowerów </a:t>
            </a:r>
          </a:p>
          <a:p>
            <a:r>
              <a:rPr lang="pl-PL" dirty="0"/>
              <a:t>wyznaczenie </a:t>
            </a:r>
            <a:r>
              <a:rPr lang="pl-PL" sz="4000" dirty="0">
                <a:solidFill>
                  <a:srgbClr val="00B050"/>
                </a:solidFill>
              </a:rPr>
              <a:t>2,716</a:t>
            </a:r>
            <a:r>
              <a:rPr lang="pl-PL" sz="4000" dirty="0"/>
              <a:t> </a:t>
            </a:r>
            <a:r>
              <a:rPr lang="pl-PL" sz="4000" dirty="0">
                <a:solidFill>
                  <a:srgbClr val="00B050"/>
                </a:solidFill>
              </a:rPr>
              <a:t>km</a:t>
            </a:r>
            <a:r>
              <a:rPr lang="pl-PL" sz="4000" dirty="0"/>
              <a:t> </a:t>
            </a:r>
            <a:r>
              <a:rPr lang="pl-PL" dirty="0"/>
              <a:t>dróg dla rowerów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E1E062-0A3D-4A74-8492-CBBDFC7FF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172" y="1998676"/>
            <a:ext cx="3932237" cy="431823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4000" b="1" dirty="0"/>
              <a:t>Zakres partnerskiego projektu</a:t>
            </a:r>
          </a:p>
          <a:p>
            <a:pPr algn="ctr"/>
            <a:endParaRPr lang="pl-PL" sz="4000" b="1" dirty="0"/>
          </a:p>
          <a:p>
            <a:pPr algn="ctr"/>
            <a:endParaRPr lang="pl-PL" sz="4000" b="1" dirty="0"/>
          </a:p>
          <a:p>
            <a:pPr algn="ctr"/>
            <a:endParaRPr lang="pl-PL" sz="4000" b="1" dirty="0"/>
          </a:p>
          <a:p>
            <a:pPr algn="ctr"/>
            <a:endParaRPr lang="pl-PL" sz="3200" b="1" dirty="0"/>
          </a:p>
          <a:p>
            <a:pPr algn="ctr"/>
            <a:r>
              <a:rPr lang="pl-PL" sz="3200" b="1" dirty="0"/>
              <a:t>Partnerzy projektu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999256D-C107-454F-BE5B-CD01F47E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" y="4666963"/>
            <a:ext cx="2061402" cy="86461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31317C-D762-430E-A623-966BD20F2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66" y="4324800"/>
            <a:ext cx="1206780" cy="1206780"/>
          </a:xfrm>
          <a:prstGeom prst="rect">
            <a:avLst/>
          </a:prstGeom>
        </p:spPr>
      </p:pic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1188208A-CCD8-47F3-B5F3-8379C7F6D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66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0B0748-1FAB-4211-AB05-27D50283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52" y="935372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2013 rok </a:t>
            </a:r>
            <a:br>
              <a:rPr lang="pl-PL" sz="2400" dirty="0"/>
            </a:br>
            <a:endParaRPr lang="pl-PL" sz="4000" b="1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7FBC3CD-928C-40C8-B375-19E0C1982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73" y="207589"/>
            <a:ext cx="5989948" cy="3995295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17D87B-BAD1-4EEB-A5B3-32FCA1953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8" y="2783048"/>
            <a:ext cx="5864119" cy="391136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059D31A-61C3-4E85-9373-D476A23BAAB5}"/>
              </a:ext>
            </a:extLst>
          </p:cNvPr>
          <p:cNvSpPr txBox="1"/>
          <p:nvPr/>
        </p:nvSpPr>
        <p:spPr>
          <a:xfrm>
            <a:off x="6509857" y="4202884"/>
            <a:ext cx="4901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Tak wyglądała historyczna XIX-wieczna dzielnica Pszczyny</a:t>
            </a:r>
          </a:p>
        </p:txBody>
      </p:sp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60857146-C51A-4EE1-9F3D-46C5A903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4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DED4550-6C67-4875-9317-89DF23DD6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488"/>
            <a:ext cx="5382358" cy="358465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B93807C-2277-4E93-9927-E2889C42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42" y="201335"/>
            <a:ext cx="6651539" cy="3741491"/>
          </a:xfrm>
          <a:prstGeom prst="rect">
            <a:avLst/>
          </a:prstGeom>
        </p:spPr>
      </p:pic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C11A5937-59B3-4A42-92CC-84B8E475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3CA2DB6-A60C-411E-8F25-52B21E619E45}"/>
              </a:ext>
            </a:extLst>
          </p:cNvPr>
          <p:cNvSpPr txBox="1"/>
          <p:nvPr/>
        </p:nvSpPr>
        <p:spPr>
          <a:xfrm>
            <a:off x="369116" y="951399"/>
            <a:ext cx="479850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900" b="1" dirty="0">
                <a:latin typeface="+mj-lt"/>
              </a:rPr>
              <a:t>Cele projektu</a:t>
            </a:r>
          </a:p>
          <a:p>
            <a:endParaRPr lang="pl-PL" b="1" dirty="0">
              <a:latin typeface="+mj-lt"/>
            </a:endParaRPr>
          </a:p>
          <a:p>
            <a:pPr algn="l"/>
            <a:r>
              <a:rPr lang="pl-PL" sz="1800" b="0" i="0" u="none" strike="noStrike" baseline="0" dirty="0">
                <a:latin typeface="+mj-lt"/>
              </a:rPr>
              <a:t>- zmniejszenie emisyjności sektora transportowego w powiecie pszczyńskim,</a:t>
            </a:r>
          </a:p>
          <a:p>
            <a:pPr algn="l"/>
            <a:r>
              <a:rPr lang="pl-PL" sz="1800" b="0" i="0" u="none" strike="noStrike" baseline="0" dirty="0">
                <a:latin typeface="+mj-lt"/>
              </a:rPr>
              <a:t>- wzrost aktywności fizycznej mieszkanek i mieszkańców (preferowana forma transportu rower), </a:t>
            </a:r>
            <a:endParaRPr lang="pl-PL" dirty="0"/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F0E3199-0061-4688-A857-38C6418FC02B}"/>
              </a:ext>
            </a:extLst>
          </p:cNvPr>
          <p:cNvSpPr txBox="1"/>
          <p:nvPr/>
        </p:nvSpPr>
        <p:spPr>
          <a:xfrm>
            <a:off x="5878997" y="4466624"/>
            <a:ext cx="5533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800" b="0" i="0" u="none" strike="noStrike" baseline="0" dirty="0">
              <a:latin typeface="+mj-lt"/>
            </a:endParaRPr>
          </a:p>
          <a:p>
            <a:pPr marL="285750" indent="-285750" algn="l">
              <a:buFontTx/>
              <a:buChar char="-"/>
            </a:pPr>
            <a:r>
              <a:rPr lang="pl-PL" sz="1800" b="0" i="0" u="none" strike="noStrike" baseline="0" dirty="0">
                <a:latin typeface="+mj-lt"/>
              </a:rPr>
              <a:t>wzrost atrakcyjności przestrzennej terenów w obrębie Centrum Pszczyny,</a:t>
            </a:r>
          </a:p>
          <a:p>
            <a:pPr algn="l"/>
            <a:r>
              <a:rPr lang="pl-PL" sz="1800" b="0" i="0" u="none" strike="noStrike" baseline="0" dirty="0">
                <a:latin typeface="+mj-lt"/>
              </a:rPr>
              <a:t>-    </a:t>
            </a:r>
            <a:r>
              <a:rPr lang="pl-PL" dirty="0">
                <a:latin typeface="+mj-lt"/>
              </a:rPr>
              <a:t>w</a:t>
            </a:r>
            <a:r>
              <a:rPr lang="pl-PL" sz="1800" b="0" i="0" u="none" strike="noStrike" baseline="0" dirty="0">
                <a:latin typeface="+mj-lt"/>
              </a:rPr>
              <a:t>zrost dostępności (ułatwienia komunikacyjne, miejsca parkingowe dla osób z niepełnosprawnościami</a:t>
            </a:r>
            <a:r>
              <a:rPr lang="pl-PL" sz="1800" i="0" u="none" strike="noStrike" baseline="0" dirty="0">
                <a:latin typeface="DejaVuSans"/>
              </a:rPr>
              <a:t>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167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1F6AB9-289C-4BD1-AAB0-53B59FBC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1" y="217214"/>
            <a:ext cx="9114114" cy="1237376"/>
          </a:xfrm>
        </p:spPr>
        <p:txBody>
          <a:bodyPr>
            <a:noAutofit/>
          </a:bodyPr>
          <a:lstStyle/>
          <a:p>
            <a:pPr algn="ctr"/>
            <a:br>
              <a:rPr lang="pl-PL" sz="3500" b="1" dirty="0"/>
            </a:br>
            <a:r>
              <a:rPr lang="pl-PL" b="1" dirty="0"/>
              <a:t>VI 2018  Powiat Pszczyński rozpoczął realizację swojej części projektu tj.  prace budowlane przy ul. Sokoła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23115F0-AC21-4670-BD6E-6B9DE0E2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6" y="1462210"/>
            <a:ext cx="6204373" cy="348996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CF21CF0-67A3-471B-A4CD-19BE201E2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82" y="2861218"/>
            <a:ext cx="5821100" cy="3880734"/>
          </a:xfrm>
          <a:prstGeom prst="rect">
            <a:avLst/>
          </a:prstGeom>
        </p:spPr>
      </p:pic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A2377720-8A34-49B2-B956-0F4CEE8D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97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AAB5375-CDC1-41F2-99EE-FC35DCD26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2" y="71307"/>
            <a:ext cx="6197368" cy="413157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3287CC3-9B13-45E3-998A-0C9E8B4E7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" y="2951408"/>
            <a:ext cx="5667814" cy="3778543"/>
          </a:xfrm>
          <a:prstGeom prst="rect">
            <a:avLst/>
          </a:prstGeom>
        </p:spPr>
      </p:pic>
      <p:pic>
        <p:nvPicPr>
          <p:cNvPr id="6" name="Obraz 7" descr="logo do stopki e-mail">
            <a:extLst>
              <a:ext uri="{FF2B5EF4-FFF2-40B4-BE49-F238E27FC236}">
                <a16:creationId xmlns:a16="http://schemas.microsoft.com/office/drawing/2014/main" id="{4AADAB17-4F1A-42A8-8149-CAF1C088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1BA4349C-4DE7-4BD1-AFD8-CA61E49A8F54}"/>
              </a:ext>
            </a:extLst>
          </p:cNvPr>
          <p:cNvSpPr txBox="1">
            <a:spLocks/>
          </p:cNvSpPr>
          <p:nvPr/>
        </p:nvSpPr>
        <p:spPr>
          <a:xfrm>
            <a:off x="65329" y="975360"/>
            <a:ext cx="5565852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800" b="1" dirty="0"/>
          </a:p>
          <a:p>
            <a:endParaRPr lang="pl-PL" sz="1800" b="1" dirty="0"/>
          </a:p>
          <a:p>
            <a:r>
              <a:rPr lang="pl-PL" sz="1800" b="1" dirty="0"/>
              <a:t>XI 2019  – </a:t>
            </a:r>
            <a:r>
              <a:rPr lang="pl-PL" sz="1800" dirty="0"/>
              <a:t>oddano do użytku nowopowstałą infrastrukturę Centrum Przesiadkowego przy ul. Sokoła w Pszczynie, obejmującą:</a:t>
            </a:r>
          </a:p>
          <a:p>
            <a:pPr marL="342900" indent="-342900">
              <a:buFontTx/>
              <a:buChar char="-"/>
            </a:pPr>
            <a:r>
              <a:rPr lang="pl-PL" sz="1800" dirty="0"/>
              <a:t>Budynek główny centrum przesiadkowego </a:t>
            </a:r>
          </a:p>
          <a:p>
            <a:pPr marL="342900" indent="-342900">
              <a:buFontTx/>
              <a:buChar char="-"/>
            </a:pPr>
            <a:r>
              <a:rPr lang="pl-PL" sz="1800" dirty="0"/>
              <a:t>Zatokę autobusową z sześcioma stanowiskami wyposażonymi w tablice interaktywne </a:t>
            </a:r>
          </a:p>
          <a:p>
            <a:pPr marL="342900" indent="-342900">
              <a:buFontTx/>
              <a:buChar char="-"/>
            </a:pPr>
            <a:r>
              <a:rPr lang="pl-PL" sz="1800" dirty="0"/>
              <a:t>Parkingi dla samochodów i rowerów </a:t>
            </a:r>
          </a:p>
          <a:p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AFB22FF-E0DF-4795-BE27-594ADC338EA2}"/>
              </a:ext>
            </a:extLst>
          </p:cNvPr>
          <p:cNvSpPr txBox="1"/>
          <p:nvPr/>
        </p:nvSpPr>
        <p:spPr>
          <a:xfrm>
            <a:off x="5997919" y="4311941"/>
            <a:ext cx="566781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>
                <a:latin typeface="+mj-lt"/>
              </a:rPr>
              <a:t>Wiatę przystankową nad peronem z instalacją fotowoltaiczną o łącznej mocy 34,7 </a:t>
            </a:r>
            <a:r>
              <a:rPr lang="pl-PL" sz="2200" dirty="0" err="1">
                <a:latin typeface="+mj-lt"/>
              </a:rPr>
              <a:t>kWp</a:t>
            </a:r>
            <a:r>
              <a:rPr lang="pl-PL" sz="2200" dirty="0">
                <a:latin typeface="+mj-lt"/>
              </a:rPr>
              <a:t>, wyposażoną w 187 modułów </a:t>
            </a:r>
            <a:r>
              <a:rPr lang="pl-PL" sz="2200" dirty="0" err="1">
                <a:latin typeface="+mj-lt"/>
              </a:rPr>
              <a:t>samoodśnieżających</a:t>
            </a:r>
            <a:r>
              <a:rPr lang="pl-PL" sz="2200" dirty="0">
                <a:latin typeface="+mj-lt"/>
              </a:rPr>
              <a:t> wykonanych w technologii szkło - szkło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>
                <a:latin typeface="+mj-lt"/>
              </a:rPr>
              <a:t>2 </a:t>
            </a:r>
            <a:r>
              <a:rPr lang="pl-PL" sz="2200" dirty="0" err="1">
                <a:latin typeface="+mj-lt"/>
              </a:rPr>
              <a:t>Infokioski</a:t>
            </a:r>
            <a:r>
              <a:rPr lang="pl-PL" sz="2200" dirty="0">
                <a:latin typeface="+mj-lt"/>
              </a:rPr>
              <a:t> z dostępem do Internetu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689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3F31C1-9B62-4415-A73B-6D3A8AA2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598473"/>
            <a:ext cx="3932237" cy="1600200"/>
          </a:xfrm>
        </p:spPr>
        <p:txBody>
          <a:bodyPr>
            <a:normAutofit fontScale="90000"/>
          </a:bodyPr>
          <a:lstStyle/>
          <a:p>
            <a:br>
              <a:rPr lang="pl-PL" sz="3200" b="0" i="0" u="none" strike="noStrike" baseline="0" dirty="0">
                <a:latin typeface="DejaVuSans"/>
              </a:rPr>
            </a:br>
            <a:br>
              <a:rPr lang="pl-PL" sz="3200" b="0" i="0" u="none" strike="noStrike" baseline="0" dirty="0">
                <a:latin typeface="DejaVuSans"/>
              </a:rPr>
            </a:br>
            <a:br>
              <a:rPr lang="pl-PL" sz="3200" b="0" i="0" u="none" strike="noStrike" baseline="0" dirty="0">
                <a:latin typeface="DejaVuSans"/>
              </a:rPr>
            </a:br>
            <a:br>
              <a:rPr lang="pl-PL" sz="3200" b="0" i="0" u="none" strike="noStrike" baseline="0" dirty="0"/>
            </a:br>
            <a:r>
              <a:rPr lang="pl-PL" b="1" dirty="0"/>
              <a:t>Teren Centrum </a:t>
            </a:r>
            <a:r>
              <a:rPr lang="pl-PL" sz="3200" b="1" i="0" u="none" strike="noStrike" baseline="0" dirty="0"/>
              <a:t>jest w pełni przystosowany do korzystania przez osoby </a:t>
            </a:r>
            <a:br>
              <a:rPr lang="pl-PL" sz="3200" b="1" i="0" u="none" strike="noStrike" baseline="0" dirty="0"/>
            </a:br>
            <a:r>
              <a:rPr lang="pl-PL" sz="3200" b="1" i="0" u="none" strike="noStrike" baseline="0" dirty="0"/>
              <a:t>z niepełnosprawnościami: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93533EC-6C41-4796-B351-E7A03332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64" y="1439082"/>
            <a:ext cx="6881918" cy="4587142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16CB25-0C22-48CC-BA48-8E46D45B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2842819"/>
            <a:ext cx="3932237" cy="3811588"/>
          </a:xfrm>
        </p:spPr>
        <p:txBody>
          <a:bodyPr>
            <a:normAutofit lnSpcReduction="10000"/>
          </a:bodyPr>
          <a:lstStyle/>
          <a:p>
            <a:pPr algn="l"/>
            <a:endParaRPr lang="pl-PL" sz="1600" b="0" i="0" u="none" strike="noStrike" baseline="0" dirty="0">
              <a:latin typeface="DejaVu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+mj-lt"/>
              </a:rPr>
              <a:t>Pola uwagi  przy  dojściu do budynku i na peronie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+mj-lt"/>
              </a:rPr>
              <a:t>miejsca parkingowe dla osób niepełnosprawnych;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+mj-lt"/>
              </a:rPr>
              <a:t>wszystkie ogólnodostępne pomieszczenia są udostępnione dla osób ze specjalnymi potrzebami, poprzez wygodne ukształtowanie powierzchni;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0" i="0" u="none" strike="noStrike" baseline="0" dirty="0">
                <a:latin typeface="+mj-lt"/>
              </a:rPr>
              <a:t>toaleta wykończona i wyposażona zgodnie z potrzebami osób z niepełnosprawnościami;</a:t>
            </a:r>
          </a:p>
          <a:p>
            <a:pPr algn="l"/>
            <a:endParaRPr lang="pl-PL" sz="2000" b="0" i="0" u="none" strike="noStrike" baseline="0" dirty="0">
              <a:latin typeface="+mj-lt"/>
            </a:endParaRPr>
          </a:p>
          <a:p>
            <a:endParaRPr lang="pl-PL" dirty="0"/>
          </a:p>
        </p:txBody>
      </p:sp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18DBE6B3-426C-437E-8F6B-214150D3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4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02967E-FCB4-417B-BC7B-B507F234F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390" y="176245"/>
            <a:ext cx="6172200" cy="61223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900" b="1" dirty="0">
                <a:latin typeface="+mj-lt"/>
              </a:rPr>
              <a:t>KORZYŚCI DLA SPOŁECZEŃSTWA</a:t>
            </a:r>
            <a:endParaRPr lang="pl-PL" sz="2900" b="1" i="0" u="none" strike="noStrike" baseline="0" dirty="0">
              <a:latin typeface="+mj-lt"/>
            </a:endParaRPr>
          </a:p>
          <a:p>
            <a:pPr algn="l"/>
            <a:r>
              <a:rPr lang="pl-PL" sz="1600" b="1" i="0" u="none" strike="noStrike" baseline="0" dirty="0">
                <a:latin typeface="+mj-lt"/>
              </a:rPr>
              <a:t>zwiększenie bezpieczeństwa,</a:t>
            </a:r>
          </a:p>
          <a:p>
            <a:r>
              <a:rPr lang="pl-PL" sz="1600" b="0" i="0" u="none" strike="noStrike" baseline="0" dirty="0">
                <a:latin typeface="+mj-lt"/>
              </a:rPr>
              <a:t>lepszy transport pozwalający oszczędzać czas i pieniądze –</a:t>
            </a:r>
            <a:r>
              <a:rPr lang="pl-PL" sz="1600" b="1" i="0" u="none" strike="noStrike" baseline="0" dirty="0">
                <a:latin typeface="+mj-lt"/>
              </a:rPr>
              <a:t>zintegrowanie kilku środków transportu: kolej, autobus, rower,</a:t>
            </a:r>
            <a:endParaRPr lang="pl-PL" sz="1600" b="0" i="0" u="none" strike="noStrike" baseline="0" dirty="0">
              <a:latin typeface="+mj-lt"/>
            </a:endParaRPr>
          </a:p>
          <a:p>
            <a:pPr algn="l"/>
            <a:r>
              <a:rPr lang="pl-PL" sz="1600" b="0" i="0" u="none" strike="noStrike" baseline="0" dirty="0">
                <a:latin typeface="+mj-lt"/>
              </a:rPr>
              <a:t> poprawa estetyki miejskiej infrastruktury publicznej,</a:t>
            </a:r>
          </a:p>
          <a:p>
            <a:pPr algn="l"/>
            <a:r>
              <a:rPr lang="pl-PL" sz="1600" b="0" i="0" u="none" strike="noStrike" baseline="0" dirty="0">
                <a:latin typeface="+mj-lt"/>
              </a:rPr>
              <a:t> upowszechnienie transportu publicznego,</a:t>
            </a:r>
          </a:p>
          <a:p>
            <a:pPr marL="0" indent="0" algn="l">
              <a:buNone/>
            </a:pPr>
            <a:endParaRPr lang="pl-PL" sz="1600" b="0" i="0" u="none" strike="noStrike" baseline="0" dirty="0">
              <a:latin typeface="+mj-l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332BBE-9C76-485C-8571-E906E0391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90" y="4272093"/>
            <a:ext cx="5646574" cy="381158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dirty="0">
                <a:latin typeface="+mj-lt"/>
              </a:rPr>
              <a:t>p</a:t>
            </a:r>
            <a:r>
              <a:rPr lang="pl-PL" sz="1600" b="0" i="0" u="none" strike="noStrike" baseline="0" dirty="0">
                <a:latin typeface="+mj-lt"/>
              </a:rPr>
              <a:t>oprawa zdrowotności mieszkańców poprzez </a:t>
            </a:r>
            <a:r>
              <a:rPr lang="pl-PL" sz="1600" b="1" i="0" u="none" strike="noStrike" baseline="0" dirty="0">
                <a:latin typeface="+mj-lt"/>
              </a:rPr>
              <a:t>redukcję emisji</a:t>
            </a:r>
            <a:r>
              <a:rPr lang="pl-PL" b="1" dirty="0">
                <a:latin typeface="+mj-lt"/>
              </a:rPr>
              <a:t> </a:t>
            </a:r>
            <a:r>
              <a:rPr lang="pl-PL" sz="1600" b="1" i="0" u="none" strike="noStrike" baseline="0" dirty="0">
                <a:latin typeface="+mj-lt"/>
              </a:rPr>
              <a:t>spalin i upowszechnienia roweru jako środka transportu,</a:t>
            </a:r>
            <a:endParaRPr lang="pl-PL" sz="1600" b="0" i="0" u="none" strike="noStrike" baseline="0" dirty="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b="0" i="0" u="none" strike="noStrike" baseline="0" dirty="0">
                <a:latin typeface="+mj-lt"/>
              </a:rPr>
              <a:t>wzrost komfortu życia mieszkańców,</a:t>
            </a:r>
            <a:endParaRPr lang="pl-PL" dirty="0">
              <a:latin typeface="+mj-lt"/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702784-AA11-48D0-AF2C-AD7CAE528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5" y="-6534"/>
            <a:ext cx="3208971" cy="42786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A71371-4D9E-4A41-934F-97EEE3647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37" y="3009900"/>
            <a:ext cx="5380513" cy="2872741"/>
          </a:xfrm>
          <a:prstGeom prst="rect">
            <a:avLst/>
          </a:prstGeom>
        </p:spPr>
      </p:pic>
      <p:pic>
        <p:nvPicPr>
          <p:cNvPr id="9" name="Obraz 7" descr="logo do stopki e-mail">
            <a:extLst>
              <a:ext uri="{FF2B5EF4-FFF2-40B4-BE49-F238E27FC236}">
                <a16:creationId xmlns:a16="http://schemas.microsoft.com/office/drawing/2014/main" id="{0ABFD213-4556-46F5-A5BF-DD7AF68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29" y="0"/>
            <a:ext cx="1953684" cy="81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B40309D-F7A9-40DB-8730-D7C76A7D0913}"/>
              </a:ext>
            </a:extLst>
          </p:cNvPr>
          <p:cNvSpPr txBox="1"/>
          <p:nvPr/>
        </p:nvSpPr>
        <p:spPr>
          <a:xfrm>
            <a:off x="1330167" y="6137234"/>
            <a:ext cx="101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Wyróżnienie w konkursie Najlepsza Przestrzeń Publiczna Województwa Śląskiego edycja 2020</a:t>
            </a:r>
            <a:r>
              <a:rPr lang="pl-PL" b="1" dirty="0">
                <a:sym typeface="Wingdings" panose="05000000000000000000" pitchFamily="2" charset="2"/>
              </a:rPr>
              <a:t>)</a:t>
            </a:r>
            <a:r>
              <a:rPr lang="pl-P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10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BB5BB7F-C127-417C-9CAD-248D9295D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79335"/>
            <a:ext cx="6170991" cy="4113993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CE1C84B-9CE4-498A-8B57-65BE1E2E9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" y="1708133"/>
            <a:ext cx="5706802" cy="3804534"/>
          </a:xfrm>
          <a:prstGeom prst="rect">
            <a:avLst/>
          </a:prstGeom>
        </p:spPr>
      </p:pic>
      <p:pic>
        <p:nvPicPr>
          <p:cNvPr id="7" name="Obraz 7" descr="logo do stopki e-mail">
            <a:extLst>
              <a:ext uri="{FF2B5EF4-FFF2-40B4-BE49-F238E27FC236}">
                <a16:creationId xmlns:a16="http://schemas.microsoft.com/office/drawing/2014/main" id="{1DEA1FD9-0459-422E-92FB-4BBF1C71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FA3DB6F-5A9C-4AE0-9B7D-821B666772F5}"/>
              </a:ext>
            </a:extLst>
          </p:cNvPr>
          <p:cNvSpPr txBox="1"/>
          <p:nvPr/>
        </p:nvSpPr>
        <p:spPr>
          <a:xfrm>
            <a:off x="5813572" y="4226553"/>
            <a:ext cx="64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1" i="0" u="none" strike="noStrike" baseline="0" dirty="0">
                <a:latin typeface="+mj-lt"/>
              </a:rPr>
              <a:t>ułatwienie dostępu do transportu publicznego dla osób z niepełnosprawnościami,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1" i="0" u="none" strike="noStrike" baseline="0" dirty="0">
                <a:latin typeface="+mj-lt"/>
              </a:rPr>
              <a:t>zmniejszenie hałasu </a:t>
            </a:r>
            <a:r>
              <a:rPr lang="pl-PL" sz="1800" b="0" i="0" u="none" strike="noStrike" baseline="0" dirty="0">
                <a:latin typeface="+mj-lt"/>
              </a:rPr>
              <a:t>generowanego przez transport samochodowy,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latin typeface="+mj-lt"/>
              </a:rPr>
              <a:t>oszczędność kosztów eksploatacji pojazdów poprzez możliwość korzystania z transportu publicznego.  </a:t>
            </a:r>
          </a:p>
        </p:txBody>
      </p:sp>
    </p:spTree>
    <p:extLst>
      <p:ext uri="{BB962C8B-B14F-4D97-AF65-F5344CB8AC3E}">
        <p14:creationId xmlns:p14="http://schemas.microsoft.com/office/powerpoint/2010/main" val="2827623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730</Words>
  <Application>Microsoft Office PowerPoint</Application>
  <PresentationFormat>Panoramiczny</PresentationFormat>
  <Paragraphs>87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DejaVuSans</vt:lpstr>
      <vt:lpstr>Motyw pakietu Office</vt:lpstr>
      <vt:lpstr>  „Budowa zintegrowanego centrum przesiadkowego  w Pszczynie wraz z niezbędną infrastrukturą towarzyszącą”-  całkowita wartość projektu 45 783 533,00 zł dofinansowanie UE 36 355 284,54 zł</vt:lpstr>
      <vt:lpstr> </vt:lpstr>
      <vt:lpstr>2013 rok  </vt:lpstr>
      <vt:lpstr>Prezentacja programu PowerPoint</vt:lpstr>
      <vt:lpstr> VI 2018  Powiat Pszczyński rozpoczął realizację swojej części projektu tj.  prace budowlane przy ul. Sokoła </vt:lpstr>
      <vt:lpstr>Prezentacja programu PowerPoint</vt:lpstr>
      <vt:lpstr>    Teren Centrum jest w pełni przystosowany do korzystania przez osoby  z niepełnosprawnościami: </vt:lpstr>
      <vt:lpstr>Prezentacja programu PowerPoint</vt:lpstr>
      <vt:lpstr>Prezentacja programu PowerPoint</vt:lpstr>
      <vt:lpstr>Od 2018 – trwają prace projektowo-budowlane partnera projektu Gminy Pszczyna tj. budowa/przebudowa ścieżek rowerowych i 2 mniejszych centrów przesiadkowych w Wiśle Wielkiej i Piasku</vt:lpstr>
      <vt:lpstr>Prezentacja programu PowerPoint</vt:lpstr>
      <vt:lpstr>Prezentacja programu PowerPoint</vt:lpstr>
      <vt:lpstr>PARTNERSTWO w PROJEKTACH</vt:lpstr>
      <vt:lpstr>  PLANY POWIATU NA  PERSPEKTYWĘ 2021-2027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Budowa zintegrowanego centrum przesiadkowego w Pszczynie wraz z niezbędną infrastrukturą towarzyszącą</dc:title>
  <dc:creator>Joanna Niemczyk</dc:creator>
  <cp:lastModifiedBy>Joanna Niemczyk</cp:lastModifiedBy>
  <cp:revision>217</cp:revision>
  <cp:lastPrinted>2021-06-10T06:49:37Z</cp:lastPrinted>
  <dcterms:created xsi:type="dcterms:W3CDTF">2021-05-24T09:15:45Z</dcterms:created>
  <dcterms:modified xsi:type="dcterms:W3CDTF">2021-06-16T08:47:38Z</dcterms:modified>
</cp:coreProperties>
</file>