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90" r:id="rId3"/>
    <p:sldId id="288" r:id="rId4"/>
    <p:sldId id="289" r:id="rId5"/>
    <p:sldId id="287" r:id="rId6"/>
    <p:sldId id="278" r:id="rId7"/>
    <p:sldId id="2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/>
  </p:normalViewPr>
  <p:slideViewPr>
    <p:cSldViewPr snapToGrid="0">
      <p:cViewPr varScale="1">
        <p:scale>
          <a:sx n="66" d="100"/>
          <a:sy n="66" d="100"/>
        </p:scale>
        <p:origin x="496" y="3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 smtClean="0">
                <a:solidFill>
                  <a:srgbClr val="0F5494"/>
                </a:solidFill>
                <a:latin typeface="Verdana"/>
              </a:rPr>
              <a:t>25% </a:t>
            </a:r>
            <a:r>
              <a:rPr lang="pl-PL" sz="1200" b="1" kern="0" dirty="0" smtClean="0">
                <a:solidFill>
                  <a:srgbClr val="0F5494"/>
                </a:solidFill>
                <a:latin typeface="Verdana"/>
              </a:rPr>
              <a:t>emisji </a:t>
            </a:r>
            <a:r>
              <a:rPr lang="pl-PL" sz="1200" kern="0" dirty="0" smtClean="0">
                <a:solidFill>
                  <a:srgbClr val="0F5494"/>
                </a:solidFill>
                <a:latin typeface="Verdana"/>
              </a:rPr>
              <a:t>wszystkich gazów cieplarnianych w Europie pochodzi z transportu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0" dirty="0" smtClean="0">
                <a:solidFill>
                  <a:srgbClr val="0F5494"/>
                </a:solidFill>
                <a:latin typeface="Verdana"/>
              </a:rPr>
              <a:t>Emisje</a:t>
            </a:r>
            <a:r>
              <a:rPr lang="pl-PL" sz="1200" kern="0" baseline="0" dirty="0" smtClean="0">
                <a:solidFill>
                  <a:srgbClr val="0F5494"/>
                </a:solidFill>
                <a:latin typeface="Verdana"/>
              </a:rPr>
              <a:t> te ciągle rosną</a:t>
            </a:r>
            <a:endParaRPr lang="en-GB" sz="1200" kern="0" dirty="0" smtClean="0">
              <a:solidFill>
                <a:srgbClr val="0F5494"/>
              </a:solidFill>
              <a:latin typeface="Verdan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8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 smtClean="0">
                <a:solidFill>
                  <a:srgbClr val="0F5494"/>
                </a:solidFill>
                <a:latin typeface="Verdana"/>
              </a:rPr>
              <a:t>25% </a:t>
            </a:r>
            <a:r>
              <a:rPr lang="pl-PL" sz="1200" b="1" kern="0" dirty="0" smtClean="0">
                <a:solidFill>
                  <a:srgbClr val="0F5494"/>
                </a:solidFill>
                <a:latin typeface="Verdana"/>
              </a:rPr>
              <a:t>emisji </a:t>
            </a:r>
            <a:r>
              <a:rPr lang="pl-PL" sz="1200" kern="0" dirty="0" smtClean="0">
                <a:solidFill>
                  <a:srgbClr val="0F5494"/>
                </a:solidFill>
                <a:latin typeface="Verdana"/>
              </a:rPr>
              <a:t>wszystkich gazów cieplarnianych w Europie pochodzi z transportu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0" dirty="0" smtClean="0">
                <a:solidFill>
                  <a:srgbClr val="0F5494"/>
                </a:solidFill>
                <a:latin typeface="Verdana"/>
              </a:rPr>
              <a:t>Emisje</a:t>
            </a:r>
            <a:r>
              <a:rPr lang="pl-PL" sz="1200" kern="0" baseline="0" dirty="0" smtClean="0">
                <a:solidFill>
                  <a:srgbClr val="0F5494"/>
                </a:solidFill>
                <a:latin typeface="Verdana"/>
              </a:rPr>
              <a:t> te ciągle rosną</a:t>
            </a:r>
            <a:endParaRPr lang="en-GB" sz="1200" kern="0" dirty="0" smtClean="0">
              <a:solidFill>
                <a:srgbClr val="0F5494"/>
              </a:solidFill>
              <a:latin typeface="Verdan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56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Update/add/delete parts of the</a:t>
            </a:r>
            <a:r>
              <a:rPr lang="en-IE" baseline="0" dirty="0" smtClean="0"/>
              <a:t> copy right notice where appropriate.</a:t>
            </a:r>
          </a:p>
          <a:p>
            <a:r>
              <a:rPr lang="en-IE" baseline="0" dirty="0" smtClean="0"/>
              <a:t>More information: </a:t>
            </a:r>
            <a:r>
              <a:rPr lang="en-GB" dirty="0" smtClean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60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tis.org/sites/default/files/sump_poster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deesencommun.org/wp-content/uploads/2020/01/Dossier-de-presse-Le-Paris-du-quart-dheure.pd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Ekologiczny </a:t>
            </a:r>
            <a:br>
              <a:rPr lang="pl-PL" dirty="0" smtClean="0"/>
            </a:br>
            <a:r>
              <a:rPr lang="pl-PL" dirty="0" smtClean="0"/>
              <a:t>t</a:t>
            </a:r>
            <a:r>
              <a:rPr lang="pl-PL" dirty="0" smtClean="0"/>
              <a:t>ransport </a:t>
            </a:r>
            <a:r>
              <a:rPr lang="pl-PL" dirty="0" smtClean="0"/>
              <a:t>miejski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25343" y="5136433"/>
            <a:ext cx="5040313" cy="52899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pl-PL" sz="1800" i="0" dirty="0"/>
              <a:t>KOMISJA EUROPEJSKA</a:t>
            </a:r>
          </a:p>
          <a:p>
            <a:pPr>
              <a:spcAft>
                <a:spcPts val="0"/>
              </a:spcAft>
            </a:pPr>
            <a:r>
              <a:rPr lang="pl-PL" sz="1800" i="0" dirty="0"/>
              <a:t>Dyrekcja Generalna</a:t>
            </a:r>
          </a:p>
          <a:p>
            <a:pPr>
              <a:spcAft>
                <a:spcPts val="0"/>
              </a:spcAft>
            </a:pPr>
            <a:r>
              <a:rPr lang="pl-PL" sz="1800" i="0" dirty="0"/>
              <a:t>ds. Polityki Regionalnej i Miejskiej</a:t>
            </a:r>
          </a:p>
          <a:p>
            <a:r>
              <a:rPr lang="pl-PL" sz="1800" i="0" dirty="0"/>
              <a:t>Wydział F.3 - Polska</a:t>
            </a:r>
            <a:endParaRPr lang="en-GB" sz="1800" i="0" dirty="0"/>
          </a:p>
          <a:p>
            <a:endParaRPr lang="en-GB" sz="18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063388" y="3952245"/>
            <a:ext cx="10065224" cy="897754"/>
          </a:xfrm>
        </p:spPr>
        <p:txBody>
          <a:bodyPr/>
          <a:lstStyle/>
          <a:p>
            <a:r>
              <a:rPr lang="pl-PL" dirty="0" smtClean="0"/>
              <a:t>Planowanie i realizacja inwestycji </a:t>
            </a:r>
            <a:br>
              <a:rPr lang="pl-PL" dirty="0" smtClean="0"/>
            </a:br>
            <a:r>
              <a:rPr lang="pl-PL" dirty="0" smtClean="0"/>
              <a:t>w zrównoważoną mobilność miejską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Wyzwania mobilności miejskiej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70722" y="1549668"/>
            <a:ext cx="10290836" cy="4572000"/>
          </a:xfrm>
        </p:spPr>
        <p:txBody>
          <a:bodyPr/>
          <a:lstStyle/>
          <a:p>
            <a:pPr marL="11113" indent="0">
              <a:spcAft>
                <a:spcPts val="1200"/>
              </a:spcAft>
              <a:buNone/>
            </a:pPr>
            <a:r>
              <a:rPr lang="pl-PL" sz="1800" b="1" dirty="0"/>
              <a:t>Problemy </a:t>
            </a:r>
            <a:r>
              <a:rPr lang="pl-PL" sz="1800" dirty="0"/>
              <a:t>związane </a:t>
            </a:r>
            <a:r>
              <a:rPr lang="pl-PL" sz="1800" dirty="0" smtClean="0"/>
              <a:t>z mobilnością miejską:</a:t>
            </a:r>
            <a:endParaRPr lang="pl-PL" sz="1800" dirty="0"/>
          </a:p>
          <a:p>
            <a:pPr algn="just">
              <a:spcAft>
                <a:spcPts val="600"/>
              </a:spcAft>
              <a:buClrTx/>
            </a:pPr>
            <a:r>
              <a:rPr lang="pl-PL" sz="1400" dirty="0" smtClean="0"/>
              <a:t>Ok</a:t>
            </a:r>
            <a:r>
              <a:rPr lang="pl-PL" sz="1400" dirty="0"/>
              <a:t>. 28% całego transportu </a:t>
            </a:r>
            <a:r>
              <a:rPr lang="pl-PL" sz="1400" dirty="0" smtClean="0"/>
              <a:t>lądowego stanowi </a:t>
            </a:r>
            <a:r>
              <a:rPr lang="pl-PL" sz="1400" b="1" dirty="0" smtClean="0"/>
              <a:t>pasażerski transport drogowy </a:t>
            </a:r>
            <a:r>
              <a:rPr lang="pl-PL" sz="1400" dirty="0" smtClean="0"/>
              <a:t>na terenach miast, z czego 80% przypada na samochody prywatne;</a:t>
            </a:r>
          </a:p>
          <a:p>
            <a:pPr algn="just">
              <a:spcAft>
                <a:spcPts val="600"/>
              </a:spcAft>
              <a:buClrTx/>
            </a:pPr>
            <a:r>
              <a:rPr lang="pl-PL" sz="1400" dirty="0" smtClean="0"/>
              <a:t>Transport miejski odpowiada za ok. 25% wszystkich </a:t>
            </a:r>
            <a:r>
              <a:rPr lang="pl-PL" sz="1400" b="1" dirty="0" smtClean="0"/>
              <a:t>emisji CO</a:t>
            </a:r>
            <a:r>
              <a:rPr lang="pl-PL" sz="1400" b="1" baseline="-25000" dirty="0" smtClean="0"/>
              <a:t>2</a:t>
            </a:r>
            <a:r>
              <a:rPr lang="pl-PL" sz="1400" dirty="0" smtClean="0"/>
              <a:t> pochodzących z transportu, z czego 70% przypada na samochody prywatne;</a:t>
            </a:r>
          </a:p>
          <a:p>
            <a:pPr algn="just">
              <a:spcAft>
                <a:spcPts val="600"/>
              </a:spcAft>
              <a:buClrTx/>
            </a:pPr>
            <a:r>
              <a:rPr lang="pl-PL" sz="1400" dirty="0" smtClean="0"/>
              <a:t>Koncentracje </a:t>
            </a:r>
            <a:r>
              <a:rPr lang="pl-PL" sz="1400" b="1" dirty="0" smtClean="0"/>
              <a:t>zanieczyszczeń</a:t>
            </a:r>
            <a:r>
              <a:rPr lang="pl-PL" sz="1400" dirty="0" smtClean="0"/>
              <a:t> NO</a:t>
            </a:r>
            <a:r>
              <a:rPr lang="pl-PL" sz="1400" baseline="-25000" dirty="0" smtClean="0"/>
              <a:t>2</a:t>
            </a:r>
            <a:r>
              <a:rPr lang="pl-PL" sz="1400" dirty="0" smtClean="0"/>
              <a:t>, PM</a:t>
            </a:r>
            <a:r>
              <a:rPr lang="pl-PL" sz="1400" baseline="-25000" dirty="0" smtClean="0"/>
              <a:t>10</a:t>
            </a:r>
            <a:r>
              <a:rPr lang="pl-PL" sz="1400" dirty="0" smtClean="0"/>
              <a:t> i PM</a:t>
            </a:r>
            <a:r>
              <a:rPr lang="pl-PL" sz="1400" baseline="-25000" dirty="0" smtClean="0"/>
              <a:t>2,5</a:t>
            </a:r>
            <a:r>
              <a:rPr lang="pl-PL" sz="1400" dirty="0" smtClean="0"/>
              <a:t> wciąż przekraczają dopuszczalne limity;</a:t>
            </a:r>
          </a:p>
          <a:p>
            <a:pPr algn="just">
              <a:spcAft>
                <a:spcPts val="600"/>
              </a:spcAft>
              <a:buClrTx/>
            </a:pPr>
            <a:r>
              <a:rPr lang="pl-PL" sz="1400" dirty="0" smtClean="0"/>
              <a:t>38% ofiar śmiertelnych wszystkich </a:t>
            </a:r>
            <a:r>
              <a:rPr lang="pl-PL" sz="1400" b="1" dirty="0" smtClean="0"/>
              <a:t>wypadków drogowych </a:t>
            </a:r>
            <a:r>
              <a:rPr lang="pl-PL" sz="1400" dirty="0" smtClean="0"/>
              <a:t>przypada na miasta;</a:t>
            </a:r>
          </a:p>
          <a:p>
            <a:pPr algn="just">
              <a:spcAft>
                <a:spcPts val="600"/>
              </a:spcAft>
              <a:buClrTx/>
            </a:pPr>
            <a:r>
              <a:rPr lang="pl-PL" sz="1400" dirty="0" smtClean="0"/>
              <a:t>Zwiększający się poziom </a:t>
            </a:r>
            <a:r>
              <a:rPr lang="pl-PL" sz="1400" b="1" dirty="0" smtClean="0"/>
              <a:t>kongestii</a:t>
            </a:r>
            <a:r>
              <a:rPr lang="pl-PL" sz="1400" dirty="0" smtClean="0"/>
              <a:t> drogowej;</a:t>
            </a:r>
          </a:p>
          <a:p>
            <a:pPr algn="just">
              <a:buClrTx/>
            </a:pPr>
            <a:r>
              <a:rPr lang="pl-PL" sz="1400" b="1" dirty="0" smtClean="0"/>
              <a:t>Brak konkurencyjności transportu publicznego </a:t>
            </a:r>
            <a:r>
              <a:rPr lang="pl-PL" sz="1400" dirty="0" smtClean="0"/>
              <a:t>względem samochodów prywatnych.</a:t>
            </a:r>
          </a:p>
          <a:p>
            <a:pPr marL="0" indent="0" algn="just">
              <a:spcAft>
                <a:spcPts val="1000"/>
              </a:spcAft>
              <a:buClrTx/>
              <a:buNone/>
            </a:pPr>
            <a:r>
              <a:rPr lang="pl-PL" sz="1800" b="1" dirty="0" smtClean="0"/>
              <a:t>Cele</a:t>
            </a:r>
            <a:r>
              <a:rPr lang="pl-PL" sz="1800" dirty="0" smtClean="0"/>
              <a:t> interwencji UE:</a:t>
            </a:r>
            <a:endParaRPr lang="pl-PL" sz="18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pl-PL" sz="1400" dirty="0" smtClean="0"/>
              <a:t>Rozwiązanie </a:t>
            </a:r>
            <a:r>
              <a:rPr lang="pl-PL" sz="1400" dirty="0"/>
              <a:t>problemu </a:t>
            </a:r>
            <a:r>
              <a:rPr lang="pl-PL" sz="1400" b="1" dirty="0"/>
              <a:t>emisji</a:t>
            </a:r>
            <a:r>
              <a:rPr lang="pl-PL" sz="1400" dirty="0"/>
              <a:t> i </a:t>
            </a:r>
            <a:r>
              <a:rPr lang="pl-PL" sz="1400" b="1" dirty="0"/>
              <a:t>zatorów</a:t>
            </a:r>
            <a:r>
              <a:rPr lang="pl-PL" sz="1400" dirty="0"/>
              <a:t> w miastach oraz poprawa </a:t>
            </a:r>
            <a:r>
              <a:rPr lang="pl-PL" sz="1400" b="1" dirty="0"/>
              <a:t>transportu </a:t>
            </a:r>
            <a:r>
              <a:rPr lang="pl-PL" sz="1400" b="1" dirty="0" smtClean="0"/>
              <a:t>publicznego</a:t>
            </a:r>
            <a:r>
              <a:rPr lang="pl-PL" sz="1400" dirty="0" smtClean="0"/>
              <a:t>;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pl-PL" sz="1400" dirty="0" smtClean="0"/>
              <a:t>Drastyczne </a:t>
            </a:r>
            <a:r>
              <a:rPr lang="pl-PL" sz="1400" dirty="0"/>
              <a:t>zmniejszenie </a:t>
            </a:r>
            <a:r>
              <a:rPr lang="pl-PL" sz="1400" dirty="0" smtClean="0"/>
              <a:t>poziomu </a:t>
            </a:r>
            <a:r>
              <a:rPr lang="pl-PL" sz="1400" b="1" dirty="0"/>
              <a:t>zanieczyszczeń</a:t>
            </a:r>
            <a:r>
              <a:rPr lang="pl-PL" sz="1400" dirty="0"/>
              <a:t> generowanych przez transport, szczególnie w </a:t>
            </a:r>
            <a:r>
              <a:rPr lang="pl-PL" sz="1400" dirty="0" smtClean="0"/>
              <a:t>miastach</a:t>
            </a:r>
            <a:r>
              <a:rPr lang="pl-PL" sz="1400" dirty="0"/>
              <a:t>;</a:t>
            </a:r>
            <a:endParaRPr lang="pl-PL" sz="1400" dirty="0" smtClean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pl-PL" sz="1400" dirty="0" smtClean="0"/>
              <a:t>Wsparcie nowych zrównoważonych usług mobilności, m.in.. poprzez rozwój </a:t>
            </a:r>
            <a:r>
              <a:rPr lang="pl-PL" sz="1400" b="1" dirty="0" smtClean="0"/>
              <a:t>inteligentnych systemów transportowych </a:t>
            </a:r>
            <a:r>
              <a:rPr lang="pl-PL" sz="1400" dirty="0" smtClean="0"/>
              <a:t>oraz rozwiązań </a:t>
            </a:r>
            <a:r>
              <a:rPr lang="pl-PL" sz="1400" dirty="0"/>
              <a:t>typu „</a:t>
            </a:r>
            <a:r>
              <a:rPr lang="pl-PL" sz="1400" b="1" dirty="0"/>
              <a:t>mobilność jako usługa</a:t>
            </a:r>
            <a:r>
              <a:rPr lang="pl-PL" sz="1400" dirty="0" smtClean="0"/>
              <a:t>”. </a:t>
            </a:r>
            <a:endParaRPr lang="pl-PL" sz="1400" dirty="0"/>
          </a:p>
          <a:p>
            <a:pPr>
              <a:spcAft>
                <a:spcPts val="1200"/>
              </a:spcAft>
              <a:buClrTx/>
            </a:pPr>
            <a:r>
              <a:rPr lang="pl-PL" sz="1400" dirty="0" smtClean="0"/>
              <a:t>Wyeliminowanie </a:t>
            </a:r>
            <a:r>
              <a:rPr lang="pl-PL" sz="1400" b="1" dirty="0"/>
              <a:t>śmiertelnych wypadków drogowych </a:t>
            </a:r>
            <a:r>
              <a:rPr lang="pl-PL" sz="1400" dirty="0"/>
              <a:t>na ulicach europejskich </a:t>
            </a:r>
            <a:r>
              <a:rPr lang="pl-PL" sz="1400" dirty="0" smtClean="0"/>
              <a:t>miast („Wizja Zero”)</a:t>
            </a:r>
            <a:endParaRPr lang="pl-PL" sz="1400" dirty="0"/>
          </a:p>
          <a:p>
            <a:pPr marL="723900" indent="-368300"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pl-PL" sz="1300" dirty="0"/>
          </a:p>
          <a:p>
            <a:pPr marL="725488"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pl-PL" sz="1300" dirty="0"/>
          </a:p>
          <a:p>
            <a:pPr marL="722313">
              <a:buFont typeface="Courier New" panose="02070309020205020404" pitchFamily="49" charset="0"/>
              <a:buChar char="o"/>
            </a:pPr>
            <a:endParaRPr lang="pl-PL" sz="1400" dirty="0"/>
          </a:p>
          <a:p>
            <a:pPr marL="722313">
              <a:buFont typeface="Courier New" panose="02070309020205020404" pitchFamily="49" charset="0"/>
              <a:buChar char="o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711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Obszary </a:t>
            </a:r>
            <a:r>
              <a:rPr lang="pl-PL" dirty="0" smtClean="0"/>
              <a:t>inwestycji UE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70722" y="1549668"/>
            <a:ext cx="10290836" cy="4572000"/>
          </a:xfrm>
        </p:spPr>
        <p:txBody>
          <a:bodyPr/>
          <a:lstStyle/>
          <a:p>
            <a:pPr marL="11113" indent="0">
              <a:buNone/>
            </a:pPr>
            <a:r>
              <a:rPr lang="pl-PL" sz="1800" b="1" dirty="0" smtClean="0"/>
              <a:t>Zrównoważona mobilność miejska </a:t>
            </a:r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</a:rPr>
              <a:t>„… jako element procesu transformacji do gospodarki </a:t>
            </a:r>
            <a:r>
              <a:rPr lang="pl-PL" sz="1400" i="1" dirty="0" err="1" smtClean="0">
                <a:solidFill>
                  <a:schemeClr val="bg1">
                    <a:lumMod val="50000"/>
                  </a:schemeClr>
                </a:solidFill>
              </a:rPr>
              <a:t>bezemisyjnej</a:t>
            </a:r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</a:rPr>
              <a:t>…”</a:t>
            </a:r>
            <a:r>
              <a:rPr lang="pl-PL" sz="18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pl-PL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spcAft>
                <a:spcPts val="1000"/>
              </a:spcAft>
              <a:buClrTx/>
              <a:buNone/>
            </a:pPr>
            <a:r>
              <a:rPr lang="pl-PL" sz="1800" b="1" dirty="0" smtClean="0"/>
              <a:t>Projekty </a:t>
            </a:r>
            <a:r>
              <a:rPr lang="pl-PL" sz="1800" dirty="0" smtClean="0"/>
              <a:t>przewidziane do wsparcia</a:t>
            </a:r>
            <a:r>
              <a:rPr lang="pl-PL" sz="1800" b="1" dirty="0" smtClean="0"/>
              <a:t>:</a:t>
            </a:r>
          </a:p>
          <a:p>
            <a:pPr algn="just">
              <a:spcAft>
                <a:spcPts val="600"/>
              </a:spcAft>
              <a:buClrTx/>
            </a:pPr>
            <a:r>
              <a:rPr lang="pl-PL" sz="1600" b="1" dirty="0" smtClean="0"/>
              <a:t>Infrastruktura transportu publicznego </a:t>
            </a:r>
            <a:r>
              <a:rPr lang="pl-PL" sz="1600" dirty="0" smtClean="0"/>
              <a:t>(tramwaje, metro, autobusy, kolej miejska, parkingi P+R etc.);</a:t>
            </a:r>
            <a:endParaRPr lang="pl-PL" sz="1600" dirty="0"/>
          </a:p>
          <a:p>
            <a:pPr>
              <a:spcAft>
                <a:spcPts val="600"/>
              </a:spcAft>
              <a:buClrTx/>
            </a:pPr>
            <a:r>
              <a:rPr lang="pl-PL" sz="1600" dirty="0" err="1" smtClean="0"/>
              <a:t>Bezemisyjne</a:t>
            </a:r>
            <a:r>
              <a:rPr lang="pl-PL" sz="1600" b="1" dirty="0" smtClean="0"/>
              <a:t> środki transportu szynowego </a:t>
            </a:r>
            <a:r>
              <a:rPr lang="pl-PL" sz="1600" dirty="0" smtClean="0"/>
              <a:t>(elektryczne lub wodorowe);</a:t>
            </a:r>
          </a:p>
          <a:p>
            <a:pPr>
              <a:spcAft>
                <a:spcPts val="600"/>
              </a:spcAft>
            </a:pPr>
            <a:r>
              <a:rPr lang="pl-PL" sz="1600" dirty="0" smtClean="0"/>
              <a:t>Inne </a:t>
            </a:r>
            <a:r>
              <a:rPr lang="pl-PL" sz="1600" b="1" dirty="0" smtClean="0"/>
              <a:t>środki transportu publicznego </a:t>
            </a:r>
            <a:r>
              <a:rPr lang="pl-PL" sz="1600" dirty="0" smtClean="0"/>
              <a:t>–</a:t>
            </a:r>
            <a:r>
              <a:rPr lang="pl-PL" sz="1600" b="1" dirty="0" smtClean="0"/>
              <a:t> </a:t>
            </a:r>
            <a:r>
              <a:rPr lang="pl-PL" sz="1600" dirty="0" smtClean="0"/>
              <a:t>autobusy i </a:t>
            </a:r>
            <a:r>
              <a:rPr lang="pl-PL" sz="1600" dirty="0"/>
              <a:t>samochody w systemie car-</a:t>
            </a:r>
            <a:r>
              <a:rPr lang="pl-PL" sz="1600" dirty="0" err="1"/>
              <a:t>sharing</a:t>
            </a:r>
            <a:r>
              <a:rPr lang="pl-PL" sz="1600" dirty="0"/>
              <a:t> (czyste ekologicznie pojazdy w rozumieniu </a:t>
            </a:r>
            <a:r>
              <a:rPr lang="pl-PL" sz="1600" dirty="0" smtClean="0"/>
              <a:t>dyrektywy 2009/33/WE);</a:t>
            </a:r>
          </a:p>
          <a:p>
            <a:pPr>
              <a:spcAft>
                <a:spcPts val="600"/>
              </a:spcAft>
              <a:buClrTx/>
            </a:pPr>
            <a:r>
              <a:rPr lang="pl-PL" sz="1600" b="1" dirty="0" err="1" smtClean="0"/>
              <a:t>Mikromobilność</a:t>
            </a:r>
            <a:r>
              <a:rPr lang="pl-PL" sz="1600" b="1" dirty="0" smtClean="0"/>
              <a:t> </a:t>
            </a:r>
            <a:r>
              <a:rPr lang="pl-PL" sz="1600" dirty="0" smtClean="0"/>
              <a:t>i</a:t>
            </a:r>
            <a:r>
              <a:rPr lang="pl-PL" sz="1600" b="1" dirty="0" smtClean="0"/>
              <a:t> aktywne formy mobilności </a:t>
            </a:r>
            <a:r>
              <a:rPr lang="pl-PL" sz="1600" dirty="0" smtClean="0"/>
              <a:t>(drogi rowerowe, </a:t>
            </a:r>
            <a:r>
              <a:rPr lang="pl-PL" sz="1600" dirty="0" err="1" smtClean="0"/>
              <a:t>bike-sharing</a:t>
            </a:r>
            <a:r>
              <a:rPr lang="pl-PL" sz="1600" dirty="0" smtClean="0"/>
              <a:t>, hulajnogi etc.);</a:t>
            </a:r>
            <a:endParaRPr lang="pl-PL" sz="1600" b="1" dirty="0" smtClean="0"/>
          </a:p>
          <a:p>
            <a:pPr>
              <a:spcAft>
                <a:spcPts val="600"/>
              </a:spcAft>
              <a:buClrTx/>
            </a:pPr>
            <a:r>
              <a:rPr lang="pl-PL" sz="1600" dirty="0" smtClean="0"/>
              <a:t>Infrastruktura </a:t>
            </a:r>
            <a:r>
              <a:rPr lang="pl-PL" sz="1600" b="1" dirty="0" err="1" smtClean="0"/>
              <a:t>bezemisyjnych</a:t>
            </a:r>
            <a:r>
              <a:rPr lang="pl-PL" sz="1600" dirty="0" smtClean="0"/>
              <a:t> </a:t>
            </a:r>
            <a:r>
              <a:rPr lang="pl-PL" sz="1600" b="1" dirty="0" smtClean="0"/>
              <a:t>paliw alternatywnych </a:t>
            </a:r>
            <a:r>
              <a:rPr lang="pl-PL" sz="1600" dirty="0" smtClean="0"/>
              <a:t>(w tym dla użytkowników indywidualnych);</a:t>
            </a:r>
          </a:p>
          <a:p>
            <a:pPr>
              <a:spcAft>
                <a:spcPts val="600"/>
              </a:spcAft>
              <a:buClrTx/>
            </a:pPr>
            <a:r>
              <a:rPr lang="pl-PL" sz="1600" dirty="0" smtClean="0"/>
              <a:t>Rozwiązania</a:t>
            </a:r>
            <a:r>
              <a:rPr lang="pl-PL" sz="1600" b="1" dirty="0" smtClean="0"/>
              <a:t> </a:t>
            </a:r>
            <a:r>
              <a:rPr lang="pl-PL" sz="1600" b="1" dirty="0"/>
              <a:t>cyfrowe </a:t>
            </a:r>
            <a:r>
              <a:rPr lang="pl-PL" sz="1600" dirty="0"/>
              <a:t>(ITS, systemy organizacji przewozów, systemy informacji pasażerskiej, aplikacje planowania podróży, </a:t>
            </a:r>
            <a:r>
              <a:rPr lang="pl-PL" sz="1600" dirty="0" smtClean="0"/>
              <a:t>zakupu biletów etc.);</a:t>
            </a:r>
          </a:p>
          <a:p>
            <a:pPr>
              <a:spcAft>
                <a:spcPts val="600"/>
              </a:spcAft>
            </a:pPr>
            <a:r>
              <a:rPr lang="pl-PL" sz="1600" b="1" dirty="0" smtClean="0"/>
              <a:t>Infrastruktura drogowa </a:t>
            </a:r>
            <a:r>
              <a:rPr lang="pl-PL" sz="1600" dirty="0" smtClean="0"/>
              <a:t>w miastach:</a:t>
            </a:r>
            <a:endParaRPr lang="en-US" sz="1600" dirty="0" smtClean="0"/>
          </a:p>
          <a:p>
            <a:pPr marL="1182688" lvl="1" indent="-369888">
              <a:spcBef>
                <a:spcPts val="0"/>
              </a:spcBef>
              <a:spcAft>
                <a:spcPts val="300"/>
              </a:spcAft>
              <a:buClrTx/>
              <a:buFont typeface="Courier New" panose="02070309020205020404" pitchFamily="49" charset="0"/>
              <a:buChar char="o"/>
            </a:pPr>
            <a:r>
              <a:rPr lang="pl-PL" sz="1600" dirty="0" smtClean="0"/>
              <a:t>Służąca wyłącznie dla </a:t>
            </a:r>
            <a:r>
              <a:rPr lang="pl-PL" sz="1600" u="sng" dirty="0" smtClean="0"/>
              <a:t>zrównoważonego transportu miejskiego </a:t>
            </a:r>
            <a:r>
              <a:rPr lang="pl-PL" sz="1600" dirty="0" smtClean="0"/>
              <a:t>i </a:t>
            </a:r>
            <a:r>
              <a:rPr lang="pl-PL" sz="1600" u="sng" dirty="0" smtClean="0"/>
              <a:t>aktywnych form mobilności</a:t>
            </a:r>
            <a:r>
              <a:rPr lang="pl-PL" sz="1600" dirty="0" smtClean="0"/>
              <a:t>;</a:t>
            </a:r>
          </a:p>
          <a:p>
            <a:pPr marL="1182688" lvl="1" indent="-369888">
              <a:spcBef>
                <a:spcPts val="0"/>
              </a:spcBef>
              <a:spcAft>
                <a:spcPts val="300"/>
              </a:spcAft>
              <a:buClrTx/>
              <a:buFont typeface="Courier New" panose="02070309020205020404" pitchFamily="49" charset="0"/>
              <a:buChar char="o"/>
            </a:pPr>
            <a:r>
              <a:rPr lang="pl-PL" sz="1600" dirty="0" smtClean="0"/>
              <a:t>Poprawa bezpieczeństwa ruchu poprzez likwidację </a:t>
            </a:r>
            <a:r>
              <a:rPr lang="pl-PL" sz="1600" u="sng" dirty="0" smtClean="0"/>
              <a:t>miejsc niebezpiecznych</a:t>
            </a:r>
            <a:r>
              <a:rPr lang="pl-PL" sz="1600" dirty="0" smtClean="0"/>
              <a:t>,</a:t>
            </a:r>
          </a:p>
          <a:p>
            <a:pPr marL="1182688" lvl="1" indent="-369888">
              <a:spcBef>
                <a:spcPts val="0"/>
              </a:spcBef>
              <a:spcAft>
                <a:spcPts val="300"/>
              </a:spcAft>
              <a:buClrTx/>
              <a:buFont typeface="Courier New" panose="02070309020205020404" pitchFamily="49" charset="0"/>
              <a:buChar char="o"/>
            </a:pPr>
            <a:r>
              <a:rPr lang="pl-PL" sz="1600" u="sng" dirty="0" smtClean="0"/>
              <a:t>Zmniejszenie ruchu samochodowego </a:t>
            </a:r>
            <a:r>
              <a:rPr lang="pl-PL" sz="1600" dirty="0" smtClean="0"/>
              <a:t>w centrach miast.</a:t>
            </a:r>
          </a:p>
          <a:p>
            <a:pPr>
              <a:spcAft>
                <a:spcPts val="1200"/>
              </a:spcAft>
              <a:buClrTx/>
            </a:pPr>
            <a:endParaRPr lang="pl-PL" sz="1400" dirty="0"/>
          </a:p>
          <a:p>
            <a:pPr marL="723900" indent="-368300"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pl-PL" sz="1300" dirty="0"/>
          </a:p>
          <a:p>
            <a:pPr marL="725488"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pl-PL" sz="1300" dirty="0"/>
          </a:p>
          <a:p>
            <a:pPr marL="722313">
              <a:buFont typeface="Courier New" panose="02070309020205020404" pitchFamily="49" charset="0"/>
              <a:buChar char="o"/>
            </a:pPr>
            <a:endParaRPr lang="pl-PL" sz="1400" dirty="0"/>
          </a:p>
          <a:p>
            <a:pPr marL="722313">
              <a:buFont typeface="Courier New" panose="02070309020205020404" pitchFamily="49" charset="0"/>
              <a:buChar char="o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110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Koncepcja „</a:t>
            </a:r>
            <a:r>
              <a:rPr lang="pl-PL" i="1" dirty="0" smtClean="0"/>
              <a:t>Mobilność jako usługa</a:t>
            </a:r>
            <a:r>
              <a:rPr lang="pl-PL" dirty="0" smtClean="0"/>
              <a:t>”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544152" y="2171651"/>
            <a:ext cx="5942170" cy="35436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155413" y="5796716"/>
            <a:ext cx="27624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 err="1"/>
              <a:t>Ź</a:t>
            </a:r>
            <a:r>
              <a:rPr lang="en-GB" sz="900" b="1" dirty="0" err="1" smtClean="0"/>
              <a:t>ródło</a:t>
            </a:r>
            <a:r>
              <a:rPr lang="en-GB" sz="900" dirty="0"/>
              <a:t>: M. </a:t>
            </a:r>
            <a:r>
              <a:rPr lang="en-GB" sz="900" dirty="0" err="1"/>
              <a:t>Kivimäki</a:t>
            </a:r>
            <a:r>
              <a:rPr lang="en-GB" sz="900" dirty="0"/>
              <a:t>, “</a:t>
            </a:r>
            <a:r>
              <a:rPr lang="en-GB" sz="900" i="1" dirty="0" err="1"/>
              <a:t>MaaS</a:t>
            </a:r>
            <a:r>
              <a:rPr lang="en-GB" sz="900" i="1" dirty="0"/>
              <a:t> - Finland on the leading edge</a:t>
            </a:r>
            <a:r>
              <a:rPr lang="en-GB" sz="900" dirty="0"/>
              <a:t>” </a:t>
            </a:r>
            <a:r>
              <a:rPr lang="en-GB" sz="900" dirty="0" err="1"/>
              <a:t>podczas</a:t>
            </a:r>
            <a:r>
              <a:rPr lang="en-GB" sz="900" dirty="0"/>
              <a:t> </a:t>
            </a:r>
            <a:r>
              <a:rPr lang="en-GB" sz="900" dirty="0" err="1"/>
              <a:t>seminarium</a:t>
            </a:r>
            <a:r>
              <a:rPr lang="en-GB" sz="900" dirty="0"/>
              <a:t> ‘Mobility as a Service’, 2014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27868" y="1703671"/>
            <a:ext cx="6227545" cy="460087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513" y="1920595"/>
            <a:ext cx="5888251" cy="4302493"/>
          </a:xfrm>
          <a:prstGeom prst="rect">
            <a:avLst/>
          </a:prstGeom>
          <a:effectLst>
            <a:softEdge rad="0"/>
          </a:effectLst>
        </p:spPr>
      </p:pic>
      <p:sp>
        <p:nvSpPr>
          <p:cNvPr id="8" name="Rounded Rectangle 7"/>
          <p:cNvSpPr/>
          <p:nvPr/>
        </p:nvSpPr>
        <p:spPr>
          <a:xfrm>
            <a:off x="927867" y="1703671"/>
            <a:ext cx="6227545" cy="46008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207143" y="2260255"/>
            <a:ext cx="422526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200" b="1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Mobilność jako usługa </a:t>
            </a: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(„</a:t>
            </a:r>
            <a:r>
              <a:rPr lang="pl-PL" sz="1200" dirty="0" err="1" smtClean="0">
                <a:latin typeface="Constantia" panose="02030602050306030303" pitchFamily="18" charset="0"/>
                <a:cs typeface="Adobe Devanagari" panose="02040503050201020203" pitchFamily="18" charset="0"/>
              </a:rPr>
              <a:t>Mobility</a:t>
            </a: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 as a Service” – </a:t>
            </a:r>
            <a:r>
              <a:rPr lang="pl-PL" sz="1200" dirty="0" err="1" smtClean="0">
                <a:latin typeface="Constantia" panose="02030602050306030303" pitchFamily="18" charset="0"/>
                <a:cs typeface="Adobe Devanagari" panose="02040503050201020203" pitchFamily="18" charset="0"/>
              </a:rPr>
              <a:t>MaaS</a:t>
            </a: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) </a:t>
            </a:r>
            <a:b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</a:b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jest to system pozwalający użytkownikowi na elastyczne zaplanowanie, rezerwację i opłacenie podróży „od drzwi do drzwi” przy wykorzystaniu różnych środków i form zrównoważonej mobilności oraz narzędzi cyfrowych  funkcjonujących jak </a:t>
            </a:r>
            <a:r>
              <a:rPr lang="pl-PL" sz="1200" u="sng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pojedyncza spersonalizowana usługa</a:t>
            </a: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pl-PL" sz="1200" dirty="0" smtClean="0">
              <a:latin typeface="Constantia" panose="020306020503060303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20000"/>
              </a:lnSpc>
            </a:pP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Model ten wymaga: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Multimodalnego planowania infrastruktury,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Harmonizacji i komplementarności usług transportowych, 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Integracji informacji pasażerskiej,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Integracji taryfowej,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Stworzenia cyfrowej platformy (aplikacji) umożliwiającej planowanie, rezerwację i opłacenie podróży.</a:t>
            </a:r>
          </a:p>
        </p:txBody>
      </p:sp>
    </p:spTree>
    <p:extLst>
      <p:ext uri="{BB962C8B-B14F-4D97-AF65-F5344CB8AC3E}">
        <p14:creationId xmlns:p14="http://schemas.microsoft.com/office/powerpoint/2010/main" val="28144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9" y="1395663"/>
            <a:ext cx="7063130" cy="5014761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7597369" y="1578541"/>
            <a:ext cx="4196522" cy="4437247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pl-PL" sz="1500" dirty="0" smtClean="0"/>
              <a:t>Zintegrowany, multimodalny system transportu i mobilności</a:t>
            </a:r>
          </a:p>
          <a:p>
            <a:pPr>
              <a:spcAft>
                <a:spcPts val="1000"/>
              </a:spcAft>
            </a:pPr>
            <a:r>
              <a:rPr lang="pl-PL" sz="1500" dirty="0" smtClean="0"/>
              <a:t>Powiązany z działaniami regulacyjnymi, operacyjnymi</a:t>
            </a:r>
          </a:p>
          <a:p>
            <a:pPr>
              <a:spcAft>
                <a:spcPts val="1000"/>
              </a:spcAft>
            </a:pPr>
            <a:r>
              <a:rPr lang="pl-PL" sz="1500" dirty="0" smtClean="0"/>
              <a:t>Obejmujący cały funkcjonalny obszar miejski</a:t>
            </a:r>
            <a:endParaRPr lang="pl-PL" sz="1500" dirty="0"/>
          </a:p>
          <a:p>
            <a:pPr>
              <a:spcAft>
                <a:spcPts val="1000"/>
              </a:spcAft>
            </a:pPr>
            <a:r>
              <a:rPr lang="pl-PL" sz="1500" dirty="0" smtClean="0"/>
              <a:t>Zapewniający dostępność na jak najkrótszym dystansie</a:t>
            </a:r>
          </a:p>
          <a:p>
            <a:pPr>
              <a:spcAft>
                <a:spcPts val="1000"/>
              </a:spcAft>
            </a:pPr>
            <a:r>
              <a:rPr lang="pl-PL" sz="1500" dirty="0" smtClean="0"/>
              <a:t>Czysty, szybki, bezpieczny i wygodny</a:t>
            </a:r>
          </a:p>
          <a:p>
            <a:pPr>
              <a:spcAft>
                <a:spcPts val="1000"/>
              </a:spcAft>
            </a:pPr>
            <a:r>
              <a:rPr lang="pl-PL" sz="1500" dirty="0" smtClean="0"/>
              <a:t>Uwzględniający potrzeby mieszkańców</a:t>
            </a:r>
          </a:p>
          <a:p>
            <a:pPr>
              <a:spcAft>
                <a:spcPts val="1000"/>
              </a:spcAft>
            </a:pPr>
            <a:r>
              <a:rPr lang="pl-PL" sz="1500" dirty="0" smtClean="0"/>
              <a:t>Uwzględniający cele innych polityk miejskich (ochrony środowiska, zdrowia, edukacji, włączenia społecznego etc.) </a:t>
            </a:r>
          </a:p>
          <a:p>
            <a:pPr>
              <a:spcAft>
                <a:spcPts val="600"/>
              </a:spcAft>
            </a:pPr>
            <a:r>
              <a:rPr lang="pl-PL" sz="1500" dirty="0" smtClean="0"/>
              <a:t>Zintegrowany z planowaniem </a:t>
            </a:r>
            <a:br>
              <a:rPr lang="pl-PL" sz="1500" dirty="0" smtClean="0"/>
            </a:br>
            <a:r>
              <a:rPr lang="pl-PL" sz="1500" dirty="0" smtClean="0"/>
              <a:t>i zagospodarowaniem przestrzennym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900" dirty="0" smtClean="0"/>
              <a:t>Plany zrównoważonej mobilności miejskiej</a:t>
            </a:r>
            <a:endParaRPr lang="en-GB" sz="3900" dirty="0"/>
          </a:p>
        </p:txBody>
      </p:sp>
      <p:sp>
        <p:nvSpPr>
          <p:cNvPr id="8" name="TextBox 7"/>
          <p:cNvSpPr txBox="1"/>
          <p:nvPr/>
        </p:nvSpPr>
        <p:spPr>
          <a:xfrm>
            <a:off x="7722498" y="6194980"/>
            <a:ext cx="21753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Image: </a:t>
            </a:r>
            <a:r>
              <a:rPr lang="en-GB" sz="800" i="1" dirty="0" smtClean="0"/>
              <a:t>​</a:t>
            </a:r>
            <a:r>
              <a:rPr lang="en-GB" sz="800" dirty="0">
                <a:hlinkClick r:id="rId3"/>
              </a:rPr>
              <a:t> sump_poster.pdf (eltis.org</a:t>
            </a:r>
            <a:r>
              <a:rPr lang="en-GB" sz="800" dirty="0" smtClean="0">
                <a:hlinkClick r:id="rId3"/>
              </a:rPr>
              <a:t>)</a:t>
            </a:r>
            <a:endParaRPr lang="pl-PL" sz="800" dirty="0" smtClean="0"/>
          </a:p>
        </p:txBody>
      </p:sp>
    </p:spTree>
    <p:extLst>
      <p:ext uri="{BB962C8B-B14F-4D97-AF65-F5344CB8AC3E}">
        <p14:creationId xmlns:p14="http://schemas.microsoft.com/office/powerpoint/2010/main" val="26782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22" y="1359950"/>
            <a:ext cx="4862187" cy="526260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900" dirty="0" smtClean="0"/>
              <a:t>Korzyści zrównoważonej </a:t>
            </a:r>
            <a:r>
              <a:rPr lang="pl-PL" sz="3900" dirty="0"/>
              <a:t>mobilności</a:t>
            </a:r>
            <a:endParaRPr lang="en-GB" sz="3900" dirty="0"/>
          </a:p>
        </p:txBody>
      </p:sp>
      <p:sp>
        <p:nvSpPr>
          <p:cNvPr id="7" name="TextBox 6"/>
          <p:cNvSpPr txBox="1"/>
          <p:nvPr/>
        </p:nvSpPr>
        <p:spPr>
          <a:xfrm>
            <a:off x="6112309" y="5866767"/>
            <a:ext cx="331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Image:</a:t>
            </a:r>
            <a:r>
              <a:rPr lang="pl-PL" sz="800" i="1" dirty="0" smtClean="0"/>
              <a:t> </a:t>
            </a:r>
            <a:r>
              <a:rPr lang="pl-PL" sz="800" dirty="0" err="1" smtClean="0"/>
              <a:t>Based</a:t>
            </a:r>
            <a:r>
              <a:rPr lang="pl-PL" sz="800" dirty="0" smtClean="0"/>
              <a:t> on </a:t>
            </a:r>
            <a:r>
              <a:rPr lang="pl-PL" sz="800" i="1" dirty="0" smtClean="0"/>
              <a:t>„Dossier de </a:t>
            </a:r>
            <a:r>
              <a:rPr lang="pl-PL" sz="800" i="1" dirty="0" err="1" smtClean="0"/>
              <a:t>Presse</a:t>
            </a:r>
            <a:r>
              <a:rPr lang="pl-PL" sz="800" i="1" dirty="0"/>
              <a:t> </a:t>
            </a:r>
            <a:r>
              <a:rPr lang="pl-PL" sz="800" i="1" dirty="0" smtClean="0"/>
              <a:t>– Le Paris </a:t>
            </a:r>
            <a:r>
              <a:rPr lang="pl-PL" sz="800" i="1" dirty="0" err="1" smtClean="0"/>
              <a:t>du</a:t>
            </a:r>
            <a:r>
              <a:rPr lang="pl-PL" sz="800" i="1" dirty="0" smtClean="0"/>
              <a:t> </a:t>
            </a:r>
            <a:r>
              <a:rPr lang="pl-PL" sz="800" i="1" dirty="0" err="1" smtClean="0"/>
              <a:t>Quart</a:t>
            </a:r>
            <a:r>
              <a:rPr lang="pl-PL" sz="800" i="1" dirty="0" smtClean="0"/>
              <a:t> </a:t>
            </a:r>
            <a:r>
              <a:rPr lang="pl-PL" sz="800" i="1" dirty="0" err="1" smtClean="0"/>
              <a:t>d’Heure</a:t>
            </a:r>
            <a:r>
              <a:rPr lang="pl-PL" sz="800" i="1" dirty="0" smtClean="0"/>
              <a:t>”, </a:t>
            </a:r>
            <a:r>
              <a:rPr lang="pl-PL" sz="800" dirty="0" smtClean="0"/>
              <a:t>2020</a:t>
            </a:r>
          </a:p>
          <a:p>
            <a:r>
              <a:rPr lang="en-GB" sz="800" dirty="0">
                <a:hlinkClick r:id="rId3"/>
              </a:rPr>
              <a:t>https://</a:t>
            </a:r>
            <a:r>
              <a:rPr lang="en-GB" sz="800" dirty="0" smtClean="0">
                <a:hlinkClick r:id="rId3"/>
              </a:rPr>
              <a:t>ideesencommun.org/wp-content/uploads/2020/01/Dossier-de-presse-Le-Paris-du-quart-dheure.pdf</a:t>
            </a:r>
            <a:r>
              <a:rPr lang="pl-PL" sz="800" dirty="0" smtClean="0"/>
              <a:t> </a:t>
            </a:r>
            <a:endParaRPr lang="en-GB" sz="800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959601" y="1568917"/>
            <a:ext cx="4526722" cy="4203117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000"/>
              </a:spcAft>
            </a:pPr>
            <a:r>
              <a:rPr lang="pl-PL" sz="1600" dirty="0" smtClean="0"/>
              <a:t>Większa dostępność</a:t>
            </a:r>
          </a:p>
          <a:p>
            <a:pPr>
              <a:spcAft>
                <a:spcPts val="1000"/>
              </a:spcAft>
            </a:pPr>
            <a:r>
              <a:rPr lang="pl-PL" sz="1600" dirty="0" smtClean="0"/>
              <a:t>Ochrona środowiska i klimatu</a:t>
            </a:r>
          </a:p>
          <a:p>
            <a:pPr>
              <a:spcAft>
                <a:spcPts val="1000"/>
              </a:spcAft>
            </a:pPr>
            <a:r>
              <a:rPr lang="pl-PL" sz="1600" dirty="0" smtClean="0"/>
              <a:t>Lepsze gospodarowanie zasobami</a:t>
            </a:r>
            <a:endParaRPr lang="pl-PL" sz="1600" dirty="0"/>
          </a:p>
          <a:p>
            <a:pPr>
              <a:spcAft>
                <a:spcPts val="1000"/>
              </a:spcAft>
            </a:pPr>
            <a:r>
              <a:rPr lang="pl-PL" sz="1600" dirty="0" smtClean="0"/>
              <a:t>Wyższa produktywność</a:t>
            </a:r>
          </a:p>
          <a:p>
            <a:pPr>
              <a:spcAft>
                <a:spcPts val="1000"/>
              </a:spcAft>
            </a:pPr>
            <a:r>
              <a:rPr lang="pl-PL" sz="1600" dirty="0" smtClean="0"/>
              <a:t>Ściślejsza współpraca terytorialna</a:t>
            </a:r>
          </a:p>
          <a:p>
            <a:pPr>
              <a:spcAft>
                <a:spcPts val="600"/>
              </a:spcAft>
            </a:pPr>
            <a:r>
              <a:rPr lang="pl-PL" sz="1600" dirty="0" smtClean="0"/>
              <a:t>Wsparcie UE i instytucji krajowych:</a:t>
            </a:r>
          </a:p>
          <a:p>
            <a:pPr lvl="1">
              <a:spcAft>
                <a:spcPts val="600"/>
              </a:spcAft>
            </a:pPr>
            <a:r>
              <a:rPr lang="pl-PL" sz="1400" dirty="0" smtClean="0"/>
              <a:t>Dofinansowanie kosztów inwestycji </a:t>
            </a:r>
          </a:p>
          <a:p>
            <a:pPr lvl="1">
              <a:spcAft>
                <a:spcPts val="600"/>
              </a:spcAft>
            </a:pPr>
            <a:r>
              <a:rPr lang="pl-PL" sz="1400" dirty="0" smtClean="0"/>
              <a:t>Współfinansowanie kosztów opracowania SUMP</a:t>
            </a:r>
          </a:p>
          <a:p>
            <a:pPr lvl="1">
              <a:spcAft>
                <a:spcPts val="1000"/>
              </a:spcAft>
            </a:pPr>
            <a:r>
              <a:rPr lang="pl-PL" sz="1400" dirty="0" smtClean="0"/>
              <a:t>Doradztwo i pomoc techniczna (m.in. </a:t>
            </a:r>
            <a:r>
              <a:rPr lang="pl-PL" sz="1400" dirty="0" err="1" smtClean="0"/>
              <a:t>Eltis</a:t>
            </a:r>
            <a:r>
              <a:rPr lang="pl-PL" sz="1400" dirty="0" smtClean="0"/>
              <a:t>, Civitas, wytyczne SUMP, pilotaż SUMP)</a:t>
            </a:r>
          </a:p>
          <a:p>
            <a:pPr>
              <a:spcAft>
                <a:spcPts val="1000"/>
              </a:spcAft>
            </a:pPr>
            <a:r>
              <a:rPr lang="pl-PL" sz="1600" dirty="0" smtClean="0"/>
              <a:t>Zyskują wszyscy</a:t>
            </a:r>
          </a:p>
        </p:txBody>
      </p:sp>
    </p:spTree>
    <p:extLst>
      <p:ext uri="{BB962C8B-B14F-4D97-AF65-F5344CB8AC3E}">
        <p14:creationId xmlns:p14="http://schemas.microsoft.com/office/powerpoint/2010/main" val="2318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</a:t>
            </a:r>
            <a:r>
              <a:rPr lang="en-US" sz="1050" b="1" dirty="0" smtClean="0"/>
              <a:t>202</a:t>
            </a:r>
            <a:r>
              <a:rPr lang="pl-PL" sz="1050" b="1" dirty="0" smtClean="0"/>
              <a:t>1</a:t>
            </a:r>
            <a:endParaRPr lang="en-US" sz="1050" b="1" dirty="0"/>
          </a:p>
          <a:p>
            <a:r>
              <a:rPr lang="en-US" sz="1050" dirty="0" smtClean="0"/>
              <a:t>Unless otherwise noted the reuse of this presentation is </a:t>
            </a:r>
            <a:r>
              <a:rPr lang="en-US" sz="1050" dirty="0" err="1" smtClean="0"/>
              <a:t>authorised</a:t>
            </a:r>
            <a:r>
              <a:rPr lang="en-US" sz="1050" dirty="0" smtClean="0"/>
              <a:t> under the </a:t>
            </a:r>
            <a:r>
              <a:rPr lang="en-US" sz="1050" dirty="0" smtClean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</a:t>
            </a:r>
            <a:r>
              <a:rPr lang="en-US" sz="1050" dirty="0" smtClean="0"/>
              <a:t>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5" y="5061874"/>
            <a:ext cx="1023496" cy="358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47823" y="3715352"/>
            <a:ext cx="454312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1600" dirty="0" smtClean="0"/>
              <a:t>Mirosław Dybowski</a:t>
            </a:r>
          </a:p>
          <a:p>
            <a:pPr algn="r">
              <a:spcAft>
                <a:spcPts val="0"/>
              </a:spcAft>
            </a:pPr>
            <a:r>
              <a:rPr lang="pl-PL" sz="1600" dirty="0" smtClean="0"/>
              <a:t>KOMISJA EUROPEJSKA</a:t>
            </a:r>
          </a:p>
          <a:p>
            <a:pPr algn="r">
              <a:spcAft>
                <a:spcPts val="0"/>
              </a:spcAft>
            </a:pPr>
            <a:r>
              <a:rPr lang="pl-PL" sz="1600" dirty="0" smtClean="0"/>
              <a:t>Dyrekcja Generalna </a:t>
            </a:r>
          </a:p>
          <a:p>
            <a:pPr algn="r">
              <a:spcAft>
                <a:spcPts val="0"/>
              </a:spcAft>
            </a:pPr>
            <a:r>
              <a:rPr lang="pl-PL" sz="1600" dirty="0" smtClean="0"/>
              <a:t>ds. Polityki Regionalnej i Miejskiej</a:t>
            </a:r>
          </a:p>
          <a:p>
            <a:pPr algn="r">
              <a:spcAft>
                <a:spcPts val="600"/>
              </a:spcAft>
            </a:pPr>
            <a:r>
              <a:rPr lang="pl-PL" sz="1600" dirty="0" smtClean="0"/>
              <a:t>Wydział F.3 – Polska</a:t>
            </a:r>
          </a:p>
          <a:p>
            <a:pPr algn="r">
              <a:spcAft>
                <a:spcPts val="600"/>
              </a:spcAft>
            </a:pPr>
            <a:r>
              <a:rPr lang="pl-PL" sz="1600" dirty="0" smtClean="0"/>
              <a:t>miroslaw.dybowski@ec.europa.eu</a:t>
            </a:r>
            <a:endParaRPr lang="en-GB" sz="1600" dirty="0"/>
          </a:p>
          <a:p>
            <a:endParaRPr lang="pl-PL" dirty="0" smtClean="0"/>
          </a:p>
          <a:p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2323</TotalTime>
  <Words>699</Words>
  <Application>Microsoft Office PowerPoint</Application>
  <PresentationFormat>Widescreen</PresentationFormat>
  <Paragraphs>89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Adobe Devanagari</vt:lpstr>
      <vt:lpstr>Arial</vt:lpstr>
      <vt:lpstr>Calibri</vt:lpstr>
      <vt:lpstr>Constantia</vt:lpstr>
      <vt:lpstr>Courier New</vt:lpstr>
      <vt:lpstr>Verdana</vt:lpstr>
      <vt:lpstr>Office Theme</vt:lpstr>
      <vt:lpstr>Ekologiczny  transport miejski  </vt:lpstr>
      <vt:lpstr>Wyzwania mobilności miejskiej</vt:lpstr>
      <vt:lpstr>Obszary inwestycji UE</vt:lpstr>
      <vt:lpstr>Koncepcja „Mobilność jako usługa”</vt:lpstr>
      <vt:lpstr>Plany zrównoważonej mobilności miejskiej</vt:lpstr>
      <vt:lpstr>Korzyści zrównoważonej mobilności</vt:lpstr>
      <vt:lpstr>Dziękuję za uwagę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DYBOWSKI Miroslaw (REGIO)</dc:creator>
  <cp:lastModifiedBy>DYBOWSKI Miroslaw (REGIO)</cp:lastModifiedBy>
  <cp:revision>84</cp:revision>
  <dcterms:created xsi:type="dcterms:W3CDTF">2021-01-20T18:58:14Z</dcterms:created>
  <dcterms:modified xsi:type="dcterms:W3CDTF">2021-06-09T20:25:16Z</dcterms:modified>
</cp:coreProperties>
</file>