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handoutMasterIdLst>
    <p:handoutMasterId r:id="rId28"/>
  </p:handoutMasterIdLst>
  <p:sldIdLst>
    <p:sldId id="276" r:id="rId4"/>
    <p:sldId id="335" r:id="rId5"/>
    <p:sldId id="289" r:id="rId6"/>
    <p:sldId id="336" r:id="rId7"/>
    <p:sldId id="387" r:id="rId8"/>
    <p:sldId id="339" r:id="rId9"/>
    <p:sldId id="330" r:id="rId10"/>
    <p:sldId id="382" r:id="rId11"/>
    <p:sldId id="383" r:id="rId12"/>
    <p:sldId id="384" r:id="rId13"/>
    <p:sldId id="350" r:id="rId14"/>
    <p:sldId id="368" r:id="rId15"/>
    <p:sldId id="343" r:id="rId16"/>
    <p:sldId id="379" r:id="rId17"/>
    <p:sldId id="380" r:id="rId18"/>
    <p:sldId id="381" r:id="rId19"/>
    <p:sldId id="332" r:id="rId20"/>
    <p:sldId id="385" r:id="rId21"/>
    <p:sldId id="375" r:id="rId22"/>
    <p:sldId id="373" r:id="rId23"/>
    <p:sldId id="374" r:id="rId24"/>
    <p:sldId id="377" r:id="rId25"/>
    <p:sldId id="270" r:id="rId26"/>
  </p:sldIdLst>
  <p:sldSz cx="12192000" cy="6858000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4AB6"/>
    <a:srgbClr val="98D23A"/>
    <a:srgbClr val="488FE4"/>
    <a:srgbClr val="88F141"/>
    <a:srgbClr val="92F769"/>
    <a:srgbClr val="1F992E"/>
    <a:srgbClr val="42CB0B"/>
    <a:srgbClr val="07CB98"/>
    <a:srgbClr val="15651D"/>
    <a:srgbClr val="81F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4" autoAdjust="0"/>
    <p:restoredTop sz="94660"/>
  </p:normalViewPr>
  <p:slideViewPr>
    <p:cSldViewPr snapToGrid="0">
      <p:cViewPr varScale="1">
        <p:scale>
          <a:sx n="83" d="100"/>
          <a:sy n="83" d="100"/>
        </p:scale>
        <p:origin x="442" y="8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B95F89-4FCA-42B9-AF9B-751540E4A9C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D14E4C7-DDFE-42BF-BF71-C21CD61CD525}">
      <dgm:prSet phldrT="[Tekst]"/>
      <dgm:spPr/>
      <dgm:t>
        <a:bodyPr/>
        <a:lstStyle/>
        <a:p>
          <a:r>
            <a:rPr lang="pl-PL" dirty="0" smtClean="0"/>
            <a:t>15.04.2005</a:t>
          </a:r>
        </a:p>
        <a:p>
          <a:r>
            <a:rPr lang="pl-PL" dirty="0" smtClean="0"/>
            <a:t>9 JST</a:t>
          </a:r>
          <a:endParaRPr lang="en-GB" dirty="0"/>
        </a:p>
      </dgm:t>
    </dgm:pt>
    <dgm:pt modelId="{F6A6B8FF-F068-4D33-A722-B10CB91DBEC2}" type="parTrans" cxnId="{176B219B-A2E1-4A3A-AE9D-A449F0834E13}">
      <dgm:prSet/>
      <dgm:spPr/>
      <dgm:t>
        <a:bodyPr/>
        <a:lstStyle/>
        <a:p>
          <a:endParaRPr lang="en-GB"/>
        </a:p>
      </dgm:t>
    </dgm:pt>
    <dgm:pt modelId="{E5E65A49-40E5-4605-B523-E81D5554B089}" type="sibTrans" cxnId="{176B219B-A2E1-4A3A-AE9D-A449F0834E13}">
      <dgm:prSet/>
      <dgm:spPr/>
      <dgm:t>
        <a:bodyPr/>
        <a:lstStyle/>
        <a:p>
          <a:endParaRPr lang="en-GB"/>
        </a:p>
      </dgm:t>
    </dgm:pt>
    <dgm:pt modelId="{D7AB6817-6904-428C-BC84-3BB5069C38AD}">
      <dgm:prSet phldrT="[Tekst]"/>
      <dgm:spPr/>
      <dgm:t>
        <a:bodyPr/>
        <a:lstStyle/>
        <a:p>
          <a:r>
            <a:rPr lang="pl-PL" dirty="0" smtClean="0"/>
            <a:t>04.09.2009</a:t>
          </a:r>
        </a:p>
        <a:p>
          <a:r>
            <a:rPr lang="pl-PL" dirty="0" smtClean="0"/>
            <a:t>13 JST</a:t>
          </a:r>
          <a:endParaRPr lang="en-GB" dirty="0"/>
        </a:p>
      </dgm:t>
    </dgm:pt>
    <dgm:pt modelId="{F2512688-F948-41F9-B1CE-272B8B07D1F0}" type="parTrans" cxnId="{79658509-E054-42D0-8F76-911ED1C15A85}">
      <dgm:prSet/>
      <dgm:spPr/>
      <dgm:t>
        <a:bodyPr/>
        <a:lstStyle/>
        <a:p>
          <a:endParaRPr lang="en-GB"/>
        </a:p>
      </dgm:t>
    </dgm:pt>
    <dgm:pt modelId="{B7622978-79C2-4E10-B81C-1FC2DBF8493B}" type="sibTrans" cxnId="{79658509-E054-42D0-8F76-911ED1C15A85}">
      <dgm:prSet/>
      <dgm:spPr/>
      <dgm:t>
        <a:bodyPr/>
        <a:lstStyle/>
        <a:p>
          <a:endParaRPr lang="en-GB"/>
        </a:p>
      </dgm:t>
    </dgm:pt>
    <dgm:pt modelId="{722DF2E1-A62C-42A6-97B8-94CC65454AAF}">
      <dgm:prSet phldrT="[Tekst]"/>
      <dgm:spPr/>
      <dgm:t>
        <a:bodyPr/>
        <a:lstStyle/>
        <a:p>
          <a:r>
            <a:rPr lang="pl-PL" dirty="0" smtClean="0"/>
            <a:t>2014</a:t>
          </a:r>
        </a:p>
        <a:p>
          <a:r>
            <a:rPr lang="pl-PL" dirty="0" smtClean="0"/>
            <a:t>15 JST</a:t>
          </a:r>
          <a:endParaRPr lang="en-GB" dirty="0"/>
        </a:p>
      </dgm:t>
    </dgm:pt>
    <dgm:pt modelId="{2074C3F6-D837-4E51-BE8A-0DD32A10B7E1}" type="parTrans" cxnId="{2C617C56-923D-45D8-B28D-80526A66A85C}">
      <dgm:prSet/>
      <dgm:spPr/>
      <dgm:t>
        <a:bodyPr/>
        <a:lstStyle/>
        <a:p>
          <a:endParaRPr lang="en-GB"/>
        </a:p>
      </dgm:t>
    </dgm:pt>
    <dgm:pt modelId="{92C9EEA8-26AE-4A23-9921-5D4A97903B9D}" type="sibTrans" cxnId="{2C617C56-923D-45D8-B28D-80526A66A85C}">
      <dgm:prSet/>
      <dgm:spPr/>
      <dgm:t>
        <a:bodyPr/>
        <a:lstStyle/>
        <a:p>
          <a:endParaRPr lang="en-GB"/>
        </a:p>
      </dgm:t>
    </dgm:pt>
    <dgm:pt modelId="{39E026A5-2F94-4BBF-9398-FF5580151900}">
      <dgm:prSet phldrT="[Tekst]"/>
      <dgm:spPr/>
      <dgm:t>
        <a:bodyPr/>
        <a:lstStyle/>
        <a:p>
          <a:pPr algn="l"/>
          <a:r>
            <a:rPr lang="pl-PL" dirty="0" smtClean="0"/>
            <a:t>Od 2015</a:t>
          </a:r>
        </a:p>
        <a:p>
          <a:pPr algn="l"/>
          <a:endParaRPr lang="pl-PL" dirty="0" smtClean="0"/>
        </a:p>
        <a:p>
          <a:pPr algn="ctr"/>
          <a:r>
            <a:rPr lang="pl-PL" dirty="0" smtClean="0"/>
            <a:t>Związek ZIT</a:t>
          </a:r>
        </a:p>
        <a:p>
          <a:pPr algn="l"/>
          <a:endParaRPr lang="pl-PL" dirty="0" smtClean="0"/>
        </a:p>
        <a:p>
          <a:pPr algn="ctr"/>
          <a:r>
            <a:rPr lang="pl-PL" dirty="0" smtClean="0"/>
            <a:t>Instytucja </a:t>
          </a:r>
        </a:p>
        <a:p>
          <a:pPr algn="ctr"/>
          <a:r>
            <a:rPr lang="pl-PL" dirty="0" smtClean="0"/>
            <a:t>Pośrednicząca</a:t>
          </a:r>
        </a:p>
        <a:p>
          <a:pPr algn="ctr"/>
          <a:r>
            <a:rPr lang="pl-PL" dirty="0" smtClean="0"/>
            <a:t>ZIT</a:t>
          </a:r>
          <a:endParaRPr lang="en-GB" dirty="0"/>
        </a:p>
      </dgm:t>
    </dgm:pt>
    <dgm:pt modelId="{25985243-B18B-41C3-B010-F0CD32F7E2D0}" type="parTrans" cxnId="{70F5EF73-8DC1-4995-AB6F-5FFB13DA20AB}">
      <dgm:prSet/>
      <dgm:spPr/>
      <dgm:t>
        <a:bodyPr/>
        <a:lstStyle/>
        <a:p>
          <a:endParaRPr lang="pl-PL"/>
        </a:p>
      </dgm:t>
    </dgm:pt>
    <dgm:pt modelId="{E1763323-B50E-4BB9-A152-3945B1EC1361}" type="sibTrans" cxnId="{70F5EF73-8DC1-4995-AB6F-5FFB13DA20AB}">
      <dgm:prSet/>
      <dgm:spPr/>
      <dgm:t>
        <a:bodyPr/>
        <a:lstStyle/>
        <a:p>
          <a:endParaRPr lang="pl-PL"/>
        </a:p>
      </dgm:t>
    </dgm:pt>
    <dgm:pt modelId="{D85D40A0-F0A7-4596-AB62-96FAF2F22531}" type="pres">
      <dgm:prSet presAssocID="{F6B95F89-4FCA-42B9-AF9B-751540E4A9C5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97E748F-C50B-4FE7-902F-727C875877C8}" type="pres">
      <dgm:prSet presAssocID="{F6B95F89-4FCA-42B9-AF9B-751540E4A9C5}" presName="arrow" presStyleLbl="bgShp" presStyleIdx="0" presStyleCnt="1" custScaleX="155644" custScaleY="95290" custLinFactNeighborX="-7195" custLinFactNeighborY="1112"/>
      <dgm:spPr/>
    </dgm:pt>
    <dgm:pt modelId="{9E2FD869-D997-4558-AAFE-8BBA78E2685D}" type="pres">
      <dgm:prSet presAssocID="{F6B95F89-4FCA-42B9-AF9B-751540E4A9C5}" presName="arrowDiagram4" presStyleCnt="0"/>
      <dgm:spPr/>
    </dgm:pt>
    <dgm:pt modelId="{D6396DE5-2903-48F0-A067-2FE103925CCB}" type="pres">
      <dgm:prSet presAssocID="{8D14E4C7-DDFE-42BF-BF71-C21CD61CD525}" presName="bullet4a" presStyleLbl="node1" presStyleIdx="0" presStyleCnt="4" custLinFactX="-120757" custLinFactY="-200000" custLinFactNeighborX="-200000" custLinFactNeighborY="-272775"/>
      <dgm:spPr/>
    </dgm:pt>
    <dgm:pt modelId="{61EDCC71-5FC9-47F7-8325-9E28D961A70D}" type="pres">
      <dgm:prSet presAssocID="{8D14E4C7-DDFE-42BF-BF71-C21CD61CD525}" presName="textBox4a" presStyleLbl="revTx" presStyleIdx="0" presStyleCnt="4" custLinFactNeighborX="-26277" custLinFactNeighborY="-7053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55DA2DF-9D5C-40F9-923A-1568A1A82605}" type="pres">
      <dgm:prSet presAssocID="{D7AB6817-6904-428C-BC84-3BB5069C38AD}" presName="bullet4b" presStyleLbl="node1" presStyleIdx="1" presStyleCnt="4" custLinFactX="1416" custLinFactY="-43353" custLinFactNeighborX="100000" custLinFactNeighborY="-100000"/>
      <dgm:spPr/>
    </dgm:pt>
    <dgm:pt modelId="{60DE483C-0B15-44D5-A288-5D67E6C5F275}" type="pres">
      <dgm:prSet presAssocID="{D7AB6817-6904-428C-BC84-3BB5069C38AD}" presName="textBox4b" presStyleLbl="revTx" presStyleIdx="1" presStyleCnt="4" custLinFactNeighborX="32762" custLinFactNeighborY="-838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CC766D3-B193-411B-9F73-515F6A14B828}" type="pres">
      <dgm:prSet presAssocID="{722DF2E1-A62C-42A6-97B8-94CC65454AAF}" presName="bullet4c" presStyleLbl="node1" presStyleIdx="2" presStyleCnt="4" custLinFactX="120377" custLinFactNeighborX="200000" custLinFactNeighborY="-61372"/>
      <dgm:spPr/>
    </dgm:pt>
    <dgm:pt modelId="{CE9D43B9-D14F-4134-BCD1-8B78EADE3E29}" type="pres">
      <dgm:prSet presAssocID="{722DF2E1-A62C-42A6-97B8-94CC65454AAF}" presName="textBox4c" presStyleLbl="revTx" presStyleIdx="2" presStyleCnt="4" custLinFactNeighborX="73384" custLinFactNeighborY="-175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D7F8462-79ED-4433-BF5A-C0A9F2D70061}" type="pres">
      <dgm:prSet presAssocID="{39E026A5-2F94-4BBF-9398-FF5580151900}" presName="bullet4d" presStyleLbl="node1" presStyleIdx="3" presStyleCnt="4" custLinFactX="160373" custLinFactNeighborX="200000" custLinFactNeighborY="-14431"/>
      <dgm:spPr/>
    </dgm:pt>
    <dgm:pt modelId="{F0646772-D0FC-4F45-BA45-994EC67AC124}" type="pres">
      <dgm:prSet presAssocID="{39E026A5-2F94-4BBF-9398-FF5580151900}" presName="textBox4d" presStyleLbl="revTx" presStyleIdx="3" presStyleCnt="4" custLinFactX="34895" custLinFactNeighborX="100000" custLinFactNeighborY="-73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F7D363A-E860-4B6D-899F-5E0A23926F36}" type="presOf" srcId="{8D14E4C7-DDFE-42BF-BF71-C21CD61CD525}" destId="{61EDCC71-5FC9-47F7-8325-9E28D961A70D}" srcOrd="0" destOrd="0" presId="urn:microsoft.com/office/officeart/2005/8/layout/arrow2"/>
    <dgm:cxn modelId="{869D07BC-8906-4A73-B9E2-E9A3D7D0895D}" type="presOf" srcId="{F6B95F89-4FCA-42B9-AF9B-751540E4A9C5}" destId="{D85D40A0-F0A7-4596-AB62-96FAF2F22531}" srcOrd="0" destOrd="0" presId="urn:microsoft.com/office/officeart/2005/8/layout/arrow2"/>
    <dgm:cxn modelId="{A1D6DC2B-3C8F-4CD9-AB3C-A1CCC724C0A3}" type="presOf" srcId="{39E026A5-2F94-4BBF-9398-FF5580151900}" destId="{F0646772-D0FC-4F45-BA45-994EC67AC124}" srcOrd="0" destOrd="0" presId="urn:microsoft.com/office/officeart/2005/8/layout/arrow2"/>
    <dgm:cxn modelId="{70F5EF73-8DC1-4995-AB6F-5FFB13DA20AB}" srcId="{F6B95F89-4FCA-42B9-AF9B-751540E4A9C5}" destId="{39E026A5-2F94-4BBF-9398-FF5580151900}" srcOrd="3" destOrd="0" parTransId="{25985243-B18B-41C3-B010-F0CD32F7E2D0}" sibTransId="{E1763323-B50E-4BB9-A152-3945B1EC1361}"/>
    <dgm:cxn modelId="{85173745-3734-464E-9969-6BA31D50028B}" type="presOf" srcId="{D7AB6817-6904-428C-BC84-3BB5069C38AD}" destId="{60DE483C-0B15-44D5-A288-5D67E6C5F275}" srcOrd="0" destOrd="0" presId="urn:microsoft.com/office/officeart/2005/8/layout/arrow2"/>
    <dgm:cxn modelId="{2C617C56-923D-45D8-B28D-80526A66A85C}" srcId="{F6B95F89-4FCA-42B9-AF9B-751540E4A9C5}" destId="{722DF2E1-A62C-42A6-97B8-94CC65454AAF}" srcOrd="2" destOrd="0" parTransId="{2074C3F6-D837-4E51-BE8A-0DD32A10B7E1}" sibTransId="{92C9EEA8-26AE-4A23-9921-5D4A97903B9D}"/>
    <dgm:cxn modelId="{486C796B-C90A-4FE7-BA67-FB187D81B296}" type="presOf" srcId="{722DF2E1-A62C-42A6-97B8-94CC65454AAF}" destId="{CE9D43B9-D14F-4134-BCD1-8B78EADE3E29}" srcOrd="0" destOrd="0" presId="urn:microsoft.com/office/officeart/2005/8/layout/arrow2"/>
    <dgm:cxn modelId="{176B219B-A2E1-4A3A-AE9D-A449F0834E13}" srcId="{F6B95F89-4FCA-42B9-AF9B-751540E4A9C5}" destId="{8D14E4C7-DDFE-42BF-BF71-C21CD61CD525}" srcOrd="0" destOrd="0" parTransId="{F6A6B8FF-F068-4D33-A722-B10CB91DBEC2}" sibTransId="{E5E65A49-40E5-4605-B523-E81D5554B089}"/>
    <dgm:cxn modelId="{79658509-E054-42D0-8F76-911ED1C15A85}" srcId="{F6B95F89-4FCA-42B9-AF9B-751540E4A9C5}" destId="{D7AB6817-6904-428C-BC84-3BB5069C38AD}" srcOrd="1" destOrd="0" parTransId="{F2512688-F948-41F9-B1CE-272B8B07D1F0}" sibTransId="{B7622978-79C2-4E10-B81C-1FC2DBF8493B}"/>
    <dgm:cxn modelId="{6145AFC3-9C35-4704-B3B5-44EF43D279A6}" type="presParOf" srcId="{D85D40A0-F0A7-4596-AB62-96FAF2F22531}" destId="{197E748F-C50B-4FE7-902F-727C875877C8}" srcOrd="0" destOrd="0" presId="urn:microsoft.com/office/officeart/2005/8/layout/arrow2"/>
    <dgm:cxn modelId="{691C5354-089C-498C-8ADE-7741C0166502}" type="presParOf" srcId="{D85D40A0-F0A7-4596-AB62-96FAF2F22531}" destId="{9E2FD869-D997-4558-AAFE-8BBA78E2685D}" srcOrd="1" destOrd="0" presId="urn:microsoft.com/office/officeart/2005/8/layout/arrow2"/>
    <dgm:cxn modelId="{B079848B-406C-44D5-9B99-8FC4B91806E4}" type="presParOf" srcId="{9E2FD869-D997-4558-AAFE-8BBA78E2685D}" destId="{D6396DE5-2903-48F0-A067-2FE103925CCB}" srcOrd="0" destOrd="0" presId="urn:microsoft.com/office/officeart/2005/8/layout/arrow2"/>
    <dgm:cxn modelId="{B0132750-69BA-449A-A12C-9CFF7CCA1FE2}" type="presParOf" srcId="{9E2FD869-D997-4558-AAFE-8BBA78E2685D}" destId="{61EDCC71-5FC9-47F7-8325-9E28D961A70D}" srcOrd="1" destOrd="0" presId="urn:microsoft.com/office/officeart/2005/8/layout/arrow2"/>
    <dgm:cxn modelId="{F8EFE612-0CB8-4D36-8D8E-4EF09D80ED94}" type="presParOf" srcId="{9E2FD869-D997-4558-AAFE-8BBA78E2685D}" destId="{355DA2DF-9D5C-40F9-923A-1568A1A82605}" srcOrd="2" destOrd="0" presId="urn:microsoft.com/office/officeart/2005/8/layout/arrow2"/>
    <dgm:cxn modelId="{989D678D-8824-4DF3-87DE-9E69F929699F}" type="presParOf" srcId="{9E2FD869-D997-4558-AAFE-8BBA78E2685D}" destId="{60DE483C-0B15-44D5-A288-5D67E6C5F275}" srcOrd="3" destOrd="0" presId="urn:microsoft.com/office/officeart/2005/8/layout/arrow2"/>
    <dgm:cxn modelId="{7036029F-F6E6-4FCF-9FBD-58A55B24D0A8}" type="presParOf" srcId="{9E2FD869-D997-4558-AAFE-8BBA78E2685D}" destId="{CCC766D3-B193-411B-9F73-515F6A14B828}" srcOrd="4" destOrd="0" presId="urn:microsoft.com/office/officeart/2005/8/layout/arrow2"/>
    <dgm:cxn modelId="{B22F323E-822B-4DE4-B465-69B2C2E89A83}" type="presParOf" srcId="{9E2FD869-D997-4558-AAFE-8BBA78E2685D}" destId="{CE9D43B9-D14F-4134-BCD1-8B78EADE3E29}" srcOrd="5" destOrd="0" presId="urn:microsoft.com/office/officeart/2005/8/layout/arrow2"/>
    <dgm:cxn modelId="{CB784EDF-AA8F-4899-8339-50DD98D4B697}" type="presParOf" srcId="{9E2FD869-D997-4558-AAFE-8BBA78E2685D}" destId="{4D7F8462-79ED-4433-BF5A-C0A9F2D70061}" srcOrd="6" destOrd="0" presId="urn:microsoft.com/office/officeart/2005/8/layout/arrow2"/>
    <dgm:cxn modelId="{3AD55510-A8B7-435F-84BB-BCC3E88EED4C}" type="presParOf" srcId="{9E2FD869-D997-4558-AAFE-8BBA78E2685D}" destId="{F0646772-D0FC-4F45-BA45-994EC67AC124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E748F-C50B-4FE7-902F-727C875877C8}">
      <dsp:nvSpPr>
        <dsp:cNvPr id="0" name=""/>
        <dsp:cNvSpPr/>
      </dsp:nvSpPr>
      <dsp:spPr>
        <a:xfrm>
          <a:off x="1075836" y="76010"/>
          <a:ext cx="8267752" cy="316360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396DE5-2903-48F0-A067-2FE103925CCB}">
      <dsp:nvSpPr>
        <dsp:cNvPr id="0" name=""/>
        <dsp:cNvSpPr/>
      </dsp:nvSpPr>
      <dsp:spPr>
        <a:xfrm>
          <a:off x="3067269" y="1852028"/>
          <a:ext cx="122175" cy="1221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DCC71-5FC9-47F7-8325-9E28D961A70D}">
      <dsp:nvSpPr>
        <dsp:cNvPr id="0" name=""/>
        <dsp:cNvSpPr/>
      </dsp:nvSpPr>
      <dsp:spPr>
        <a:xfrm>
          <a:off x="3281556" y="1933378"/>
          <a:ext cx="908345" cy="790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38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15.04.2005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9 JST</a:t>
          </a:r>
          <a:endParaRPr lang="en-GB" sz="1200" kern="1200" dirty="0"/>
        </a:p>
      </dsp:txBody>
      <dsp:txXfrm>
        <a:off x="3281556" y="1933378"/>
        <a:ext cx="908345" cy="790154"/>
      </dsp:txXfrm>
    </dsp:sp>
    <dsp:sp modelId="{355DA2DF-9D5C-40F9-923A-1568A1A82605}">
      <dsp:nvSpPr>
        <dsp:cNvPr id="0" name=""/>
        <dsp:cNvSpPr/>
      </dsp:nvSpPr>
      <dsp:spPr>
        <a:xfrm>
          <a:off x="4537836" y="1352821"/>
          <a:ext cx="212478" cy="2124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E483C-0B15-44D5-A288-5D67E6C5F275}">
      <dsp:nvSpPr>
        <dsp:cNvPr id="0" name=""/>
        <dsp:cNvSpPr/>
      </dsp:nvSpPr>
      <dsp:spPr>
        <a:xfrm>
          <a:off x="4794052" y="1636450"/>
          <a:ext cx="1115512" cy="1517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588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04.09.2009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13 JST</a:t>
          </a:r>
          <a:endParaRPr lang="en-GB" sz="1200" kern="1200" dirty="0"/>
        </a:p>
      </dsp:txBody>
      <dsp:txXfrm>
        <a:off x="4794052" y="1636450"/>
        <a:ext cx="1115512" cy="1517229"/>
      </dsp:txXfrm>
    </dsp:sp>
    <dsp:sp modelId="{CCC766D3-B193-411B-9F73-515F6A14B828}">
      <dsp:nvSpPr>
        <dsp:cNvPr id="0" name=""/>
        <dsp:cNvSpPr/>
      </dsp:nvSpPr>
      <dsp:spPr>
        <a:xfrm>
          <a:off x="6326551" y="915588"/>
          <a:ext cx="281534" cy="281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D43B9-D14F-4134-BCD1-8B78EADE3E29}">
      <dsp:nvSpPr>
        <dsp:cNvPr id="0" name=""/>
        <dsp:cNvSpPr/>
      </dsp:nvSpPr>
      <dsp:spPr>
        <a:xfrm>
          <a:off x="6383955" y="1193130"/>
          <a:ext cx="1115512" cy="2051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179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2014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15 JST</a:t>
          </a:r>
          <a:endParaRPr lang="en-GB" sz="1200" kern="1200" dirty="0"/>
        </a:p>
      </dsp:txBody>
      <dsp:txXfrm>
        <a:off x="6383955" y="1193130"/>
        <a:ext cx="1115512" cy="2051745"/>
      </dsp:txXfrm>
    </dsp:sp>
    <dsp:sp modelId="{4D7F8462-79ED-4433-BF5A-C0A9F2D70061}">
      <dsp:nvSpPr>
        <dsp:cNvPr id="0" name=""/>
        <dsp:cNvSpPr/>
      </dsp:nvSpPr>
      <dsp:spPr>
        <a:xfrm>
          <a:off x="7984229" y="657459"/>
          <a:ext cx="377149" cy="377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46772-D0FC-4F45-BA45-994EC67AC124}">
      <dsp:nvSpPr>
        <dsp:cNvPr id="0" name=""/>
        <dsp:cNvSpPr/>
      </dsp:nvSpPr>
      <dsp:spPr>
        <a:xfrm>
          <a:off x="8318429" y="883036"/>
          <a:ext cx="1115512" cy="2380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844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Od 2015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Związek ZIT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Instytucja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Pośrednicząca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ZIT</a:t>
          </a:r>
          <a:endParaRPr lang="en-GB" sz="1200" kern="1200" dirty="0"/>
        </a:p>
      </dsp:txBody>
      <dsp:txXfrm>
        <a:off x="8318429" y="883036"/>
        <a:ext cx="1115512" cy="2380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57" tIns="49529" rIns="99057" bIns="49529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4023992" y="1"/>
            <a:ext cx="3078427" cy="513508"/>
          </a:xfrm>
          <a:prstGeom prst="rect">
            <a:avLst/>
          </a:prstGeom>
        </p:spPr>
        <p:txBody>
          <a:bodyPr vert="horz" lIns="99057" tIns="49529" rIns="99057" bIns="49529" rtlCol="0"/>
          <a:lstStyle>
            <a:lvl1pPr algn="r">
              <a:defRPr sz="1300"/>
            </a:lvl1pPr>
          </a:lstStyle>
          <a:p>
            <a:fld id="{D03541BB-978D-41DE-8E7E-032CB4CCBA56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57" tIns="49529" rIns="99057" bIns="49529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57" tIns="49529" rIns="99057" bIns="49529" rtlCol="0" anchor="b"/>
          <a:lstStyle>
            <a:lvl1pPr algn="r">
              <a:defRPr sz="1300"/>
            </a:lvl1pPr>
          </a:lstStyle>
          <a:p>
            <a:fld id="{5FFC33BD-C9AC-45EE-B912-B49C609EFE4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3258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203" y="0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7DDEE90A-7D55-4D08-BD68-BECE4E0E5609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075" y="4924989"/>
            <a:ext cx="5683914" cy="4029684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2309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203" y="9722309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F9017FEC-1953-41E6-B999-CD5AFC979E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476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eta-transportu.pl/niemcy-to-nie-koniec-problemow-z-a20-droga-zapada-sie-w-dwoch-kolejnych-miejscach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pl-PL" smtClean="0"/>
          </a:p>
        </p:txBody>
      </p:sp>
      <p:sp>
        <p:nvSpPr>
          <p:cNvPr id="204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0216" indent="-29623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948" indent="-23699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27" indent="-23699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2907" indent="-23699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2E1064-4722-4CE8-9A26-61D01B846332}" type="slidenum">
              <a:rPr lang="pl-PL" altLang="pl-PL" smtClean="0"/>
              <a:pPr>
                <a:spcBef>
                  <a:spcPct val="0"/>
                </a:spcBef>
              </a:pPr>
              <a:t>2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92915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pl-PL" smtClean="0"/>
          </a:p>
        </p:txBody>
      </p:sp>
      <p:sp>
        <p:nvSpPr>
          <p:cNvPr id="204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0216" indent="-29623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948" indent="-23699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27" indent="-23699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2907" indent="-23699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6886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0865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5484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28824" indent="-2369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2E1064-4722-4CE8-9A26-61D01B846332}" type="slidenum">
              <a:rPr lang="pl-PL" altLang="pl-PL" smtClean="0"/>
              <a:pPr>
                <a:spcBef>
                  <a:spcPct val="0"/>
                </a:spcBef>
              </a:pPr>
              <a:t>3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95478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altLang="pl-PL" smtClean="0"/>
              <a:t>W kontekście planowania strategicznego w SOM ważna jest – o ile nie najważniejsza- wspólnota interesów gospodarczych miasta Szczecina i Świnoujścia oraz całego otoczenia tych dwóch ośrodków miejskich. </a:t>
            </a:r>
            <a:endParaRPr lang="en-GB" altLang="pl-PL" smtClean="0"/>
          </a:p>
        </p:txBody>
      </p:sp>
      <p:sp>
        <p:nvSpPr>
          <p:cNvPr id="92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4D19748-0E48-447D-BC5D-92E775D40AC9}" type="slidenum">
              <a:rPr lang="en-GB" altLang="pl-PL" smtClean="0"/>
              <a:pPr/>
              <a:t>5</a:t>
            </a:fld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1339374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D9EC0-E69D-4EFE-8649-B3719A932F92}" type="slidenum">
              <a:rPr lang="pl-PL" smtClean="0">
                <a:solidFill>
                  <a:prstClr val="black"/>
                </a:solidFill>
              </a:rPr>
              <a:pPr/>
              <a:t>12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19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 tym miejscu warto opisać strefę Mulnik w Świnoujściu, która jest ściśle</a:t>
            </a:r>
            <a:r>
              <a:rPr lang="pl-PL" baseline="0" dirty="0" smtClean="0"/>
              <a:t> powiązana z budową tunelu w Świnoujściu iż całą pewnością będzie projektem, który przyniesie wymierne korzyści dla Świnoujścia i gospodarczego potencjału całego obszaru metropolitalnego.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17FEC-1953-41E6-B999-CD5AFC979E15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6483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smtClean="0"/>
              <a:t>Klaster kreatywny</a:t>
            </a:r>
          </a:p>
        </p:txBody>
      </p:sp>
      <p:sp>
        <p:nvSpPr>
          <p:cNvPr id="798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5713660-54A8-4E71-8A27-88E7D8619FC5}" type="slidenum">
              <a:rPr lang="pl-PL" altLang="pl-PL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pl-PL" altLang="pl-P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824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l-PL" altLang="pl-PL" sz="1000" smtClean="0"/>
              <a:t>Kluczowy projekt drogowy, zapewniający połączenie od północnej z autostradą A6 przeprawą mostową do Goleniowa i Świnoujścia.</a:t>
            </a:r>
          </a:p>
          <a:p>
            <a:pPr algn="just"/>
            <a:r>
              <a:rPr lang="pl-PL" altLang="pl-PL" sz="1000" smtClean="0"/>
              <a:t>Analizując układy dróg wylotowych i obwodnicowych należy stwierdzić, że rejon miasta Szczecina nie ma korzystnej obsługi obszarów położonych na północy, tj. strefy nadmorskiej oraz na północnym wschodzie (w tym w kierunku portu lotniczego w Goleniowie, a dalej Koszalina, Słupska i Trójmiasta). Ruch pojazdów na najważniejszym wyjeździe z obszaru Szczecina po trasie drogi DK10 przed węzłem „Kijewo” już w roku 2007 szacowany był na podstawie kompleksowego pomiaru ruchu na liczbę 40 000 pojazdów na dobę, w tym około 25 proc. Pojazdów ciężkich. Wielkość ta jest bliska granicy przepustowości drogi dwujezdniowej o dwóch pasach ruchu. </a:t>
            </a: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smtClean="0"/>
              <a:t>Drugim obszarem w ramach Szczecińskiego Obszaru Metropolitalnego, który nie ma dobrych powiązań z siecią drogową kraju z powodu przeszkody, jaką stanowi rzeka Odra, jest </a:t>
            </a:r>
            <a:r>
              <a:rPr lang="pl-PL" altLang="pl-PL" sz="1000" b="1" smtClean="0"/>
              <a:t>gmina Police </a:t>
            </a:r>
            <a:r>
              <a:rPr lang="pl-PL" altLang="pl-PL" sz="1000" smtClean="0"/>
              <a:t>oraz rejon zakładów </a:t>
            </a:r>
            <a:r>
              <a:rPr lang="pl-PL" altLang="pl-PL" sz="1000" b="1" smtClean="0"/>
              <a:t>Grupy Azoty S.A.</a:t>
            </a:r>
            <a:r>
              <a:rPr lang="pl-PL" altLang="pl-PL" sz="1000" smtClean="0"/>
              <a:t> Obsługa drogowa tych obszarów w obecnej sytuacji możliwa jest jedynie przez obszar miasta Szczecina i jego sieć drogowo uliczną. Inne środki transportu w tym obszarze dla przewozów towarów i osób ograniczają się do linii kolejowej, a dla produktów Grupy Azoty S.A. – drogi wodnej poprzez port na Odrze. Jak wykazują badania ruchu drogowego, zarówno gmina Police jak i Grupa Azoty zainteresowane są  przewozami drogowymi w kierunku Szczecina poprzez sieć drogowo-uliczną ku drogom zewnętrznym. Tym bardziej, że planowana rozbudowa zakładu będzie powodowała wzrost potrzeb transportowych. </a:t>
            </a:r>
            <a:r>
              <a:rPr lang="pl-PL" altLang="pl-PL" sz="1000" b="1" smtClean="0"/>
              <a:t>Obecny układ drogowy na kierunku Police-Szczecin jako jedyny układ transportowy nie ma zapasów przepustowości. Stan realizacji: </a:t>
            </a: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DECYZJA NR 8/2017                           z dn. 06.04.2017 R. O ŚRODOWISKOWYCH UWARUNKOWANIACH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 (OD WĘZŁA KOŁBASKOWO DO WĘZŁA GOLENIÓW) – </a:t>
            </a:r>
            <a:r>
              <a:rPr lang="pl-PL" altLang="pl-PL" sz="1000" u="sng" smtClean="0">
                <a:latin typeface="Segoe UI" panose="020B0502040204020203" pitchFamily="34" charset="0"/>
                <a:cs typeface="Segoe UI" panose="020B0502040204020203" pitchFamily="34" charset="0"/>
              </a:rPr>
              <a:t>TRWA </a:t>
            </a:r>
            <a:r>
              <a:rPr lang="pl-PL" altLang="pl-PL" sz="1000" b="1" u="sng" smtClean="0">
                <a:solidFill>
                  <a:srgbClr val="08A7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PROCEDURA ODWOŁAWCZA; </a:t>
            </a:r>
            <a:r>
              <a:rPr lang="pl-PL" altLang="pl-PL" sz="1000" b="1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TRWAJĄ PRACE PRZEDREALIZACYJNE</a:t>
            </a:r>
            <a:r>
              <a:rPr lang="pl-PL" altLang="pl-PL" sz="1000" b="1" smtClean="0">
                <a:solidFill>
                  <a:srgbClr val="08A7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CEL: </a:t>
            </a:r>
            <a:r>
              <a:rPr lang="pl-PL" altLang="pl-PL" sz="1000" u="sng" smtClean="0">
                <a:latin typeface="Segoe UI" panose="020B0502040204020203" pitchFamily="34" charset="0"/>
                <a:cs typeface="Segoe UI" panose="020B0502040204020203" pitchFamily="34" charset="0"/>
              </a:rPr>
              <a:t>ZAPEWNIENIE FINANSOWANIA,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ZAKŁADANE </a:t>
            </a:r>
            <a:r>
              <a:rPr lang="pl-PL" altLang="pl-PL" sz="1000" u="sng" smtClean="0">
                <a:latin typeface="Segoe UI" panose="020B0502040204020203" pitchFamily="34" charset="0"/>
                <a:cs typeface="Segoe UI" panose="020B0502040204020203" pitchFamily="34" charset="0"/>
              </a:rPr>
              <a:t>ETAPOWANIE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PRZEDSIĘWZIĘCIA. </a:t>
            </a: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PISMO MINISTRA INFRASTRUKTURY I BUDOWNICTWA z dn. 27.04.2017 r.: </a:t>
            </a:r>
            <a:r>
              <a:rPr lang="pl-PL" altLang="pl-PL" sz="1000" b="1" u="sng" smtClean="0">
                <a:latin typeface="Segoe UI" panose="020B0502040204020203" pitchFamily="34" charset="0"/>
                <a:cs typeface="Segoe UI" panose="020B0502040204020203" pitchFamily="34" charset="0"/>
              </a:rPr>
              <a:t>WNIOSEK O WPISANIE DO PROGRAMU BUDOWY DRÓG KRAJOWYCH NA LATA 2014-2023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(Z PERSPEKTYWĄ DO ROKU 2025) </a:t>
            </a:r>
            <a:r>
              <a:rPr lang="pl-PL" altLang="pl-PL" sz="1000" b="1" u="sng" smtClean="0">
                <a:latin typeface="Segoe UI" panose="020B0502040204020203" pitchFamily="34" charset="0"/>
                <a:cs typeface="Segoe UI" panose="020B0502040204020203" pitchFamily="34" charset="0"/>
              </a:rPr>
              <a:t>JEST WNIKLIWIE ANALIZOWANY</a:t>
            </a:r>
            <a:r>
              <a:rPr lang="pl-PL" altLang="pl-PL" sz="1000" u="sng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POD KĄTEM ZAPEWNIENIA ŚRODKÓW; </a:t>
            </a:r>
            <a:r>
              <a:rPr lang="pl-PL" altLang="pl-PL" sz="1000" b="1" u="sng" smtClean="0">
                <a:latin typeface="Segoe UI" panose="020B0502040204020203" pitchFamily="34" charset="0"/>
                <a:cs typeface="Segoe UI" panose="020B0502040204020203" pitchFamily="34" charset="0"/>
              </a:rPr>
              <a:t>MINISTERSTWO UZNAJE PRZEDMIOTOWĄ INWESTYCJĘ ZA JEDNĄ Z KLUCZOWYCH;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W OPINII MIiB ISTNIEJE MOŻLIWOŚĆ REALIZACJI PRZEDSIĘWZIĘCIA W </a:t>
            </a:r>
            <a:r>
              <a:rPr lang="pl-PL" altLang="pl-PL" sz="1000" b="1" u="sng" smtClean="0">
                <a:latin typeface="Segoe UI" panose="020B0502040204020203" pitchFamily="34" charset="0"/>
                <a:cs typeface="Segoe UI" panose="020B0502040204020203" pitchFamily="34" charset="0"/>
              </a:rPr>
              <a:t>FORMULE PPP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 (POD WARUNKIEM POTWIERDZENIA W ANALIZACH OPŁACALNOŚCI EKONOMICZNO-SPOŁECZNEJ).</a:t>
            </a: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LIST INTENCYJNY z dn. 17 SIERPNIA 2015 r.: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GMINA MIASTO SZCZECIN, GMINA POLICE, POWIAT POLICKI.</a:t>
            </a: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WOLA </a:t>
            </a: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WSPÓLNEGO PRZYGOTOWANIA PROCESU INWESTYCYJNEGO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KLUCZOWEGO ELEMENTU ZACHODNIEGO DROGOWEGO OBEJŚCIA SZCZECINA </a:t>
            </a: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OBEJMUJĄCEGO PRZEPRAWĘ MIĘDZY WĘZŁAMI POLICE-GOLENIÓW</a:t>
            </a: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POROZUMIENIE z dnia 13 MAJA 2016 r. w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 sprawie PODJĘCIA WSPÓLNYCH DZIAŁAŃ NA RZECZ P PRZYGOTOWANIA REALIZACJI ZACHODNIEGO DROGOWEGO OBEJŚCIA SZCZECIN</a:t>
            </a:r>
            <a:r>
              <a:rPr lang="pl-PL" altLang="pl-PL" sz="1000" u="sng" smtClean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, OBEJMUJĄCEGO PRZEPRAWĘ POMIĘDZY WĘZŁAMI DROGOWYMI POLICE-GOLENIÓW: GMINA MIASTO SZCZECIN, GMINA POLICE, POWIAT POLICKI, GRUPA AZOTY.</a:t>
            </a: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WSPÓLNE  FINANSOWANIE UZGODNIONYCH PRAC PRZYGOTOWAWCZYCH</a:t>
            </a:r>
            <a:endParaRPr lang="pl-PL" altLang="pl-PL" sz="1000" u="sng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b="1" u="sng" smtClean="0">
                <a:latin typeface="Segoe UI" panose="020B0502040204020203" pitchFamily="34" charset="0"/>
                <a:cs typeface="Segoe UI" panose="020B0502040204020203" pitchFamily="34" charset="0"/>
              </a:rPr>
              <a:t>PRZEDREALIZACYJNA ANALIZA PRAWNA</a:t>
            </a: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SPÓŁKA CELOWA (SILNA KAPITALIZACJA) Vs. SPÓŁKA CELOWA Z PARTNEREM PPP</a:t>
            </a:r>
            <a:endParaRPr lang="pl-PL" altLang="pl-PL" sz="1000" b="1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ZAKRES ANALIZ: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FORMA ORGANIZACYJNO-PRAWNA; INTERESARIUSZE I WZAJEMNE POWIĄZANIA; FORMUŁA PRZEPŁYWÓW PIENIĘŻNYCH; ANALIZA RYZYKA;  WPŁYW SPOSOBU FINANSOWANIA NA STRUKTURĘ ZADŁUŻENIA INTERESARIUSZY</a:t>
            </a:r>
          </a:p>
          <a:p>
            <a:pPr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endParaRPr lang="pl-PL" altLang="pl-PL" sz="160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l-PL" altLang="pl-PL" sz="1100" b="1" smtClean="0"/>
          </a:p>
          <a:p>
            <a:pPr algn="just"/>
            <a:endParaRPr lang="pl-PL" altLang="pl-PL" sz="1100" smtClean="0"/>
          </a:p>
          <a:p>
            <a:endParaRPr lang="pl-PL" altLang="pl-PL" smtClean="0"/>
          </a:p>
          <a:p>
            <a:endParaRPr lang="pl-PL" altLang="pl-PL" smtClean="0"/>
          </a:p>
          <a:p>
            <a:endParaRPr lang="en-GB" altLang="pl-PL" smtClean="0"/>
          </a:p>
        </p:txBody>
      </p:sp>
      <p:sp>
        <p:nvSpPr>
          <p:cNvPr id="706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896379C-65E2-4547-8C97-6393EB5286B9}" type="slidenum">
              <a:rPr lang="en-GB" altLang="pl-PL" smtClean="0"/>
              <a:pPr/>
              <a:t>20</a:t>
            </a:fld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1641560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l-PL" altLang="pl-PL" sz="1000" smtClean="0"/>
              <a:t>Kluczowy projekt drogowy, zapewniający połączenie od północnej z autostradą A6 przeprawą mostową do Goleniowa i Świnoujścia.</a:t>
            </a:r>
          </a:p>
          <a:p>
            <a:pPr algn="just"/>
            <a:r>
              <a:rPr lang="pl-PL" altLang="pl-PL" sz="1000" smtClean="0"/>
              <a:t>Analizując układy dróg wylotowych i obwodnicowych należy stwierdzić, że rejon miasta Szczecina nie ma korzystnej obsługi obszarów położonych na północy, tj. strefy nadmorskiej oraz na północnym wschodzie (w tym w kierunku portu lotniczego w Goleniowie, a dalej Koszalina, Słupska i Trójmiasta). Ruch pojazdów na najważniejszym wyjeździe z obszaru Szczecina po trasie drogi DK10 przed węzłem „Kijewo” już w roku 2007 szacowany był na podstawie kompleksowego pomiaru ruchu na liczbę 40 000 pojazdów na dobę, w tym około 25 proc. Pojazdów ciężkich. Wielkość ta jest bliska granicy przepustowości drogi dwujezdniowej o dwóch pasach ruchu. </a:t>
            </a: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smtClean="0"/>
              <a:t>Drugim obszarem w ramach Szczecińskiego Obszaru Metropolitalnego, który nie ma dobrych powiązań z siecią drogową kraju z powodu przeszkody, jaką stanowi rzeka Odra, jest </a:t>
            </a:r>
            <a:r>
              <a:rPr lang="pl-PL" altLang="pl-PL" sz="1000" b="1" smtClean="0"/>
              <a:t>gmina Police </a:t>
            </a:r>
            <a:r>
              <a:rPr lang="pl-PL" altLang="pl-PL" sz="1000" smtClean="0"/>
              <a:t>oraz rejon zakładów </a:t>
            </a:r>
            <a:r>
              <a:rPr lang="pl-PL" altLang="pl-PL" sz="1000" b="1" smtClean="0"/>
              <a:t>Grupy Azoty S.A.</a:t>
            </a:r>
            <a:r>
              <a:rPr lang="pl-PL" altLang="pl-PL" sz="1000" smtClean="0"/>
              <a:t> Obsługa drogowa tych obszarów w obecnej sytuacji możliwa jest jedynie przez obszar miasta Szczecina i jego sieć drogowo uliczną. Inne środki transportu w tym obszarze dla przewozów towarów i osób ograniczają się do linii kolejowej, a dla produktów Grupy Azoty S.A. – drogi wodnej poprzez port na Odrze. Jak wykazują badania ruchu drogowego, zarówno gmina Police jak i Grupa Azoty zainteresowane są  przewozami drogowymi w kierunku Szczecina poprzez sieć drogowo-uliczną ku drogom zewnętrznym. Tym bardziej, że planowana rozbudowa zakładu będzie powodowała wzrost potrzeb transportowych. </a:t>
            </a:r>
            <a:r>
              <a:rPr lang="pl-PL" altLang="pl-PL" sz="1000" b="1" smtClean="0"/>
              <a:t>Obecny układ drogowy na kierunku Police-Szczecin jako jedyny układ transportowy nie ma zapasów przepustowości. Stan realizacji: </a:t>
            </a: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DECYZJA NR 8/2017                           z dn. 06.04.2017 R. O ŚRODOWISKOWYCH UWARUNKOWANIACH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 (OD WĘZŁA KOŁBASKOWO DO WĘZŁA GOLENIÓW) – </a:t>
            </a:r>
            <a:r>
              <a:rPr lang="pl-PL" altLang="pl-PL" sz="1000" u="sng" smtClean="0">
                <a:latin typeface="Segoe UI" panose="020B0502040204020203" pitchFamily="34" charset="0"/>
                <a:cs typeface="Segoe UI" panose="020B0502040204020203" pitchFamily="34" charset="0"/>
              </a:rPr>
              <a:t>TRWA </a:t>
            </a:r>
            <a:r>
              <a:rPr lang="pl-PL" altLang="pl-PL" sz="1000" b="1" u="sng" smtClean="0">
                <a:solidFill>
                  <a:srgbClr val="08A7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PROCEDURA ODWOŁAWCZA; </a:t>
            </a:r>
            <a:r>
              <a:rPr lang="pl-PL" altLang="pl-PL" sz="1000" b="1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TRWAJĄ PRACE PRZEDREALIZACYJNE</a:t>
            </a:r>
            <a:r>
              <a:rPr lang="pl-PL" altLang="pl-PL" sz="1000" b="1" smtClean="0">
                <a:solidFill>
                  <a:srgbClr val="08A7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CEL: </a:t>
            </a:r>
            <a:r>
              <a:rPr lang="pl-PL" altLang="pl-PL" sz="1000" u="sng" smtClean="0">
                <a:latin typeface="Segoe UI" panose="020B0502040204020203" pitchFamily="34" charset="0"/>
                <a:cs typeface="Segoe UI" panose="020B0502040204020203" pitchFamily="34" charset="0"/>
              </a:rPr>
              <a:t>ZAPEWNIENIE FINANSOWANIA,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ZAKŁADANE </a:t>
            </a:r>
            <a:r>
              <a:rPr lang="pl-PL" altLang="pl-PL" sz="1000" u="sng" smtClean="0">
                <a:latin typeface="Segoe UI" panose="020B0502040204020203" pitchFamily="34" charset="0"/>
                <a:cs typeface="Segoe UI" panose="020B0502040204020203" pitchFamily="34" charset="0"/>
              </a:rPr>
              <a:t>ETAPOWANIE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PRZEDSIĘWZIĘCIA. </a:t>
            </a: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PISMO MINISTRA INFRASTRUKTURY I BUDOWNICTWA z dn. 27.04.2017 r.: </a:t>
            </a:r>
            <a:r>
              <a:rPr lang="pl-PL" altLang="pl-PL" sz="1000" b="1" u="sng" smtClean="0">
                <a:latin typeface="Segoe UI" panose="020B0502040204020203" pitchFamily="34" charset="0"/>
                <a:cs typeface="Segoe UI" panose="020B0502040204020203" pitchFamily="34" charset="0"/>
              </a:rPr>
              <a:t>WNIOSEK O WPISANIE DO PROGRAMU BUDOWY DRÓG KRAJOWYCH NA LATA 2014-2023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(Z PERSPEKTYWĄ DO ROKU 2025) </a:t>
            </a:r>
            <a:r>
              <a:rPr lang="pl-PL" altLang="pl-PL" sz="1000" b="1" u="sng" smtClean="0">
                <a:latin typeface="Segoe UI" panose="020B0502040204020203" pitchFamily="34" charset="0"/>
                <a:cs typeface="Segoe UI" panose="020B0502040204020203" pitchFamily="34" charset="0"/>
              </a:rPr>
              <a:t>JEST WNIKLIWIE ANALIZOWANY</a:t>
            </a:r>
            <a:r>
              <a:rPr lang="pl-PL" altLang="pl-PL" sz="1000" u="sng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POD KĄTEM ZAPEWNIENIA ŚRODKÓW; </a:t>
            </a:r>
            <a:r>
              <a:rPr lang="pl-PL" altLang="pl-PL" sz="1000" b="1" u="sng" smtClean="0">
                <a:latin typeface="Segoe UI" panose="020B0502040204020203" pitchFamily="34" charset="0"/>
                <a:cs typeface="Segoe UI" panose="020B0502040204020203" pitchFamily="34" charset="0"/>
              </a:rPr>
              <a:t>MINISTERSTWO UZNAJE PRZEDMIOTOWĄ INWESTYCJĘ ZA JEDNĄ Z KLUCZOWYCH;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W OPINII MIiB ISTNIEJE MOŻLIWOŚĆ REALIZACJI PRZEDSIĘWZIĘCIA W </a:t>
            </a:r>
            <a:r>
              <a:rPr lang="pl-PL" altLang="pl-PL" sz="1000" b="1" u="sng" smtClean="0">
                <a:latin typeface="Segoe UI" panose="020B0502040204020203" pitchFamily="34" charset="0"/>
                <a:cs typeface="Segoe UI" panose="020B0502040204020203" pitchFamily="34" charset="0"/>
              </a:rPr>
              <a:t>FORMULE PPP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 (POD WARUNKIEM POTWIERDZENIA W ANALIZACH OPŁACALNOŚCI EKONOMICZNO-SPOŁECZNEJ).</a:t>
            </a: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LIST INTENCYJNY z dn. 17 SIERPNIA 2015 r.: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GMINA MIASTO SZCZECIN, GMINA POLICE, POWIAT POLICKI.</a:t>
            </a: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WOLA </a:t>
            </a: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WSPÓLNEGO PRZYGOTOWANIA PROCESU INWESTYCYJNEGO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KLUCZOWEGO ELEMENTU ZACHODNIEGO DROGOWEGO OBEJŚCIA SZCZECINA </a:t>
            </a: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OBEJMUJĄCEGO PRZEPRAWĘ MIĘDZY WĘZŁAMI POLICE-GOLENIÓW</a:t>
            </a: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POROZUMIENIE z dnia 13 MAJA 2016 r. w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 sprawie PODJĘCIA WSPÓLNYCH DZIAŁAŃ NA RZECZ P PRZYGOTOWANIA REALIZACJI ZACHODNIEGO DROGOWEGO OBEJŚCIA SZCZECIN</a:t>
            </a:r>
            <a:r>
              <a:rPr lang="pl-PL" altLang="pl-PL" sz="1000" u="sng" smtClean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, OBEJMUJĄCEGO PRZEPRAWĘ POMIĘDZY WĘZŁAMI DROGOWYMI POLICE-GOLENIÓW: GMINA MIASTO SZCZECIN, GMINA POLICE, POWIAT POLICKI, GRUPA AZOTY.</a:t>
            </a: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WSPÓLNE  FINANSOWANIE UZGODNIONYCH PRAC PRZYGOTOWAWCZYCH</a:t>
            </a:r>
            <a:endParaRPr lang="pl-PL" altLang="pl-PL" sz="1000" u="sng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b="1" u="sng" smtClean="0">
                <a:latin typeface="Segoe UI" panose="020B0502040204020203" pitchFamily="34" charset="0"/>
                <a:cs typeface="Segoe UI" panose="020B0502040204020203" pitchFamily="34" charset="0"/>
              </a:rPr>
              <a:t>PRZEDREALIZACYJNA ANALIZA PRAWNA</a:t>
            </a: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SPÓŁKA CELOWA (SILNA KAPITALIZACJA) Vs. SPÓŁKA CELOWA Z PARTNEREM PPP</a:t>
            </a:r>
            <a:endParaRPr lang="pl-PL" altLang="pl-PL" sz="1000" b="1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1000" b="1" smtClean="0">
                <a:latin typeface="Segoe UI" panose="020B0502040204020203" pitchFamily="34" charset="0"/>
                <a:cs typeface="Segoe UI" panose="020B0502040204020203" pitchFamily="34" charset="0"/>
              </a:rPr>
              <a:t>ZAKRES ANALIZ: </a:t>
            </a:r>
            <a:r>
              <a:rPr lang="pl-PL" altLang="pl-PL" sz="1000" smtClean="0">
                <a:latin typeface="Segoe UI" panose="020B0502040204020203" pitchFamily="34" charset="0"/>
                <a:cs typeface="Segoe UI" panose="020B0502040204020203" pitchFamily="34" charset="0"/>
              </a:rPr>
              <a:t>FORMA ORGANIZACYJNO-PRAWNA; INTERESARIUSZE I WZAJEMNE POWIĄZANIA; FORMUŁA PRZEPŁYWÓW PIENIĘŻNYCH; ANALIZA RYZYKA;  WPŁYW SPOSOBU FINANSOWANIA NA STRUKTURĘ ZADŁUŻENIA INTERESARIUSZY</a:t>
            </a:r>
          </a:p>
          <a:p>
            <a:pPr eaLnBrk="1" hangingPunct="1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endParaRPr lang="pl-PL" altLang="pl-PL" sz="160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l-PL" altLang="pl-PL" sz="1100" b="1" smtClean="0"/>
          </a:p>
          <a:p>
            <a:pPr algn="just"/>
            <a:endParaRPr lang="pl-PL" altLang="pl-PL" sz="1100" smtClean="0"/>
          </a:p>
          <a:p>
            <a:endParaRPr lang="pl-PL" altLang="pl-PL" smtClean="0"/>
          </a:p>
          <a:p>
            <a:endParaRPr lang="pl-PL" altLang="pl-PL" smtClean="0"/>
          </a:p>
          <a:p>
            <a:endParaRPr lang="en-GB" altLang="pl-PL" smtClean="0"/>
          </a:p>
        </p:txBody>
      </p:sp>
      <p:sp>
        <p:nvSpPr>
          <p:cNvPr id="7270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2CFB902-C22E-46F8-BA91-A214999CF3FE}" type="slidenum">
              <a:rPr lang="en-GB" altLang="pl-PL" smtClean="0"/>
              <a:pPr/>
              <a:t>21</a:t>
            </a:fld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1841879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l-PL" altLang="pl-PL" smtClean="0"/>
              <a:t>Poza działania mającymi na celu dostosowanie śródlądowej drogi wodnej, w ramach których planowane są przebudowy mostów (zrealizowany drogowy Cłowy i planowany kolejowy w Podjuchach, działania strony polskiej są nastawione na dalsze polepszenie infrastruktury łączącej Szczecin i jego obszar funkcjonalny z naszym zachodnim sąsiadem. Przebudowany został cały odcinek autostrady A6 do granicy, który uzupełniony zostanie o nowy dojazd do Szczecina w postaci nowego przebiegu drogi krajowej nr 13. całkowicie omijającej Kołbaskowo, Przecław i Warzymice. Po niemieckiej stronie, czyli w ciągu autostrady A11, roboty zmierzają ku końcowi, S6 po polskiej stronie do Trójmiasta w realizacji do Koszalina. Połączenie drogowe szczecińskiego węzła z całą Europą Zachodnią w najbliższym czasie staną się pełne (tj. bez barier w postaci niewyremontowanych odcinków). Niezmiernie ważna dla nas jest również modernizacja linii kolejowej Berlin-Szczecin i zapowiedzi strony niemieckiej dotyczące modernizacji tej linii, dobudowy drugiego toru do granicy oraz elektryfikacji brakującego odcinka. Niezmiernie ważne są tutaj działania związane z koordynacją projektu po stronie polskiej, a także udrożnienie przejazdu między stacją Szczecin Gumieńce a stacją Szczecin Główny, umożliwiające prowadzenie dwutorowego ruchu na całym odcinku. Ważną oddolną inicjatywą jest również ujęcie linii kolejowej Berlin – Szczecin w korytarzu sieci TEN-T.</a:t>
            </a:r>
          </a:p>
          <a:p>
            <a:pPr algn="just"/>
            <a:endParaRPr lang="pl-PL" altLang="pl-PL" smtClean="0"/>
          </a:p>
          <a:p>
            <a:pPr algn="just"/>
            <a:r>
              <a:rPr lang="pl-PL" altLang="pl-PL" smtClean="0"/>
              <a:t>Przy okazji – na A20 dalej problemy - </a:t>
            </a:r>
            <a:r>
              <a:rPr lang="pl-PL" altLang="pl-PL" smtClean="0">
                <a:hlinkClick r:id="rId3"/>
              </a:rPr>
              <a:t>https://planeta-transportu.pl/niemcy-to-nie-koniec-problemow-z-a20-droga-zapada-sie-w-dwoch-kolejnych-miejscach/</a:t>
            </a:r>
            <a:endParaRPr lang="pl-PL" altLang="pl-PL" smtClean="0"/>
          </a:p>
        </p:txBody>
      </p:sp>
      <p:sp>
        <p:nvSpPr>
          <p:cNvPr id="307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AF0FBBF-0871-4E43-832A-F6EFC907990B}" type="slidenum">
              <a:rPr lang="de-DE" altLang="pl-PL" sz="1300" smtClean="0">
                <a:latin typeface="Arial" panose="020B0604020202020204" pitchFamily="34" charset="0"/>
              </a:rPr>
              <a:pPr/>
              <a:t>22</a:t>
            </a:fld>
            <a:endParaRPr lang="de-DE" altLang="pl-PL" sz="13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29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57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59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06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7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8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3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3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9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0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93" y="2505076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0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93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90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93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76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4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7D85C7-18ED-46DC-B67B-CC69BE88013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966537-CC59-447B-A87A-8E5806F0FFD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7DF3D-578E-4568-8AD5-5E8DB070CBD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8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A51A6-E6E8-48F6-9F3A-2461DDFA8593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3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F0953-73DF-4F25-A19C-8FCDB014655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48D6AD-2842-49EA-9CE7-C8CE2503E13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6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8C558-D7F4-423F-93B9-4981BD1D0CF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8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38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4A3A9-6657-4692-BD82-0D94DDB7487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77FA3-2927-4A80-8978-BE2DB206B446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FF003-7967-4630-A3C1-4CD848397B4D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3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067FB-A321-44E8-A84C-64C44C559B64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8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93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9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30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3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675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4E84-3FDE-4F5A-B19A-88754448592B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FCA-E0EC-48B2-A993-AA1FFC088C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32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04E84-3FDE-4F5A-B19A-88754448592B}" type="datetimeFigureOut">
              <a:rPr lang="pl-PL" smtClean="0"/>
              <a:pPr/>
              <a:t>11.06.2021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8CFCA-E0EC-48B2-A993-AA1FFC088C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05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5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04E84-3FDE-4F5A-B19A-88754448592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5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8CFCA-E0EC-48B2-A993-AA1FFC088CA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1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B68E5B-8966-41EE-A573-E475374E6600}" type="slidenum">
              <a:rPr lang="pl-PL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2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jpeg"/><Relationship Id="rId5" Type="http://schemas.openxmlformats.org/officeDocument/2006/relationships/image" Target="../media/image16.jfif"/><Relationship Id="rId4" Type="http://schemas.openxmlformats.org/officeDocument/2006/relationships/image" Target="../media/image43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pn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6.jfif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84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67" y="409576"/>
            <a:ext cx="4944531" cy="571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5890895" y="-5890895"/>
            <a:ext cx="410210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36" y="719718"/>
            <a:ext cx="3165230" cy="731224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6092146"/>
            <a:ext cx="12191998" cy="76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706471" y="5101914"/>
            <a:ext cx="5764887" cy="840560"/>
          </a:xfrm>
        </p:spPr>
        <p:txBody>
          <a:bodyPr>
            <a:noAutofit/>
          </a:bodyPr>
          <a:lstStyle/>
          <a:p>
            <a:pPr algn="ctr"/>
            <a:r>
              <a:rPr lang="pl-PL" sz="1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 </a:t>
            </a:r>
            <a:r>
              <a:rPr lang="pl-PL" sz="14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Walaszkowski</a:t>
            </a:r>
            <a:r>
              <a:rPr lang="pl-PL" sz="1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Dyrektor Biura SSOM</a:t>
            </a:r>
            <a:br>
              <a:rPr lang="pl-PL" sz="1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14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ytuł 2"/>
          <p:cNvSpPr txBox="1">
            <a:spLocks/>
          </p:cNvSpPr>
          <p:nvPr/>
        </p:nvSpPr>
        <p:spPr>
          <a:xfrm>
            <a:off x="838200" y="5731284"/>
            <a:ext cx="10515600" cy="42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451859" y="2347649"/>
            <a:ext cx="63437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ZINTEGROWANE INWESTYCJE TERYYTORIALNE</a:t>
            </a:r>
          </a:p>
          <a:p>
            <a:pPr algn="ctr"/>
            <a:r>
              <a:rPr lang="pl-PL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 </a:t>
            </a:r>
            <a:r>
              <a:rPr lang="pl-PL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Szczecińskiego Obszaru </a:t>
            </a:r>
            <a:r>
              <a:rPr lang="pl-PL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Metropolitalnego</a:t>
            </a:r>
          </a:p>
          <a:p>
            <a:pPr algn="ctr"/>
            <a:endParaRPr lang="pl-PL" sz="28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ytuł 2"/>
          <p:cNvSpPr txBox="1">
            <a:spLocks/>
          </p:cNvSpPr>
          <p:nvPr/>
        </p:nvSpPr>
        <p:spPr>
          <a:xfrm>
            <a:off x="-595071" y="5026949"/>
            <a:ext cx="5764887" cy="840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Szczecin 14 czerwca 2021r.</a:t>
            </a:r>
            <a:endParaRPr lang="pl-PL" sz="1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4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4213"/>
            <a:ext cx="12192000" cy="52288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pole tekstowe 4"/>
          <p:cNvSpPr txBox="1"/>
          <p:nvPr/>
        </p:nvSpPr>
        <p:spPr>
          <a:xfrm>
            <a:off x="2026601" y="-69616"/>
            <a:ext cx="84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Aktualnie realizowane projekty wspólne z JST w SSOM </a:t>
            </a:r>
            <a:endParaRPr lang="pl-PL" sz="28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ześciokąt 8"/>
          <p:cNvSpPr/>
          <p:nvPr/>
        </p:nvSpPr>
        <p:spPr>
          <a:xfrm>
            <a:off x="-274699" y="1133919"/>
            <a:ext cx="2957781" cy="256956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pl-PL" sz="2000" dirty="0"/>
              <a:t>Realizacji </a:t>
            </a:r>
            <a:r>
              <a:rPr lang="pl-PL" altLang="pl-PL" sz="2000" dirty="0" smtClean="0"/>
              <a:t>Zintegrowanych </a:t>
            </a:r>
            <a:r>
              <a:rPr lang="pl-PL" altLang="pl-PL" sz="2000" dirty="0"/>
              <a:t>Inwestycji Terytorialnych w </a:t>
            </a:r>
            <a:r>
              <a:rPr lang="pl-PL" altLang="pl-PL" sz="2000" dirty="0" smtClean="0"/>
              <a:t>SOM</a:t>
            </a:r>
            <a:endParaRPr lang="pl-PL" altLang="pl-PL" sz="2000" dirty="0"/>
          </a:p>
        </p:txBody>
      </p:sp>
      <p:sp>
        <p:nvSpPr>
          <p:cNvPr id="10" name="Sześciokąt 9"/>
          <p:cNvSpPr/>
          <p:nvPr/>
        </p:nvSpPr>
        <p:spPr>
          <a:xfrm>
            <a:off x="2139486" y="2475938"/>
            <a:ext cx="2957781" cy="256956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pl-PL" sz="2400" dirty="0"/>
              <a:t>Wdrażanie strategii rozwoju SOM</a:t>
            </a:r>
          </a:p>
        </p:txBody>
      </p:sp>
      <p:sp>
        <p:nvSpPr>
          <p:cNvPr id="11" name="Sześciokąt 10"/>
          <p:cNvSpPr/>
          <p:nvPr/>
        </p:nvSpPr>
        <p:spPr>
          <a:xfrm>
            <a:off x="4557045" y="1122115"/>
            <a:ext cx="2957781" cy="256956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pl-PL" sz="2400" dirty="0"/>
              <a:t>Wdrażanie Planu Gospodarki Niskoemisyjnej dla SOM</a:t>
            </a:r>
          </a:p>
        </p:txBody>
      </p:sp>
      <p:sp>
        <p:nvSpPr>
          <p:cNvPr id="12" name="Sześciokąt 11"/>
          <p:cNvSpPr/>
          <p:nvPr/>
        </p:nvSpPr>
        <p:spPr>
          <a:xfrm>
            <a:off x="-274700" y="3824248"/>
            <a:ext cx="2957781" cy="256956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pl-PL" sz="2000" dirty="0"/>
              <a:t>Szczecińska Kolej Metropolitalna</a:t>
            </a:r>
          </a:p>
        </p:txBody>
      </p:sp>
      <p:sp>
        <p:nvSpPr>
          <p:cNvPr id="13" name="Sześciokąt 12"/>
          <p:cNvSpPr/>
          <p:nvPr/>
        </p:nvSpPr>
        <p:spPr>
          <a:xfrm>
            <a:off x="4564960" y="3824248"/>
            <a:ext cx="2957781" cy="256956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pl-PL" sz="2400" dirty="0"/>
              <a:t>Program rozwoju ścieżek rowerowych w gminach SOM</a:t>
            </a:r>
          </a:p>
        </p:txBody>
      </p:sp>
      <p:sp>
        <p:nvSpPr>
          <p:cNvPr id="14" name="Sześciokąt 13"/>
          <p:cNvSpPr/>
          <p:nvPr/>
        </p:nvSpPr>
        <p:spPr>
          <a:xfrm>
            <a:off x="6971230" y="2487226"/>
            <a:ext cx="2957781" cy="256956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pl-PL" sz="2400" dirty="0"/>
              <a:t>Transgraniczny Region Metropolitalny Szczecina</a:t>
            </a:r>
            <a:r>
              <a:rPr lang="de-DE" altLang="pl-PL" sz="2400" dirty="0"/>
              <a:t> </a:t>
            </a:r>
            <a:endParaRPr lang="pl-PL" altLang="pl-PL" sz="2400" dirty="0"/>
          </a:p>
        </p:txBody>
      </p:sp>
      <p:sp>
        <p:nvSpPr>
          <p:cNvPr id="16" name="Sześciokąt 15"/>
          <p:cNvSpPr/>
          <p:nvPr/>
        </p:nvSpPr>
        <p:spPr>
          <a:xfrm>
            <a:off x="9388789" y="1128929"/>
            <a:ext cx="2957781" cy="256956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pl-PL" sz="2000" dirty="0" smtClean="0"/>
              <a:t>Zintegrowany Plan Zrównoważonej </a:t>
            </a:r>
            <a:r>
              <a:rPr lang="pl-PL" altLang="pl-PL" sz="2000" dirty="0" err="1" smtClean="0"/>
              <a:t>Mobilości</a:t>
            </a:r>
            <a:endParaRPr lang="pl-PL" altLang="pl-PL" sz="2000" dirty="0" smtClean="0"/>
          </a:p>
          <a:p>
            <a:pPr algn="ctr"/>
            <a:r>
              <a:rPr lang="pl-PL" altLang="pl-PL" sz="2000" dirty="0" smtClean="0"/>
              <a:t>Miejskiej dla SOM</a:t>
            </a:r>
            <a:endParaRPr lang="pl-PL" altLang="pl-PL" sz="2000" dirty="0"/>
          </a:p>
        </p:txBody>
      </p:sp>
    </p:spTree>
    <p:extLst>
      <p:ext uri="{BB962C8B-B14F-4D97-AF65-F5344CB8AC3E}">
        <p14:creationId xmlns:p14="http://schemas.microsoft.com/office/powerpoint/2010/main" val="253621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6"/>
          <p:cNvSpPr txBox="1"/>
          <p:nvPr/>
        </p:nvSpPr>
        <p:spPr>
          <a:xfrm>
            <a:off x="1776759" y="211326"/>
            <a:ext cx="8638473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>
                <a:solidFill>
                  <a:srgbClr val="FFFFFF"/>
                </a:solidFill>
                <a:latin typeface="Calibri"/>
              </a:rPr>
              <a:t>Plany</a:t>
            </a:r>
            <a:endParaRPr lang="pl-PL" sz="4400">
              <a:solidFill>
                <a:srgbClr val="FFFFFF"/>
              </a:solidFill>
              <a:latin typeface="TitilliumText25L" pitchFamily="50"/>
            </a:endParaRPr>
          </a:p>
        </p:txBody>
      </p:sp>
      <p:pic>
        <p:nvPicPr>
          <p:cNvPr id="3" name="Shape 10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-12073" y="0"/>
            <a:ext cx="395926" cy="6858000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sp>
        <p:nvSpPr>
          <p:cNvPr id="5" name="Shape 104"/>
          <p:cNvSpPr txBox="1"/>
          <p:nvPr/>
        </p:nvSpPr>
        <p:spPr>
          <a:xfrm>
            <a:off x="383853" y="0"/>
            <a:ext cx="11808147" cy="797868"/>
          </a:xfrm>
          <a:prstGeom prst="rect">
            <a:avLst/>
          </a:prstGeom>
          <a:solidFill>
            <a:srgbClr val="17375E"/>
          </a:solidFill>
          <a:ln cap="flat">
            <a:noFill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</a:rPr>
              <a:t>STRATEGIA ZIT </a:t>
            </a:r>
            <a:r>
              <a:rPr lang="pl-PL" sz="28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</a:rPr>
              <a:t>SOM – </a:t>
            </a:r>
            <a:r>
              <a:rPr lang="pl-PL" sz="2800" b="1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</a:rPr>
              <a:t>alokacja – </a:t>
            </a:r>
            <a:endParaRPr lang="pl-PL" sz="1400" b="1" i="1" dirty="0">
              <a:solidFill>
                <a:srgbClr val="FDCE02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6" name="Prostokąt 1"/>
          <p:cNvSpPr/>
          <p:nvPr/>
        </p:nvSpPr>
        <p:spPr>
          <a:xfrm>
            <a:off x="2168433" y="980768"/>
            <a:ext cx="8159931" cy="173894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dirty="0">
              <a:solidFill>
                <a:srgbClr val="000000"/>
              </a:solidFill>
              <a:latin typeface="Trebuchet MS" pitchFamily="34"/>
              <a:ea typeface="Times New Roman" pitchFamily="18"/>
              <a:cs typeface="Times New Roman" pitchFamily="18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dirty="0">
              <a:solidFill>
                <a:srgbClr val="000000"/>
              </a:solidFill>
              <a:latin typeface="Trebuchet MS" pitchFamily="34"/>
              <a:ea typeface="Times New Roman" pitchFamily="18"/>
              <a:cs typeface="Times New Roman" pitchFamily="18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1" u="sng" dirty="0">
              <a:solidFill>
                <a:srgbClr val="000000"/>
              </a:solidFill>
              <a:latin typeface="Trebuchet MS" pitchFamily="34"/>
              <a:ea typeface="Times New Roman" pitchFamily="18"/>
              <a:cs typeface="Times New Roman" pitchFamily="18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dirty="0">
              <a:solidFill>
                <a:srgbClr val="000000"/>
              </a:solidFill>
              <a:latin typeface="Trebuchet MS" pitchFamily="34"/>
              <a:ea typeface="Times New Roman" pitchFamily="18"/>
              <a:cs typeface="Times New Roman" pitchFamily="18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100" dirty="0">
              <a:solidFill>
                <a:srgbClr val="000000"/>
              </a:solidFill>
              <a:latin typeface="Tahoma" pitchFamily="34"/>
              <a:ea typeface="Times New Roman" pitchFamily="18"/>
              <a:cs typeface="Times New Roman" pitchFamily="18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749" y="6279513"/>
            <a:ext cx="8530382" cy="5784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Prostokąt 2"/>
          <p:cNvSpPr/>
          <p:nvPr/>
        </p:nvSpPr>
        <p:spPr>
          <a:xfrm>
            <a:off x="2056071" y="1192094"/>
            <a:ext cx="8372548" cy="60016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000">
              <a:solidFill>
                <a:srgbClr val="000000"/>
              </a:solidFill>
              <a:latin typeface="Trebuchet MS" pitchFamily="34"/>
              <a:cs typeface="Times New Roman" pitchFamily="18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>
                <a:solidFill>
                  <a:srgbClr val="000000"/>
                </a:solidFill>
                <a:latin typeface="Trebuchet MS" pitchFamily="34"/>
                <a:ea typeface="Times New Roman" pitchFamily="18"/>
                <a:cs typeface="Times New Roman" pitchFamily="18"/>
              </a:rPr>
              <a:t>  </a:t>
            </a:r>
            <a:endParaRPr lang="pl-PL" b="1" i="1" u="sng">
              <a:solidFill>
                <a:srgbClr val="106840"/>
              </a:solidFill>
              <a:effectLst>
                <a:outerShdw dist="38096" dir="2700000">
                  <a:srgbClr val="000000"/>
                </a:outerShdw>
              </a:effectLst>
              <a:latin typeface="Trebuchet MS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9" name="Prostokąt zaokrąglony 4"/>
          <p:cNvSpPr/>
          <p:nvPr/>
        </p:nvSpPr>
        <p:spPr>
          <a:xfrm>
            <a:off x="616697" y="4084624"/>
            <a:ext cx="1160062" cy="2194889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4BACC6"/>
          </a:solidFill>
          <a:ln w="38103" cap="flat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 smtClean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11 </a:t>
            </a:r>
            <a:r>
              <a:rPr lang="pl-PL" b="1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mln EUR</a:t>
            </a:r>
          </a:p>
        </p:txBody>
      </p:sp>
      <p:sp>
        <p:nvSpPr>
          <p:cNvPr id="10" name="Prostokąt zaokrąglony 14"/>
          <p:cNvSpPr/>
          <p:nvPr/>
        </p:nvSpPr>
        <p:spPr>
          <a:xfrm>
            <a:off x="1997669" y="1416246"/>
            <a:ext cx="1256449" cy="4840220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79B82C"/>
          </a:solidFill>
          <a:ln w="38103" cap="flat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 smtClean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 smtClean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 smtClean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 smtClean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 smtClean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 smtClean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 smtClean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 smtClean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58,9 </a:t>
            </a:r>
            <a:r>
              <a:rPr lang="pl-PL" b="1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mln EUR</a:t>
            </a:r>
          </a:p>
        </p:txBody>
      </p:sp>
      <p:sp>
        <p:nvSpPr>
          <p:cNvPr id="11" name="Prostokąt zaokrąglony 15"/>
          <p:cNvSpPr/>
          <p:nvPr/>
        </p:nvSpPr>
        <p:spPr>
          <a:xfrm>
            <a:off x="3521457" y="4495908"/>
            <a:ext cx="1160062" cy="1760558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BCBCBC"/>
              </a:gs>
              <a:gs pos="100000">
                <a:srgbClr val="D0D0D0"/>
              </a:gs>
            </a:gsLst>
            <a:lin ang="16200000"/>
          </a:gradFill>
          <a:ln w="9528" cap="flat">
            <a:solidFill>
              <a:srgbClr val="000000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 smtClean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8 </a:t>
            </a:r>
            <a:r>
              <a:rPr lang="pl-PL" b="1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mln EUR</a:t>
            </a:r>
          </a:p>
        </p:txBody>
      </p:sp>
      <p:sp>
        <p:nvSpPr>
          <p:cNvPr id="12" name="Elipsa 3"/>
          <p:cNvSpPr/>
          <p:nvPr/>
        </p:nvSpPr>
        <p:spPr>
          <a:xfrm>
            <a:off x="713588" y="4574221"/>
            <a:ext cx="906865" cy="60784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7F7F7F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dz. 1.11</a:t>
            </a:r>
            <a:endParaRPr lang="pl-PL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2146722" y="4540570"/>
            <a:ext cx="952850" cy="64864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7F7F7F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dz. 2.2</a:t>
            </a:r>
            <a:endParaRPr lang="pl-PL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3655325" y="4574221"/>
            <a:ext cx="906865" cy="60784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7F7F7F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dz. 5.2</a:t>
            </a:r>
            <a:endParaRPr lang="pl-PL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pic>
        <p:nvPicPr>
          <p:cNvPr id="1026" name="Picture 2" descr="Znalezione obrazy dla zapytania tereny przemysÅow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3" y="1865509"/>
            <a:ext cx="1264013" cy="13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71" y="2003586"/>
            <a:ext cx="1129643" cy="1162828"/>
          </a:xfrm>
          <a:prstGeom prst="rect">
            <a:avLst/>
          </a:prstGeom>
        </p:spPr>
      </p:pic>
      <p:pic>
        <p:nvPicPr>
          <p:cNvPr id="1028" name="Picture 4" descr="Znalezione obrazy dla zapytania przebudowa drÃ³g gminne i powiatow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76" y="2061919"/>
            <a:ext cx="1444771" cy="113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rostokąt zaokrąglony 17"/>
          <p:cNvSpPr/>
          <p:nvPr/>
        </p:nvSpPr>
        <p:spPr>
          <a:xfrm>
            <a:off x="544849" y="1941703"/>
            <a:ext cx="4552687" cy="12490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TRYB POZAKONKURSOWY</a:t>
            </a:r>
          </a:p>
          <a:p>
            <a:pPr algn="ctr"/>
            <a:r>
              <a:rPr lang="pl-PL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71,5%  </a:t>
            </a:r>
            <a:r>
              <a:rPr lang="pl-PL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(77,9 mln)</a:t>
            </a:r>
            <a:endParaRPr lang="pl-PL" sz="1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Prostokąt zaokrąglony 4"/>
          <p:cNvSpPr/>
          <p:nvPr/>
        </p:nvSpPr>
        <p:spPr>
          <a:xfrm>
            <a:off x="5995365" y="5019472"/>
            <a:ext cx="935629" cy="1267187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38103" cap="flat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5 </a:t>
            </a:r>
            <a:r>
              <a:rPr lang="pl-PL" b="1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mln EUR</a:t>
            </a:r>
          </a:p>
        </p:txBody>
      </p:sp>
      <p:sp>
        <p:nvSpPr>
          <p:cNvPr id="22" name="Prostokąt zaokrąglony 4"/>
          <p:cNvSpPr/>
          <p:nvPr/>
        </p:nvSpPr>
        <p:spPr>
          <a:xfrm>
            <a:off x="7188062" y="4357672"/>
            <a:ext cx="935629" cy="1928987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7DAE72"/>
          </a:solidFill>
          <a:ln w="38103" cap="flat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10 </a:t>
            </a:r>
            <a:r>
              <a:rPr lang="pl-PL" b="1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mln EUR</a:t>
            </a:r>
          </a:p>
        </p:txBody>
      </p:sp>
      <p:sp>
        <p:nvSpPr>
          <p:cNvPr id="23" name="Prostokąt zaokrąglony 4"/>
          <p:cNvSpPr/>
          <p:nvPr/>
        </p:nvSpPr>
        <p:spPr>
          <a:xfrm>
            <a:off x="8380759" y="5019472"/>
            <a:ext cx="935629" cy="1260040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chemeClr val="accent3">
              <a:lumMod val="75000"/>
            </a:schemeClr>
          </a:solidFill>
          <a:ln w="38103" cap="flat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5 </a:t>
            </a:r>
            <a:r>
              <a:rPr lang="pl-PL" b="1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mln EUR</a:t>
            </a:r>
          </a:p>
        </p:txBody>
      </p:sp>
      <p:sp>
        <p:nvSpPr>
          <p:cNvPr id="24" name="Prostokąt zaokrąglony 4"/>
          <p:cNvSpPr/>
          <p:nvPr/>
        </p:nvSpPr>
        <p:spPr>
          <a:xfrm>
            <a:off x="9597638" y="4518040"/>
            <a:ext cx="935629" cy="1749950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chemeClr val="accent1">
              <a:lumMod val="75000"/>
            </a:schemeClr>
          </a:solidFill>
          <a:ln w="38103" cap="flat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7.8 mln </a:t>
            </a:r>
            <a:r>
              <a:rPr lang="pl-PL" b="1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EUR</a:t>
            </a:r>
          </a:p>
        </p:txBody>
      </p:sp>
      <p:sp>
        <p:nvSpPr>
          <p:cNvPr id="25" name="Prostokąt zaokrąglony 4"/>
          <p:cNvSpPr/>
          <p:nvPr/>
        </p:nvSpPr>
        <p:spPr>
          <a:xfrm>
            <a:off x="10741268" y="5154677"/>
            <a:ext cx="935629" cy="1091182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chemeClr val="accent1">
              <a:lumMod val="75000"/>
            </a:schemeClr>
          </a:solidFill>
          <a:ln w="38103" cap="flat">
            <a:solidFill>
              <a:srgbClr val="FFFFFF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3.4 </a:t>
            </a:r>
            <a:r>
              <a:rPr lang="pl-PL" b="1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mln EUR</a:t>
            </a:r>
          </a:p>
        </p:txBody>
      </p:sp>
      <p:sp>
        <p:nvSpPr>
          <p:cNvPr id="26" name="Elipsa 13"/>
          <p:cNvSpPr/>
          <p:nvPr/>
        </p:nvSpPr>
        <p:spPr>
          <a:xfrm>
            <a:off x="6114694" y="5067792"/>
            <a:ext cx="676855" cy="47391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7F7F7F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dz. 1.7</a:t>
            </a:r>
            <a:endParaRPr lang="pl-PL" sz="1600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27" name="Elipsa 13"/>
          <p:cNvSpPr/>
          <p:nvPr/>
        </p:nvSpPr>
        <p:spPr>
          <a:xfrm>
            <a:off x="7325744" y="4680758"/>
            <a:ext cx="676855" cy="47391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7F7F7F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dz. 2.6</a:t>
            </a:r>
            <a:endParaRPr lang="pl-PL" sz="1600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28" name="Elipsa 13"/>
          <p:cNvSpPr/>
          <p:nvPr/>
        </p:nvSpPr>
        <p:spPr>
          <a:xfrm>
            <a:off x="8510145" y="5067792"/>
            <a:ext cx="676855" cy="47391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7F7F7F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dz. 2.8</a:t>
            </a:r>
            <a:endParaRPr lang="pl-PL" sz="1600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29" name="Elipsa 13"/>
          <p:cNvSpPr/>
          <p:nvPr/>
        </p:nvSpPr>
        <p:spPr>
          <a:xfrm>
            <a:off x="9704012" y="4715296"/>
            <a:ext cx="676855" cy="47391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7F7F7F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dz. 8.3</a:t>
            </a:r>
            <a:endParaRPr lang="pl-PL" sz="1600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30" name="Elipsa 13"/>
          <p:cNvSpPr/>
          <p:nvPr/>
        </p:nvSpPr>
        <p:spPr>
          <a:xfrm>
            <a:off x="10864938" y="4698103"/>
            <a:ext cx="676855" cy="47391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7F7F7F"/>
          </a:solidFill>
          <a:ln w="25402" cap="flat">
            <a:solidFill>
              <a:srgbClr val="385D8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dirty="0" smtClean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dz. 8.7</a:t>
            </a:r>
            <a:endParaRPr lang="pl-PL" sz="1600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19" name="AutoShape 6" descr="Znalezione obrazy dla zapytania termomodernizacja szkÃ³Å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" name="AutoShape 8" descr="Znalezione obrazy dla zapytania termomodernizacja szkÃ³Å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4" name="Picture 10" descr="Znalezione obrazy dla zapytania termomodernizacja szkÃ³Å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61" y="2041813"/>
            <a:ext cx="1305605" cy="117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nalezione obrazy dla zapytania termomodernizacja budynkÃ³w komunalnyc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307" y="2035751"/>
            <a:ext cx="1313638" cy="117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nalezione obrazy dla zapytania edukacja szkolna i zawodow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638" y="2009199"/>
            <a:ext cx="1237892" cy="120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Znalezione obrazy dla zapytania edukacja zawodow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06560" y="2001603"/>
            <a:ext cx="1218601" cy="120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Znalezione obrazy dla zapytania innowacje w przedsiÄbiorstwac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28" y="2035751"/>
            <a:ext cx="995844" cy="119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Prostokąt zaokrąglony 37"/>
          <p:cNvSpPr/>
          <p:nvPr/>
        </p:nvSpPr>
        <p:spPr>
          <a:xfrm>
            <a:off x="5756476" y="1971034"/>
            <a:ext cx="6368685" cy="12490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TRYB KONKURSOWY</a:t>
            </a:r>
          </a:p>
          <a:p>
            <a:pPr algn="ctr"/>
            <a:r>
              <a:rPr lang="pl-PL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28,5 % </a:t>
            </a:r>
            <a:r>
              <a:rPr lang="pl-PL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(31,2 mln)</a:t>
            </a:r>
            <a:endParaRPr lang="pl-PL" sz="1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Dziesięciokąt 34"/>
          <p:cNvSpPr/>
          <p:nvPr/>
        </p:nvSpPr>
        <p:spPr>
          <a:xfrm>
            <a:off x="4562190" y="1250811"/>
            <a:ext cx="3037704" cy="2463290"/>
          </a:xfrm>
          <a:prstGeom prst="decag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109,1 mln EUR</a:t>
            </a:r>
            <a:endParaRPr lang="pl-PL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433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 animBg="1"/>
      <p:bldP spid="10" grpId="0" build="allAtOnce" animBg="1"/>
      <p:bldP spid="11" grpId="0" build="allAtOnce" animBg="1"/>
      <p:bldP spid="18" grpId="0" animBg="1"/>
      <p:bldP spid="21" grpId="0" uiExpand="1" build="allAtOnce" animBg="1"/>
      <p:bldP spid="22" grpId="0" uiExpand="1" build="allAtOnce" animBg="1"/>
      <p:bldP spid="23" grpId="0" uiExpand="1" build="allAtOnce" animBg="1"/>
      <p:bldP spid="24" grpId="0" uiExpand="1" build="allAtOnce" animBg="1"/>
      <p:bldP spid="25" grpId="0" uiExpand="1" build="allAtOnce" animBg="1"/>
      <p:bldP spid="38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/>
          <a:stretch/>
        </p:blipFill>
        <p:spPr>
          <a:xfrm>
            <a:off x="0" y="-11330"/>
            <a:ext cx="12192000" cy="686933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90" y="1911083"/>
            <a:ext cx="2994362" cy="2990409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pSp>
        <p:nvGrpSpPr>
          <p:cNvPr id="12" name="Grupa 11"/>
          <p:cNvGrpSpPr/>
          <p:nvPr/>
        </p:nvGrpSpPr>
        <p:grpSpPr>
          <a:xfrm>
            <a:off x="1695700" y="106714"/>
            <a:ext cx="2272008" cy="1742780"/>
            <a:chOff x="171700" y="106714"/>
            <a:chExt cx="2272008" cy="1742780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17" y="106714"/>
              <a:ext cx="2240191" cy="1742780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3" name="pole tekstowe 12"/>
            <p:cNvSpPr txBox="1"/>
            <p:nvPr/>
          </p:nvSpPr>
          <p:spPr>
            <a:xfrm>
              <a:off x="171700" y="477780"/>
              <a:ext cx="2086353" cy="70788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pl-PL" sz="2000" b="1" cap="small" dirty="0">
                  <a:solidFill>
                    <a:srgbClr val="003D7C"/>
                  </a:solidFill>
                </a:rPr>
                <a:t>Infrastruktura Przedsiębiorczości</a:t>
              </a:r>
            </a:p>
          </p:txBody>
        </p:sp>
      </p:grpSp>
      <p:grpSp>
        <p:nvGrpSpPr>
          <p:cNvPr id="34" name="Grupa 33"/>
          <p:cNvGrpSpPr/>
          <p:nvPr/>
        </p:nvGrpSpPr>
        <p:grpSpPr>
          <a:xfrm>
            <a:off x="1686419" y="2074209"/>
            <a:ext cx="1747203" cy="2643923"/>
            <a:chOff x="162418" y="2074208"/>
            <a:chExt cx="1747203" cy="264392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58" y="2074208"/>
              <a:ext cx="1689463" cy="2643923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5" name="pole tekstowe 14"/>
            <p:cNvSpPr txBox="1"/>
            <p:nvPr/>
          </p:nvSpPr>
          <p:spPr>
            <a:xfrm>
              <a:off x="162418" y="2719643"/>
              <a:ext cx="1746412" cy="101566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pl-PL" sz="2000" b="1" cap="small" dirty="0">
                  <a:solidFill>
                    <a:srgbClr val="003D7C"/>
                  </a:solidFill>
                </a:rPr>
                <a:t>Infrastruktura transportu miejskiego</a:t>
              </a:r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8799086" y="2039902"/>
            <a:ext cx="1768066" cy="2695202"/>
            <a:chOff x="7275086" y="2039902"/>
            <a:chExt cx="1768066" cy="2695202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8085" y="2039902"/>
              <a:ext cx="1725067" cy="2695202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6" name="pole tekstowe 15"/>
            <p:cNvSpPr txBox="1"/>
            <p:nvPr/>
          </p:nvSpPr>
          <p:spPr>
            <a:xfrm>
              <a:off x="7275086" y="2458203"/>
              <a:ext cx="1745487" cy="101566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000" b="1" cap="small" dirty="0">
                  <a:solidFill>
                    <a:srgbClr val="003D7C"/>
                  </a:solidFill>
                </a:rPr>
                <a:t>Modernizacja</a:t>
              </a:r>
              <a:r>
                <a:rPr lang="pl-PL" sz="2000" b="1" cap="small" dirty="0">
                  <a:solidFill>
                    <a:prstClr val="black"/>
                  </a:solidFill>
                </a:rPr>
                <a:t> </a:t>
              </a:r>
              <a:r>
                <a:rPr lang="pl-PL" sz="2000" b="1" cap="small" dirty="0">
                  <a:solidFill>
                    <a:srgbClr val="003D7C"/>
                  </a:solidFill>
                </a:rPr>
                <a:t>energetyczna budynków </a:t>
              </a:r>
            </a:p>
          </p:txBody>
        </p:sp>
      </p:grpSp>
      <p:grpSp>
        <p:nvGrpSpPr>
          <p:cNvPr id="17" name="Grupa 16"/>
          <p:cNvGrpSpPr/>
          <p:nvPr/>
        </p:nvGrpSpPr>
        <p:grpSpPr>
          <a:xfrm>
            <a:off x="8304382" y="106714"/>
            <a:ext cx="2262771" cy="1742780"/>
            <a:chOff x="6780381" y="106714"/>
            <a:chExt cx="2262771" cy="1742780"/>
          </a:xfrm>
        </p:grpSpPr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381" y="106714"/>
              <a:ext cx="2240192" cy="1742780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8" name="pole tekstowe 17"/>
            <p:cNvSpPr txBox="1"/>
            <p:nvPr/>
          </p:nvSpPr>
          <p:spPr>
            <a:xfrm>
              <a:off x="7357272" y="408793"/>
              <a:ext cx="1685880" cy="70788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cap="small" dirty="0">
                  <a:solidFill>
                    <a:srgbClr val="003D7C"/>
                  </a:solidFill>
                </a:rPr>
                <a:t>Edukacja </a:t>
              </a:r>
            </a:p>
            <a:p>
              <a:pPr algn="ctr"/>
              <a:r>
                <a:rPr lang="pl-PL" sz="2000" b="1" cap="small" dirty="0">
                  <a:solidFill>
                    <a:srgbClr val="003D7C"/>
                  </a:solidFill>
                </a:rPr>
                <a:t>ogólna </a:t>
              </a:r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1742423" y="5014500"/>
            <a:ext cx="2197966" cy="1709930"/>
            <a:chOff x="218423" y="5014500"/>
            <a:chExt cx="2197966" cy="1709930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23" y="5014500"/>
              <a:ext cx="2197966" cy="1709930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9" name="pole tekstowe 18"/>
            <p:cNvSpPr txBox="1"/>
            <p:nvPr/>
          </p:nvSpPr>
          <p:spPr>
            <a:xfrm>
              <a:off x="278655" y="5629117"/>
              <a:ext cx="1630175" cy="70788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pl-PL" sz="2000" b="1" cap="small" dirty="0">
                  <a:solidFill>
                    <a:srgbClr val="003D7C"/>
                  </a:solidFill>
                </a:rPr>
                <a:t>Edukacja </a:t>
              </a:r>
            </a:p>
            <a:p>
              <a:r>
                <a:rPr lang="pl-PL" sz="2000" b="1" cap="small" dirty="0">
                  <a:solidFill>
                    <a:srgbClr val="003D7C"/>
                  </a:solidFill>
                </a:rPr>
                <a:t>zawodowa</a:t>
              </a:r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5231369" y="5014501"/>
            <a:ext cx="1814770" cy="1709931"/>
            <a:chOff x="3707369" y="5014500"/>
            <a:chExt cx="1814770" cy="1709931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369" y="5014500"/>
              <a:ext cx="1814770" cy="1709931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20" name="pole tekstowe 19"/>
            <p:cNvSpPr txBox="1"/>
            <p:nvPr/>
          </p:nvSpPr>
          <p:spPr>
            <a:xfrm>
              <a:off x="3865334" y="6000295"/>
              <a:ext cx="1560742" cy="70788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cap="small" dirty="0">
                  <a:solidFill>
                    <a:srgbClr val="003D7C"/>
                  </a:solidFill>
                </a:rPr>
                <a:t>Sieci ciepłownicze</a:t>
              </a:r>
            </a:p>
          </p:txBody>
        </p:sp>
      </p:grpSp>
      <p:grpSp>
        <p:nvGrpSpPr>
          <p:cNvPr id="24" name="Grupa 23"/>
          <p:cNvGrpSpPr/>
          <p:nvPr/>
        </p:nvGrpSpPr>
        <p:grpSpPr>
          <a:xfrm>
            <a:off x="8341264" y="5014501"/>
            <a:ext cx="2203630" cy="1714337"/>
            <a:chOff x="6817264" y="5014500"/>
            <a:chExt cx="2203630" cy="1714337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7264" y="5014500"/>
              <a:ext cx="2203630" cy="1714337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21" name="pole tekstowe 20"/>
            <p:cNvSpPr txBox="1"/>
            <p:nvPr/>
          </p:nvSpPr>
          <p:spPr>
            <a:xfrm>
              <a:off x="7223793" y="5660683"/>
              <a:ext cx="1796780" cy="70788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000" b="1" cap="small" dirty="0">
                  <a:solidFill>
                    <a:srgbClr val="003D7C"/>
                  </a:solidFill>
                </a:rPr>
                <a:t>Infrastruktura drogowa </a:t>
              </a:r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5249270" y="-11330"/>
            <a:ext cx="1929224" cy="1783849"/>
            <a:chOff x="3725270" y="-11330"/>
            <a:chExt cx="1929224" cy="1783849"/>
          </a:xfrm>
        </p:grpSpPr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5270" y="46248"/>
              <a:ext cx="1813864" cy="1726271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23" name="pole tekstowe 22"/>
            <p:cNvSpPr txBox="1"/>
            <p:nvPr/>
          </p:nvSpPr>
          <p:spPr>
            <a:xfrm>
              <a:off x="3756317" y="-11330"/>
              <a:ext cx="1898177" cy="70788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pl-PL" sz="2000" b="1" cap="small" dirty="0">
                  <a:solidFill>
                    <a:srgbClr val="003D7C"/>
                  </a:solidFill>
                </a:rPr>
                <a:t>Inwestycje przedsiębiorstw</a:t>
              </a:r>
            </a:p>
          </p:txBody>
        </p:sp>
      </p:grpSp>
      <p:sp>
        <p:nvSpPr>
          <p:cNvPr id="25" name="Strzałka w prawo 24"/>
          <p:cNvSpPr/>
          <p:nvPr/>
        </p:nvSpPr>
        <p:spPr>
          <a:xfrm rot="1500336">
            <a:off x="3591683" y="1591954"/>
            <a:ext cx="1605101" cy="604259"/>
          </a:xfrm>
          <a:prstGeom prst="rightArrow">
            <a:avLst/>
          </a:prstGeom>
          <a:solidFill>
            <a:srgbClr val="79B82C"/>
          </a:solidFill>
          <a:ln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11 </a:t>
            </a:r>
            <a:r>
              <a:rPr lang="pl-PL" b="1" dirty="0">
                <a:solidFill>
                  <a:srgbClr val="FF0000"/>
                </a:solidFill>
              </a:rPr>
              <a:t>mln €</a:t>
            </a:r>
          </a:p>
        </p:txBody>
      </p:sp>
      <p:sp>
        <p:nvSpPr>
          <p:cNvPr id="28" name="Strzałka w lewo 27"/>
          <p:cNvSpPr/>
          <p:nvPr/>
        </p:nvSpPr>
        <p:spPr>
          <a:xfrm rot="20112649">
            <a:off x="7095145" y="1732106"/>
            <a:ext cx="1474073" cy="557706"/>
          </a:xfrm>
          <a:prstGeom prst="leftArrow">
            <a:avLst/>
          </a:prstGeom>
          <a:solidFill>
            <a:srgbClr val="79B82C"/>
          </a:solidFill>
          <a:ln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7,8 mln €</a:t>
            </a:r>
          </a:p>
        </p:txBody>
      </p:sp>
      <p:sp>
        <p:nvSpPr>
          <p:cNvPr id="29" name="Strzałka w lewo 28"/>
          <p:cNvSpPr/>
          <p:nvPr/>
        </p:nvSpPr>
        <p:spPr>
          <a:xfrm>
            <a:off x="7365163" y="3586967"/>
            <a:ext cx="1345703" cy="582312"/>
          </a:xfrm>
          <a:prstGeom prst="leftArrow">
            <a:avLst/>
          </a:prstGeom>
          <a:solidFill>
            <a:srgbClr val="79B82C"/>
          </a:solidFill>
          <a:ln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15 mln €</a:t>
            </a:r>
          </a:p>
        </p:txBody>
      </p:sp>
      <p:sp>
        <p:nvSpPr>
          <p:cNvPr id="30" name="Strzałka w lewo 29"/>
          <p:cNvSpPr/>
          <p:nvPr/>
        </p:nvSpPr>
        <p:spPr>
          <a:xfrm rot="1505937">
            <a:off x="7062259" y="4541283"/>
            <a:ext cx="1505124" cy="494738"/>
          </a:xfrm>
          <a:prstGeom prst="leftArrow">
            <a:avLst/>
          </a:prstGeom>
          <a:solidFill>
            <a:srgbClr val="79B82C"/>
          </a:solidFill>
          <a:ln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8 mln €</a:t>
            </a:r>
          </a:p>
        </p:txBody>
      </p:sp>
      <p:sp>
        <p:nvSpPr>
          <p:cNvPr id="31" name="Strzałka w prawo 30"/>
          <p:cNvSpPr/>
          <p:nvPr/>
        </p:nvSpPr>
        <p:spPr>
          <a:xfrm>
            <a:off x="3505272" y="3669022"/>
            <a:ext cx="1477670" cy="516889"/>
          </a:xfrm>
          <a:prstGeom prst="rightArrow">
            <a:avLst/>
          </a:prstGeom>
          <a:solidFill>
            <a:srgbClr val="79B82C"/>
          </a:solidFill>
          <a:ln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58,9 </a:t>
            </a:r>
            <a:r>
              <a:rPr lang="pl-PL" b="1" dirty="0">
                <a:solidFill>
                  <a:srgbClr val="FF0000"/>
                </a:solidFill>
              </a:rPr>
              <a:t>mln €</a:t>
            </a:r>
          </a:p>
        </p:txBody>
      </p:sp>
      <p:sp>
        <p:nvSpPr>
          <p:cNvPr id="32" name="Strzałka w prawo 31"/>
          <p:cNvSpPr/>
          <p:nvPr/>
        </p:nvSpPr>
        <p:spPr>
          <a:xfrm rot="20093534">
            <a:off x="3637278" y="4494893"/>
            <a:ext cx="1579118" cy="551290"/>
          </a:xfrm>
          <a:prstGeom prst="rightArrow">
            <a:avLst/>
          </a:prstGeom>
          <a:solidFill>
            <a:srgbClr val="79B82C"/>
          </a:solidFill>
          <a:ln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3,4 mln €</a:t>
            </a:r>
          </a:p>
        </p:txBody>
      </p:sp>
      <p:sp>
        <p:nvSpPr>
          <p:cNvPr id="33" name="Strzałka w prawo 32"/>
          <p:cNvSpPr/>
          <p:nvPr/>
        </p:nvSpPr>
        <p:spPr>
          <a:xfrm>
            <a:off x="3497521" y="2588758"/>
            <a:ext cx="1477670" cy="539931"/>
          </a:xfrm>
          <a:prstGeom prst="rightArrow">
            <a:avLst/>
          </a:prstGeom>
          <a:solidFill>
            <a:srgbClr val="0873BB"/>
          </a:solidFill>
          <a:ln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64,69 mln €</a:t>
            </a:r>
          </a:p>
        </p:txBody>
      </p:sp>
      <p:sp>
        <p:nvSpPr>
          <p:cNvPr id="35" name="Strzałka w lewo 34"/>
          <p:cNvSpPr/>
          <p:nvPr/>
        </p:nvSpPr>
        <p:spPr>
          <a:xfrm>
            <a:off x="7365163" y="2629796"/>
            <a:ext cx="1381827" cy="535348"/>
          </a:xfrm>
          <a:prstGeom prst="leftArrow">
            <a:avLst/>
          </a:prstGeom>
          <a:solidFill>
            <a:srgbClr val="0873BB"/>
          </a:solidFill>
          <a:ln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9,62 mln €</a:t>
            </a:r>
          </a:p>
        </p:txBody>
      </p:sp>
      <p:sp>
        <p:nvSpPr>
          <p:cNvPr id="38" name="Strzałka w prawo 37"/>
          <p:cNvSpPr/>
          <p:nvPr/>
        </p:nvSpPr>
        <p:spPr>
          <a:xfrm rot="5400000">
            <a:off x="5582098" y="1367722"/>
            <a:ext cx="1155495" cy="531570"/>
          </a:xfrm>
          <a:prstGeom prst="rightArrow">
            <a:avLst/>
          </a:prstGeom>
          <a:solidFill>
            <a:srgbClr val="79B82C"/>
          </a:solidFill>
          <a:ln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5 mln €</a:t>
            </a:r>
          </a:p>
        </p:txBody>
      </p:sp>
      <p:sp>
        <p:nvSpPr>
          <p:cNvPr id="39" name="Strzałka w lewo 38"/>
          <p:cNvSpPr/>
          <p:nvPr/>
        </p:nvSpPr>
        <p:spPr>
          <a:xfrm rot="5400000">
            <a:off x="5503264" y="5024056"/>
            <a:ext cx="1318615" cy="537024"/>
          </a:xfrm>
          <a:prstGeom prst="leftArrow">
            <a:avLst/>
          </a:prstGeom>
          <a:solidFill>
            <a:srgbClr val="0873BB"/>
          </a:solidFill>
          <a:ln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8,42 mln €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5258755" y="2499062"/>
            <a:ext cx="1768005" cy="646331"/>
          </a:xfrm>
          <a:prstGeom prst="rect">
            <a:avLst/>
          </a:prstGeom>
          <a:solidFill>
            <a:srgbClr val="79B82C"/>
          </a:solidFill>
          <a:ln w="19050"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RPO WZ </a:t>
            </a:r>
            <a:r>
              <a:rPr lang="pl-PL" sz="1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(ZIT SOM)</a:t>
            </a:r>
          </a:p>
          <a:p>
            <a:pPr algn="ctr"/>
            <a:r>
              <a:rPr lang="pl-PL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109,1 mln €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5277581" y="3660058"/>
            <a:ext cx="1749178" cy="646331"/>
          </a:xfrm>
          <a:prstGeom prst="rect">
            <a:avLst/>
          </a:prstGeom>
          <a:solidFill>
            <a:srgbClr val="0873BB"/>
          </a:solidFill>
          <a:ln w="19050">
            <a:solidFill>
              <a:srgbClr val="00206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POIiŚ</a:t>
            </a:r>
            <a:r>
              <a:rPr lang="pl-PL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(ZIT SOM) </a:t>
            </a:r>
          </a:p>
          <a:p>
            <a:pPr algn="ctr"/>
            <a:r>
              <a:rPr lang="pl-PL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82,73 mln €</a:t>
            </a:r>
          </a:p>
        </p:txBody>
      </p:sp>
      <p:sp>
        <p:nvSpPr>
          <p:cNvPr id="43" name="pole tekstowe 42"/>
          <p:cNvSpPr txBox="1"/>
          <p:nvPr/>
        </p:nvSpPr>
        <p:spPr>
          <a:xfrm>
            <a:off x="5260322" y="3155914"/>
            <a:ext cx="181876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191,83</a:t>
            </a:r>
            <a:r>
              <a:rPr lang="pl-PL" sz="2400" dirty="0">
                <a:solidFill>
                  <a:srgbClr val="FF0000"/>
                </a:solidFill>
              </a:rPr>
              <a:t> </a:t>
            </a:r>
            <a:r>
              <a:rPr lang="pl-PL" sz="2400" b="1" dirty="0">
                <a:solidFill>
                  <a:srgbClr val="FF0000"/>
                </a:solidFill>
              </a:rPr>
              <a:t>mln €</a:t>
            </a:r>
          </a:p>
        </p:txBody>
      </p:sp>
    </p:spTree>
    <p:extLst>
      <p:ext uri="{BB962C8B-B14F-4D97-AF65-F5344CB8AC3E}">
        <p14:creationId xmlns:p14="http://schemas.microsoft.com/office/powerpoint/2010/main" val="111733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4095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553234"/>
              </p:ext>
            </p:extLst>
          </p:nvPr>
        </p:nvGraphicFramePr>
        <p:xfrm>
          <a:off x="0" y="482600"/>
          <a:ext cx="12192000" cy="6273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0769">
                  <a:extLst>
                    <a:ext uri="{9D8B030D-6E8A-4147-A177-3AD203B41FA5}">
                      <a16:colId xmlns:a16="http://schemas.microsoft.com/office/drawing/2014/main" val="1180331747"/>
                    </a:ext>
                  </a:extLst>
                </a:gridCol>
                <a:gridCol w="1554248">
                  <a:extLst>
                    <a:ext uri="{9D8B030D-6E8A-4147-A177-3AD203B41FA5}">
                      <a16:colId xmlns:a16="http://schemas.microsoft.com/office/drawing/2014/main" val="3624076723"/>
                    </a:ext>
                  </a:extLst>
                </a:gridCol>
                <a:gridCol w="1489099">
                  <a:extLst>
                    <a:ext uri="{9D8B030D-6E8A-4147-A177-3AD203B41FA5}">
                      <a16:colId xmlns:a16="http://schemas.microsoft.com/office/drawing/2014/main" val="3677013921"/>
                    </a:ext>
                  </a:extLst>
                </a:gridCol>
                <a:gridCol w="1544941">
                  <a:extLst>
                    <a:ext uri="{9D8B030D-6E8A-4147-A177-3AD203B41FA5}">
                      <a16:colId xmlns:a16="http://schemas.microsoft.com/office/drawing/2014/main" val="3248382437"/>
                    </a:ext>
                  </a:extLst>
                </a:gridCol>
                <a:gridCol w="4122943">
                  <a:extLst>
                    <a:ext uri="{9D8B030D-6E8A-4147-A177-3AD203B41FA5}">
                      <a16:colId xmlns:a16="http://schemas.microsoft.com/office/drawing/2014/main" val="3318163910"/>
                    </a:ext>
                  </a:extLst>
                </a:gridCol>
              </a:tblGrid>
              <a:tr h="115948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Działania wdrażane</a:t>
                      </a:r>
                      <a:r>
                        <a:rPr lang="pl-PL" baseline="0" dirty="0" smtClean="0"/>
                        <a:t> w ramach Strategii ZIT SOM</a:t>
                      </a:r>
                    </a:p>
                    <a:p>
                      <a:pPr algn="ctr"/>
                      <a:r>
                        <a:rPr lang="pl-PL" baseline="0" dirty="0" smtClean="0"/>
                        <a:t>(RPO WZ 2014 -2020)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Ilość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 projektów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i="0" dirty="0" smtClean="0"/>
                        <a:t>Wartość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i="0" dirty="0" smtClean="0"/>
                        <a:t>Projektów 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Wartość dofinansowania</a:t>
                      </a:r>
                    </a:p>
                    <a:p>
                      <a:pPr algn="ctr"/>
                      <a:r>
                        <a:rPr lang="pl-PL" sz="1400" i="0" dirty="0" smtClean="0"/>
                        <a:t>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i="0" dirty="0" smtClean="0"/>
                        <a:t>EFEKTY</a:t>
                      </a:r>
                      <a:r>
                        <a:rPr lang="pl-PL" sz="1400" i="0" baseline="0" dirty="0" smtClean="0"/>
                        <a:t> (wskaźniki)</a:t>
                      </a:r>
                      <a:endParaRPr lang="pl-PL" sz="1400" i="0" dirty="0" smtClean="0"/>
                    </a:p>
                    <a:p>
                      <a:pPr algn="ctr"/>
                      <a:endParaRPr lang="pl-PL" sz="1400" i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7301469"/>
                  </a:ext>
                </a:extLst>
              </a:tr>
              <a:tr h="2424160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/>
                        <a:t>Zrównoważona</a:t>
                      </a:r>
                      <a:r>
                        <a:rPr lang="pl-PL" sz="1800" b="0" baseline="0" dirty="0" smtClean="0"/>
                        <a:t> multimodalna mobilność miejska i działania adaptacyjne łagodzące zmiany klimatu</a:t>
                      </a:r>
                      <a:endParaRPr lang="pl-PL" sz="1800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32</a:t>
                      </a:r>
                      <a:endParaRPr lang="pl-PL" sz="18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413</a:t>
                      </a:r>
                      <a:r>
                        <a:rPr lang="pl-PL" sz="1800" b="1" baseline="0" dirty="0" smtClean="0"/>
                        <a:t> mln zł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255 mln zł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Zakupiony tabor</a:t>
                      </a:r>
                      <a:r>
                        <a:rPr lang="pl-PL" sz="1800" baseline="0" dirty="0" smtClean="0"/>
                        <a:t> (autobusy niskoemisyjne) </a:t>
                      </a:r>
                      <a:r>
                        <a:rPr lang="pl-PL" sz="1800" b="1" baseline="0" dirty="0" smtClean="0"/>
                        <a:t>– 35 sztuk </a:t>
                      </a:r>
                      <a:r>
                        <a:rPr lang="pl-PL" sz="1800" baseline="0" dirty="0" smtClean="0"/>
                        <a:t>Długość </a:t>
                      </a:r>
                      <a:r>
                        <a:rPr lang="pl-PL" sz="1800" baseline="0" dirty="0" smtClean="0"/>
                        <a:t>dróg dla rowerów – </a:t>
                      </a:r>
                      <a:r>
                        <a:rPr lang="pl-PL" sz="1800" b="1" baseline="0" dirty="0" smtClean="0"/>
                        <a:t>65 </a:t>
                      </a:r>
                      <a:r>
                        <a:rPr lang="pl-PL" sz="1800" b="1" baseline="0" dirty="0" smtClean="0"/>
                        <a:t>km</a:t>
                      </a:r>
                      <a:endParaRPr lang="pl-PL" sz="1800" baseline="0" dirty="0" smtClean="0"/>
                    </a:p>
                    <a:p>
                      <a:pPr algn="ctr"/>
                      <a:r>
                        <a:rPr lang="pl-PL" sz="1800" baseline="0" dirty="0" smtClean="0"/>
                        <a:t>Liczba węzłów przesiadkowych – </a:t>
                      </a:r>
                      <a:r>
                        <a:rPr lang="pl-PL" sz="1800" b="1" baseline="0" dirty="0" smtClean="0"/>
                        <a:t>10 </a:t>
                      </a:r>
                    </a:p>
                    <a:p>
                      <a:pPr algn="ctr"/>
                      <a:r>
                        <a:rPr lang="pl-PL" sz="1800" baseline="0" dirty="0" smtClean="0"/>
                        <a:t>Modernizacja </a:t>
                      </a:r>
                      <a:r>
                        <a:rPr lang="pl-PL" sz="1800" baseline="0" dirty="0" smtClean="0"/>
                        <a:t>oświetlenia miejskiego – prawie </a:t>
                      </a:r>
                      <a:r>
                        <a:rPr lang="pl-PL" sz="1800" b="1" baseline="0" dirty="0" smtClean="0"/>
                        <a:t>4 tys. </a:t>
                      </a:r>
                      <a:r>
                        <a:rPr lang="pl-PL" sz="1800" b="1" baseline="0" dirty="0" err="1" smtClean="0"/>
                        <a:t>pktów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800" baseline="0" dirty="0" smtClean="0"/>
                        <a:t>oświetleniowych</a:t>
                      </a:r>
                      <a:endParaRPr lang="pl-PL" sz="18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19286"/>
                  </a:ext>
                </a:extLst>
              </a:tr>
              <a:tr h="2154438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/>
                        <a:t>Budowa i przebudowa dróg lokalnych (gminnych i</a:t>
                      </a:r>
                      <a:r>
                        <a:rPr lang="pl-PL" sz="1800" b="0" baseline="0" dirty="0" smtClean="0"/>
                        <a:t> powiatowych)</a:t>
                      </a:r>
                      <a:endParaRPr lang="pl-PL" sz="18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9</a:t>
                      </a:r>
                      <a:endParaRPr lang="pl-PL" sz="180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63</a:t>
                      </a:r>
                      <a:r>
                        <a:rPr lang="pl-PL" sz="1800" b="1" baseline="0" dirty="0" smtClean="0"/>
                        <a:t> mln zł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33,5 </a:t>
                      </a:r>
                      <a:r>
                        <a:rPr lang="pl-PL" sz="1800" b="1" baseline="0" dirty="0" smtClean="0"/>
                        <a:t>mln zł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Długość przebudowanych i zmodernizowanych dróg (gminnych i powiatowych </a:t>
                      </a:r>
                      <a:r>
                        <a:rPr lang="pl-PL" sz="1800" b="1" dirty="0" smtClean="0"/>
                        <a:t>– 11 </a:t>
                      </a:r>
                      <a:r>
                        <a:rPr lang="pl-PL" sz="1800" b="1" dirty="0" smtClean="0"/>
                        <a:t>km</a:t>
                      </a:r>
                      <a:endParaRPr lang="pl-PL" sz="1800" b="1" dirty="0" smtClean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0445"/>
                  </a:ext>
                </a:extLst>
              </a:tr>
              <a:tr h="534939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OGÓŁEM</a:t>
                      </a:r>
                      <a:endParaRPr lang="pl-PL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476 mln zł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288,5 mln zł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756846"/>
                  </a:ext>
                </a:extLst>
              </a:tr>
            </a:tbl>
          </a:graphicData>
        </a:graphic>
      </p:graphicFrame>
      <p:sp>
        <p:nvSpPr>
          <p:cNvPr id="7" name="Tytuł 3"/>
          <p:cNvSpPr txBox="1">
            <a:spLocks/>
          </p:cNvSpPr>
          <p:nvPr/>
        </p:nvSpPr>
        <p:spPr>
          <a:xfrm>
            <a:off x="838200" y="0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 smtClean="0"/>
              <a:t>Działanie</a:t>
            </a:r>
            <a:r>
              <a:rPr lang="pl-PL" sz="1800" b="1" dirty="0"/>
              <a:t> 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r>
              <a:rPr lang="pl-PL" sz="1800" b="1" i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/>
              <a:t>- wdrażane </a:t>
            </a:r>
            <a:r>
              <a:rPr lang="pl-PL" sz="1800" b="1" dirty="0"/>
              <a:t>w ramach Strategii ZIT </a:t>
            </a:r>
            <a:r>
              <a:rPr lang="pl-PL" sz="1800" b="1" dirty="0" smtClean="0"/>
              <a:t>SOM</a:t>
            </a:r>
            <a:endParaRPr lang="pl-PL" sz="1800" b="1" dirty="0">
              <a:latin typeface="TitilliumText25L"/>
            </a:endParaRPr>
          </a:p>
        </p:txBody>
      </p:sp>
    </p:spTree>
    <p:extLst>
      <p:ext uri="{BB962C8B-B14F-4D97-AF65-F5344CB8AC3E}">
        <p14:creationId xmlns:p14="http://schemas.microsoft.com/office/powerpoint/2010/main" val="2940704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4095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571489"/>
              </p:ext>
            </p:extLst>
          </p:nvPr>
        </p:nvGraphicFramePr>
        <p:xfrm>
          <a:off x="0" y="482600"/>
          <a:ext cx="12192000" cy="6383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0769">
                  <a:extLst>
                    <a:ext uri="{9D8B030D-6E8A-4147-A177-3AD203B41FA5}">
                      <a16:colId xmlns:a16="http://schemas.microsoft.com/office/drawing/2014/main" val="1180331747"/>
                    </a:ext>
                  </a:extLst>
                </a:gridCol>
                <a:gridCol w="1554248">
                  <a:extLst>
                    <a:ext uri="{9D8B030D-6E8A-4147-A177-3AD203B41FA5}">
                      <a16:colId xmlns:a16="http://schemas.microsoft.com/office/drawing/2014/main" val="3624076723"/>
                    </a:ext>
                  </a:extLst>
                </a:gridCol>
                <a:gridCol w="1489099">
                  <a:extLst>
                    <a:ext uri="{9D8B030D-6E8A-4147-A177-3AD203B41FA5}">
                      <a16:colId xmlns:a16="http://schemas.microsoft.com/office/drawing/2014/main" val="3677013921"/>
                    </a:ext>
                  </a:extLst>
                </a:gridCol>
                <a:gridCol w="1544941">
                  <a:extLst>
                    <a:ext uri="{9D8B030D-6E8A-4147-A177-3AD203B41FA5}">
                      <a16:colId xmlns:a16="http://schemas.microsoft.com/office/drawing/2014/main" val="3248382437"/>
                    </a:ext>
                  </a:extLst>
                </a:gridCol>
                <a:gridCol w="4122943">
                  <a:extLst>
                    <a:ext uri="{9D8B030D-6E8A-4147-A177-3AD203B41FA5}">
                      <a16:colId xmlns:a16="http://schemas.microsoft.com/office/drawing/2014/main" val="3318163910"/>
                    </a:ext>
                  </a:extLst>
                </a:gridCol>
              </a:tblGrid>
              <a:tr h="115948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Działania wdrażane</a:t>
                      </a:r>
                      <a:r>
                        <a:rPr lang="pl-PL" baseline="0" dirty="0" smtClean="0"/>
                        <a:t> w ramach Strategii ZIT SOM</a:t>
                      </a:r>
                    </a:p>
                    <a:p>
                      <a:pPr algn="ctr"/>
                      <a:r>
                        <a:rPr lang="pl-PL" baseline="0" dirty="0" smtClean="0"/>
                        <a:t>(RPO WZ 2014 -2020)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Ilość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 projektów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i="0" dirty="0" smtClean="0"/>
                        <a:t>Wartość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i="0" dirty="0" smtClean="0"/>
                        <a:t>Projektów 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Wartość dofinansowania</a:t>
                      </a:r>
                    </a:p>
                    <a:p>
                      <a:pPr algn="ctr"/>
                      <a:r>
                        <a:rPr lang="pl-PL" sz="1400" i="0" dirty="0" smtClean="0"/>
                        <a:t>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i="0" dirty="0" smtClean="0"/>
                        <a:t>EFEKTY</a:t>
                      </a:r>
                      <a:r>
                        <a:rPr lang="pl-PL" sz="1400" i="0" baseline="0" dirty="0" smtClean="0"/>
                        <a:t> (wskaźniki)</a:t>
                      </a:r>
                      <a:endParaRPr lang="pl-PL" sz="1400" i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7301469"/>
                  </a:ext>
                </a:extLst>
              </a:tr>
              <a:tr h="2424160">
                <a:tc>
                  <a:txBody>
                    <a:bodyPr/>
                    <a:lstStyle/>
                    <a:p>
                      <a:pPr algn="ctr"/>
                      <a:r>
                        <a:rPr lang="pl-PL" sz="1800" b="0" baseline="0" dirty="0" smtClean="0"/>
                        <a:t>Innowacyjne inwestycje przedsiębiorstw</a:t>
                      </a:r>
                      <a:endParaRPr lang="pl-PL" sz="1800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34</a:t>
                      </a:r>
                      <a:endParaRPr lang="pl-PL" sz="18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56 mln zł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22 mln zł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Liczba wprowadzonych</a:t>
                      </a:r>
                      <a:r>
                        <a:rPr lang="pl-PL" sz="1800" baseline="0" dirty="0" smtClean="0"/>
                        <a:t> innowacji w przedsiębiorstwach – </a:t>
                      </a:r>
                      <a:r>
                        <a:rPr lang="pl-PL" sz="1800" b="1" baseline="0" dirty="0" smtClean="0"/>
                        <a:t>56 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19286"/>
                  </a:ext>
                </a:extLst>
              </a:tr>
              <a:tr h="2265288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/>
                        <a:t>Tworzenie i rozbudowa infrastruktury na rzecz rozwoju</a:t>
                      </a:r>
                      <a:r>
                        <a:rPr lang="pl-PL" sz="1800" b="0" baseline="0" dirty="0" smtClean="0"/>
                        <a:t> gospodarczego (strefy inwestycyjne)</a:t>
                      </a:r>
                      <a:endParaRPr lang="pl-PL" sz="18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4</a:t>
                      </a:r>
                      <a:endParaRPr lang="pl-PL" sz="180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87 mln zł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47 mln zł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Powierzchnia</a:t>
                      </a:r>
                      <a:r>
                        <a:rPr lang="pl-PL" sz="1800" baseline="0" dirty="0" smtClean="0"/>
                        <a:t> przygotowanych terenów inwestycyjnych – </a:t>
                      </a:r>
                      <a:r>
                        <a:rPr lang="pl-PL" sz="1800" b="1" baseline="0" dirty="0" smtClean="0"/>
                        <a:t>90 </a:t>
                      </a:r>
                      <a:r>
                        <a:rPr lang="pl-PL" sz="1800" b="1" baseline="0" dirty="0" smtClean="0"/>
                        <a:t>ha</a:t>
                      </a:r>
                      <a:endParaRPr lang="pl-PL" sz="1800" b="1" baseline="0" dirty="0" smtClean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0445"/>
                  </a:ext>
                </a:extLst>
              </a:tr>
              <a:tr h="534939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OGÓŁEM</a:t>
                      </a:r>
                      <a:endParaRPr lang="pl-PL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143 mln zł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69</a:t>
                      </a:r>
                      <a:r>
                        <a:rPr lang="pl-PL" sz="1800" b="1" baseline="0" dirty="0" smtClean="0"/>
                        <a:t> mln zł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756846"/>
                  </a:ext>
                </a:extLst>
              </a:tr>
            </a:tbl>
          </a:graphicData>
        </a:graphic>
      </p:graphicFrame>
      <p:sp>
        <p:nvSpPr>
          <p:cNvPr id="7" name="Tytuł 3"/>
          <p:cNvSpPr txBox="1">
            <a:spLocks/>
          </p:cNvSpPr>
          <p:nvPr/>
        </p:nvSpPr>
        <p:spPr>
          <a:xfrm>
            <a:off x="838200" y="0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 smtClean="0"/>
              <a:t>Działanie</a:t>
            </a:r>
            <a:r>
              <a:rPr lang="pl-PL" sz="1800" b="1" dirty="0"/>
              <a:t> 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GOSPODARKA</a:t>
            </a:r>
            <a:r>
              <a:rPr lang="pl-PL" sz="2400" b="1" dirty="0" smtClean="0"/>
              <a:t> </a:t>
            </a:r>
            <a:r>
              <a:rPr lang="pl-PL" sz="1800" b="1" dirty="0" smtClean="0"/>
              <a:t>- wdrażane </a:t>
            </a:r>
            <a:r>
              <a:rPr lang="pl-PL" sz="1800" b="1" dirty="0"/>
              <a:t>w ramach Strategii ZIT </a:t>
            </a:r>
            <a:r>
              <a:rPr lang="pl-PL" sz="1800" b="1" dirty="0" smtClean="0"/>
              <a:t>SOM</a:t>
            </a:r>
            <a:endParaRPr lang="pl-PL" sz="1800" b="1" dirty="0">
              <a:latin typeface="TitilliumText25L"/>
            </a:endParaRPr>
          </a:p>
        </p:txBody>
      </p:sp>
    </p:spTree>
    <p:extLst>
      <p:ext uri="{BB962C8B-B14F-4D97-AF65-F5344CB8AC3E}">
        <p14:creationId xmlns:p14="http://schemas.microsoft.com/office/powerpoint/2010/main" val="2626320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4095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454891"/>
              </p:ext>
            </p:extLst>
          </p:nvPr>
        </p:nvGraphicFramePr>
        <p:xfrm>
          <a:off x="0" y="482600"/>
          <a:ext cx="12192000" cy="6383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8746">
                  <a:extLst>
                    <a:ext uri="{9D8B030D-6E8A-4147-A177-3AD203B41FA5}">
                      <a16:colId xmlns:a16="http://schemas.microsoft.com/office/drawing/2014/main" val="1180331747"/>
                    </a:ext>
                  </a:extLst>
                </a:gridCol>
                <a:gridCol w="1396271">
                  <a:extLst>
                    <a:ext uri="{9D8B030D-6E8A-4147-A177-3AD203B41FA5}">
                      <a16:colId xmlns:a16="http://schemas.microsoft.com/office/drawing/2014/main" val="3624076723"/>
                    </a:ext>
                  </a:extLst>
                </a:gridCol>
                <a:gridCol w="1489099">
                  <a:extLst>
                    <a:ext uri="{9D8B030D-6E8A-4147-A177-3AD203B41FA5}">
                      <a16:colId xmlns:a16="http://schemas.microsoft.com/office/drawing/2014/main" val="3677013921"/>
                    </a:ext>
                  </a:extLst>
                </a:gridCol>
                <a:gridCol w="1544941">
                  <a:extLst>
                    <a:ext uri="{9D8B030D-6E8A-4147-A177-3AD203B41FA5}">
                      <a16:colId xmlns:a16="http://schemas.microsoft.com/office/drawing/2014/main" val="3248382437"/>
                    </a:ext>
                  </a:extLst>
                </a:gridCol>
                <a:gridCol w="4122943">
                  <a:extLst>
                    <a:ext uri="{9D8B030D-6E8A-4147-A177-3AD203B41FA5}">
                      <a16:colId xmlns:a16="http://schemas.microsoft.com/office/drawing/2014/main" val="3318163910"/>
                    </a:ext>
                  </a:extLst>
                </a:gridCol>
              </a:tblGrid>
              <a:tr h="115948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Działania wdrażane</a:t>
                      </a:r>
                      <a:r>
                        <a:rPr lang="pl-PL" baseline="0" dirty="0" smtClean="0"/>
                        <a:t> w ramach Strategii ZIT SOM</a:t>
                      </a:r>
                    </a:p>
                    <a:p>
                      <a:pPr algn="ctr"/>
                      <a:r>
                        <a:rPr lang="pl-PL" baseline="0" dirty="0" smtClean="0"/>
                        <a:t>(RPO WZ 2014 -2020)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Ilość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 projektów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i="0" dirty="0" smtClean="0"/>
                        <a:t>Wartość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i="0" dirty="0" smtClean="0"/>
                        <a:t>Projektów 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Wartość dofinansowania</a:t>
                      </a:r>
                    </a:p>
                    <a:p>
                      <a:pPr algn="ctr"/>
                      <a:r>
                        <a:rPr lang="pl-PL" sz="1400" i="0" dirty="0" smtClean="0"/>
                        <a:t>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i="0" dirty="0" smtClean="0"/>
                        <a:t>EFEKTY (wskaźniki)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7301469"/>
                  </a:ext>
                </a:extLst>
              </a:tr>
              <a:tr h="2424160">
                <a:tc>
                  <a:txBody>
                    <a:bodyPr/>
                    <a:lstStyle/>
                    <a:p>
                      <a:pPr algn="ctr"/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Wsparcie szkół w kształceniu podstawowym, gimnazjalnym i ponadgimnazjalnym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33</a:t>
                      </a:r>
                      <a:endParaRPr lang="pl-PL" sz="18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38 mln zł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32,5 mln zł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Objęto wsparciem: </a:t>
                      </a:r>
                      <a:r>
                        <a:rPr lang="pl-PL" sz="1800" b="1" dirty="0" smtClean="0"/>
                        <a:t>11,5 tys. </a:t>
                      </a:r>
                      <a:r>
                        <a:rPr lang="pl-PL" sz="1800" dirty="0" smtClean="0"/>
                        <a:t>uczniów, </a:t>
                      </a:r>
                    </a:p>
                    <a:p>
                      <a:pPr algn="ctr"/>
                      <a:r>
                        <a:rPr lang="pl-PL" sz="1800" dirty="0" smtClean="0"/>
                        <a:t>                                       </a:t>
                      </a:r>
                      <a:r>
                        <a:rPr lang="pl-PL" sz="1800" b="1" dirty="0" smtClean="0"/>
                        <a:t>1,3</a:t>
                      </a:r>
                      <a:r>
                        <a:rPr lang="pl-PL" sz="1800" b="1" baseline="0" dirty="0" smtClean="0"/>
                        <a:t> tys.</a:t>
                      </a:r>
                      <a:r>
                        <a:rPr lang="pl-PL" sz="1800" baseline="0" dirty="0" smtClean="0"/>
                        <a:t> nauczycieli</a:t>
                      </a:r>
                    </a:p>
                    <a:p>
                      <a:pPr algn="ctr"/>
                      <a:r>
                        <a:rPr lang="pl-PL" sz="1800" b="1" baseline="0" dirty="0" smtClean="0"/>
                        <a:t>76 szkół </a:t>
                      </a:r>
                      <a:r>
                        <a:rPr lang="pl-PL" sz="1800" baseline="0" dirty="0" smtClean="0"/>
                        <a:t>ogółem</a:t>
                      </a:r>
                    </a:p>
                    <a:p>
                      <a:pPr algn="ctr"/>
                      <a:r>
                        <a:rPr lang="pl-PL" sz="1800" baseline="0" dirty="0" smtClean="0"/>
                        <a:t>                   </a:t>
                      </a:r>
                      <a:r>
                        <a:rPr lang="pl-PL" sz="1800" b="1" baseline="0" dirty="0" smtClean="0"/>
                        <a:t>71 szkół </a:t>
                      </a:r>
                      <a:r>
                        <a:rPr lang="pl-PL" sz="1800" baseline="0" dirty="0" smtClean="0"/>
                        <a:t>wyposażyło pracownie</a:t>
                      </a:r>
                      <a:endParaRPr lang="pl-PL" sz="18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19286"/>
                  </a:ext>
                </a:extLst>
              </a:tr>
              <a:tr h="2265288">
                <a:tc>
                  <a:txBody>
                    <a:bodyPr/>
                    <a:lstStyle/>
                    <a:p>
                      <a:pPr algn="ctr"/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Wsparcie szkół w kształceniu zawodowym i osób dorosłych</a:t>
                      </a:r>
                      <a:endParaRPr lang="pl-PL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10</a:t>
                      </a:r>
                      <a:endParaRPr lang="pl-PL" sz="180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15 mln zł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13 mln zł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Objęto wsparciem: </a:t>
                      </a:r>
                      <a:r>
                        <a:rPr lang="pl-PL" sz="1800" b="1" dirty="0" smtClean="0"/>
                        <a:t>1839 </a:t>
                      </a:r>
                      <a:r>
                        <a:rPr lang="pl-PL" sz="1800" b="0" dirty="0" smtClean="0"/>
                        <a:t>osób</a:t>
                      </a:r>
                      <a:r>
                        <a:rPr lang="pl-PL" sz="1800" dirty="0" smtClean="0"/>
                        <a:t>, </a:t>
                      </a:r>
                    </a:p>
                    <a:p>
                      <a:pPr algn="ctr"/>
                      <a:r>
                        <a:rPr lang="pl-PL" sz="1800" dirty="0" smtClean="0"/>
                        <a:t>                                   </a:t>
                      </a:r>
                      <a:r>
                        <a:rPr lang="pl-PL" sz="1800" b="1" dirty="0" smtClean="0"/>
                        <a:t>23</a:t>
                      </a:r>
                      <a:r>
                        <a:rPr lang="pl-PL" sz="1800" b="1" baseline="0" dirty="0" smtClean="0"/>
                        <a:t> </a:t>
                      </a:r>
                      <a:r>
                        <a:rPr lang="pl-PL" sz="1800" b="0" baseline="0" dirty="0" smtClean="0"/>
                        <a:t>nauczycieli zawodu</a:t>
                      </a:r>
                    </a:p>
                    <a:p>
                      <a:pPr algn="ctr"/>
                      <a:r>
                        <a:rPr lang="pl-PL" sz="1800" b="1" baseline="0" dirty="0" smtClean="0"/>
                        <a:t>76 szkół </a:t>
                      </a:r>
                      <a:r>
                        <a:rPr lang="pl-PL" sz="1800" baseline="0" dirty="0" smtClean="0"/>
                        <a:t>ogółem</a:t>
                      </a:r>
                    </a:p>
                    <a:p>
                      <a:pPr algn="ctr"/>
                      <a:r>
                        <a:rPr lang="pl-PL" sz="1800" baseline="0" dirty="0" smtClean="0"/>
                        <a:t>          </a:t>
                      </a:r>
                      <a:r>
                        <a:rPr lang="pl-PL" sz="1800" b="1" baseline="0" dirty="0" smtClean="0"/>
                        <a:t>14 szkół </a:t>
                      </a:r>
                      <a:r>
                        <a:rPr lang="pl-PL" sz="1800" b="0" baseline="0" dirty="0" smtClean="0"/>
                        <a:t>zawodowych</a:t>
                      </a:r>
                      <a:endParaRPr lang="pl-PL" sz="1800" dirty="0" smtClean="0"/>
                    </a:p>
                    <a:p>
                      <a:pPr algn="ctr"/>
                      <a:endParaRPr lang="pl-PL" sz="180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0445"/>
                  </a:ext>
                </a:extLst>
              </a:tr>
              <a:tr h="534939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OGÓŁEM</a:t>
                      </a:r>
                      <a:endParaRPr lang="pl-PL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43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 mln zł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45,5 mln zł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756846"/>
                  </a:ext>
                </a:extLst>
              </a:tr>
            </a:tbl>
          </a:graphicData>
        </a:graphic>
      </p:graphicFrame>
      <p:sp>
        <p:nvSpPr>
          <p:cNvPr id="7" name="Tytuł 3"/>
          <p:cNvSpPr txBox="1">
            <a:spLocks/>
          </p:cNvSpPr>
          <p:nvPr/>
        </p:nvSpPr>
        <p:spPr>
          <a:xfrm>
            <a:off x="838200" y="0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 smtClean="0"/>
              <a:t>Działanie</a:t>
            </a:r>
            <a:r>
              <a:rPr lang="pl-PL" sz="1800" b="1" dirty="0"/>
              <a:t> 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EDUKACJA</a:t>
            </a:r>
            <a:r>
              <a:rPr lang="pl-PL" sz="1800" b="1" dirty="0" smtClean="0"/>
              <a:t> - wdrażane </a:t>
            </a:r>
            <a:r>
              <a:rPr lang="pl-PL" sz="1800" b="1" dirty="0"/>
              <a:t>w ramach Strategii ZIT </a:t>
            </a:r>
            <a:r>
              <a:rPr lang="pl-PL" sz="1800" b="1" dirty="0" smtClean="0"/>
              <a:t>SOM</a:t>
            </a:r>
            <a:endParaRPr lang="pl-PL" sz="1800" b="1" dirty="0">
              <a:latin typeface="TitilliumText25L"/>
            </a:endParaRPr>
          </a:p>
        </p:txBody>
      </p:sp>
    </p:spTree>
    <p:extLst>
      <p:ext uri="{BB962C8B-B14F-4D97-AF65-F5344CB8AC3E}">
        <p14:creationId xmlns:p14="http://schemas.microsoft.com/office/powerpoint/2010/main" val="1645561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4095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511549"/>
              </p:ext>
            </p:extLst>
          </p:nvPr>
        </p:nvGraphicFramePr>
        <p:xfrm>
          <a:off x="0" y="482600"/>
          <a:ext cx="12192000" cy="6383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0769">
                  <a:extLst>
                    <a:ext uri="{9D8B030D-6E8A-4147-A177-3AD203B41FA5}">
                      <a16:colId xmlns:a16="http://schemas.microsoft.com/office/drawing/2014/main" val="1180331747"/>
                    </a:ext>
                  </a:extLst>
                </a:gridCol>
                <a:gridCol w="1554248">
                  <a:extLst>
                    <a:ext uri="{9D8B030D-6E8A-4147-A177-3AD203B41FA5}">
                      <a16:colId xmlns:a16="http://schemas.microsoft.com/office/drawing/2014/main" val="3624076723"/>
                    </a:ext>
                  </a:extLst>
                </a:gridCol>
                <a:gridCol w="1489099">
                  <a:extLst>
                    <a:ext uri="{9D8B030D-6E8A-4147-A177-3AD203B41FA5}">
                      <a16:colId xmlns:a16="http://schemas.microsoft.com/office/drawing/2014/main" val="3677013921"/>
                    </a:ext>
                  </a:extLst>
                </a:gridCol>
                <a:gridCol w="1544941">
                  <a:extLst>
                    <a:ext uri="{9D8B030D-6E8A-4147-A177-3AD203B41FA5}">
                      <a16:colId xmlns:a16="http://schemas.microsoft.com/office/drawing/2014/main" val="3248382437"/>
                    </a:ext>
                  </a:extLst>
                </a:gridCol>
                <a:gridCol w="4122943">
                  <a:extLst>
                    <a:ext uri="{9D8B030D-6E8A-4147-A177-3AD203B41FA5}">
                      <a16:colId xmlns:a16="http://schemas.microsoft.com/office/drawing/2014/main" val="3318163910"/>
                    </a:ext>
                  </a:extLst>
                </a:gridCol>
              </a:tblGrid>
              <a:tr h="115948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Działania wdrażane</a:t>
                      </a:r>
                      <a:r>
                        <a:rPr lang="pl-PL" baseline="0" dirty="0" smtClean="0"/>
                        <a:t> w ramach Strategii ZIT SOM</a:t>
                      </a:r>
                    </a:p>
                    <a:p>
                      <a:pPr algn="ctr"/>
                      <a:r>
                        <a:rPr lang="pl-PL" baseline="0" dirty="0" smtClean="0"/>
                        <a:t>(RPO WZ 2014 -2020)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Ilość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 smtClean="0"/>
                        <a:t> projektów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i="0" dirty="0" smtClean="0"/>
                        <a:t>Wartość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i="0" dirty="0" smtClean="0"/>
                        <a:t>Projektów 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Wartość dofinansowania</a:t>
                      </a:r>
                    </a:p>
                    <a:p>
                      <a:pPr algn="ctr"/>
                      <a:r>
                        <a:rPr lang="pl-PL" sz="1400" i="0" dirty="0" smtClean="0"/>
                        <a:t>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i="0" dirty="0" smtClean="0"/>
                        <a:t>EEFEKTY</a:t>
                      </a:r>
                      <a:r>
                        <a:rPr lang="pl-PL" sz="1400" i="0" baseline="0" dirty="0" smtClean="0"/>
                        <a:t> (wskaźniki)</a:t>
                      </a:r>
                      <a:endParaRPr lang="pl-PL" sz="1400" i="0" dirty="0" smtClean="0"/>
                    </a:p>
                    <a:p>
                      <a:pPr algn="ctr"/>
                      <a:endParaRPr lang="pl-PL" sz="1400" i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7301469"/>
                  </a:ext>
                </a:extLst>
              </a:tr>
              <a:tr h="2424160"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 smtClean="0"/>
                        <a:t>Modernizacja energetyczna </a:t>
                      </a:r>
                      <a:r>
                        <a:rPr lang="pl-PL" sz="1800" b="1" dirty="0" smtClean="0"/>
                        <a:t>obiektów użyteczności </a:t>
                      </a:r>
                      <a:r>
                        <a:rPr lang="pl-PL" sz="1800" b="0" dirty="0" smtClean="0"/>
                        <a:t>publicznej</a:t>
                      </a:r>
                      <a:endParaRPr lang="pl-PL" sz="1800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20</a:t>
                      </a:r>
                      <a:endParaRPr lang="pl-PL" sz="18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148 mln zł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54 mln zł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Ogółem</a:t>
                      </a:r>
                      <a:r>
                        <a:rPr lang="pl-PL" sz="1800" baseline="0" dirty="0" smtClean="0"/>
                        <a:t> termomodernizacja oraz modernizacja energetyczna </a:t>
                      </a:r>
                      <a:r>
                        <a:rPr lang="pl-PL" sz="1800" b="1" baseline="0" dirty="0" smtClean="0"/>
                        <a:t>48 budynków</a:t>
                      </a:r>
                    </a:p>
                    <a:p>
                      <a:pPr algn="ctr"/>
                      <a:endParaRPr lang="pl-PL" sz="1800" baseline="0" dirty="0" smtClean="0"/>
                    </a:p>
                    <a:p>
                      <a:pPr algn="ctr"/>
                      <a:r>
                        <a:rPr lang="pl-PL" sz="1800" baseline="0" dirty="0" smtClean="0"/>
                        <a:t>Roczny spadek emisji gazów cieplarnianych </a:t>
                      </a:r>
                      <a:r>
                        <a:rPr lang="pl-PL" sz="1800" b="1" baseline="0" dirty="0" smtClean="0"/>
                        <a:t>8500</a:t>
                      </a:r>
                      <a:r>
                        <a:rPr lang="pl-PL" sz="1800" baseline="0" dirty="0" smtClean="0"/>
                        <a:t> równoważnika C02/ rok</a:t>
                      </a:r>
                    </a:p>
                    <a:p>
                      <a:pPr algn="ctr"/>
                      <a:endParaRPr lang="pl-PL" sz="18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19286"/>
                  </a:ext>
                </a:extLst>
              </a:tr>
              <a:tr h="2265288">
                <a:tc>
                  <a:txBody>
                    <a:bodyPr/>
                    <a:lstStyle/>
                    <a:p>
                      <a:pPr algn="ctr"/>
                      <a:r>
                        <a:rPr lang="pl-P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Modernizacja energetyczna 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wielorodzinnych budynków</a:t>
                      </a:r>
                      <a:endParaRPr lang="pl-PL" sz="18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16</a:t>
                      </a:r>
                      <a:endParaRPr lang="pl-PL" sz="180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32 mln zł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24,5 mln zł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80445"/>
                  </a:ext>
                </a:extLst>
              </a:tr>
              <a:tr h="534939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OGÓŁEM</a:t>
                      </a:r>
                      <a:endParaRPr lang="pl-PL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180 mln zł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78,5</a:t>
                      </a:r>
                      <a:r>
                        <a:rPr lang="pl-PL" sz="1800" b="1" baseline="0" dirty="0" smtClean="0"/>
                        <a:t> mln zł</a:t>
                      </a:r>
                      <a:endParaRPr lang="pl-PL" sz="1800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756846"/>
                  </a:ext>
                </a:extLst>
              </a:tr>
            </a:tbl>
          </a:graphicData>
        </a:graphic>
      </p:graphicFrame>
      <p:sp>
        <p:nvSpPr>
          <p:cNvPr id="7" name="Tytuł 3"/>
          <p:cNvSpPr txBox="1">
            <a:spLocks/>
          </p:cNvSpPr>
          <p:nvPr/>
        </p:nvSpPr>
        <p:spPr>
          <a:xfrm>
            <a:off x="838200" y="0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 dirty="0" smtClean="0"/>
              <a:t>Działanie</a:t>
            </a:r>
            <a:r>
              <a:rPr lang="pl-PL" sz="1800" b="1" dirty="0"/>
              <a:t> 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GOSPODARKA NISKOEMISYJNA </a:t>
            </a:r>
            <a:r>
              <a:rPr lang="pl-PL" sz="1800" b="1" dirty="0" smtClean="0"/>
              <a:t>- wdrażane </a:t>
            </a:r>
            <a:r>
              <a:rPr lang="pl-PL" sz="1800" b="1" dirty="0"/>
              <a:t>w ramach Strategii ZIT </a:t>
            </a:r>
            <a:r>
              <a:rPr lang="pl-PL" sz="1800" b="1" dirty="0" smtClean="0"/>
              <a:t>SOM</a:t>
            </a:r>
            <a:endParaRPr lang="pl-PL" sz="1800" b="1" dirty="0">
              <a:latin typeface="TitilliumText25L"/>
            </a:endParaRPr>
          </a:p>
        </p:txBody>
      </p:sp>
    </p:spTree>
    <p:extLst>
      <p:ext uri="{BB962C8B-B14F-4D97-AF65-F5344CB8AC3E}">
        <p14:creationId xmlns:p14="http://schemas.microsoft.com/office/powerpoint/2010/main" val="3159445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 flipH="1">
            <a:off x="5890895" y="-5890895"/>
            <a:ext cx="410210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867" y="429065"/>
            <a:ext cx="5300133" cy="6873609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96768" y="564859"/>
            <a:ext cx="5856431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2"/>
                </a:solidFill>
              </a:rPr>
              <a:t>Mapa inwestycji ZIT SOM</a:t>
            </a:r>
            <a:br>
              <a:rPr lang="pl-PL" dirty="0" smtClean="0">
                <a:solidFill>
                  <a:schemeClr val="tx2"/>
                </a:solidFill>
              </a:rPr>
            </a:br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720" y="1707859"/>
            <a:ext cx="3360278" cy="2334302"/>
          </a:xfrm>
          <a:prstGeom prst="rect">
            <a:avLst/>
          </a:prstGeom>
        </p:spPr>
      </p:pic>
      <p:sp>
        <p:nvSpPr>
          <p:cNvPr id="2" name="Gwiazda 6-ramienna 1"/>
          <p:cNvSpPr/>
          <p:nvPr/>
        </p:nvSpPr>
        <p:spPr>
          <a:xfrm>
            <a:off x="7522590" y="820132"/>
            <a:ext cx="471340" cy="553146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Gwiazda 6-ramienna 7"/>
          <p:cNvSpPr/>
          <p:nvPr/>
        </p:nvSpPr>
        <p:spPr>
          <a:xfrm>
            <a:off x="8352149" y="6004875"/>
            <a:ext cx="461913" cy="509047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Gwiazda 6-ramienna 8"/>
          <p:cNvSpPr/>
          <p:nvPr/>
        </p:nvSpPr>
        <p:spPr>
          <a:xfrm>
            <a:off x="10369485" y="5269584"/>
            <a:ext cx="480767" cy="521907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" y="1774598"/>
            <a:ext cx="3384423" cy="2267563"/>
          </a:xfrm>
          <a:prstGeom prst="rect">
            <a:avLst/>
          </a:prstGeom>
        </p:spPr>
      </p:pic>
      <p:sp>
        <p:nvSpPr>
          <p:cNvPr id="5" name="Romb 4"/>
          <p:cNvSpPr/>
          <p:nvPr/>
        </p:nvSpPr>
        <p:spPr>
          <a:xfrm>
            <a:off x="9767243" y="3547384"/>
            <a:ext cx="650449" cy="631596"/>
          </a:xfrm>
          <a:prstGeom prst="diamond">
            <a:avLst/>
          </a:prstGeom>
          <a:solidFill>
            <a:srgbClr val="88F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Romb 14"/>
          <p:cNvSpPr/>
          <p:nvPr/>
        </p:nvSpPr>
        <p:spPr>
          <a:xfrm>
            <a:off x="7758260" y="6198124"/>
            <a:ext cx="650449" cy="631596"/>
          </a:xfrm>
          <a:prstGeom prst="diamond">
            <a:avLst/>
          </a:prstGeom>
          <a:solidFill>
            <a:srgbClr val="88F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omb 15"/>
          <p:cNvSpPr/>
          <p:nvPr/>
        </p:nvSpPr>
        <p:spPr>
          <a:xfrm>
            <a:off x="8163613" y="4178980"/>
            <a:ext cx="650449" cy="631596"/>
          </a:xfrm>
          <a:prstGeom prst="diamond">
            <a:avLst/>
          </a:prstGeom>
          <a:solidFill>
            <a:srgbClr val="88F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Romb 16"/>
          <p:cNvSpPr/>
          <p:nvPr/>
        </p:nvSpPr>
        <p:spPr>
          <a:xfrm>
            <a:off x="9240189" y="5538026"/>
            <a:ext cx="650449" cy="631596"/>
          </a:xfrm>
          <a:prstGeom prst="diamond">
            <a:avLst/>
          </a:prstGeom>
          <a:solidFill>
            <a:srgbClr val="88F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Romb 17"/>
          <p:cNvSpPr/>
          <p:nvPr/>
        </p:nvSpPr>
        <p:spPr>
          <a:xfrm>
            <a:off x="10870676" y="5437329"/>
            <a:ext cx="650449" cy="631596"/>
          </a:xfrm>
          <a:prstGeom prst="diamond">
            <a:avLst/>
          </a:prstGeom>
          <a:solidFill>
            <a:srgbClr val="88F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Romb 18"/>
          <p:cNvSpPr/>
          <p:nvPr/>
        </p:nvSpPr>
        <p:spPr>
          <a:xfrm>
            <a:off x="7028032" y="851318"/>
            <a:ext cx="650449" cy="631596"/>
          </a:xfrm>
          <a:prstGeom prst="diamond">
            <a:avLst/>
          </a:prstGeom>
          <a:solidFill>
            <a:srgbClr val="88F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 descr="Znalezione obrazy dla zapytania: ścieżka rowerowa stare czarnow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" y="4309187"/>
            <a:ext cx="3384423" cy="22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: rower piktogr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677" y="3954112"/>
            <a:ext cx="44973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Znalezione obrazy dla zapytania: rower piktogr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60" y="5010189"/>
            <a:ext cx="44973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Znalezione obrazy dla zapytania: rower piktogr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431" y="5519172"/>
            <a:ext cx="44973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Znalezione obrazy dla zapytania: rower piktogr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27" y="6379985"/>
            <a:ext cx="44973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Znalezione obrazy dla zapytania: rower piktogr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59" y="3706026"/>
            <a:ext cx="44973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Znalezione obrazy dla zapytania: rower piktogr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082" y="3413447"/>
            <a:ext cx="44973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Znalezione obrazy dla zapytania: rower piktogr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931" y="576410"/>
            <a:ext cx="44973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Znalezione obrazy dla zapytania: rower piktogr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597" y="5844057"/>
            <a:ext cx="44973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Znalezione obrazy dla zapytania: rower piktogr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65" y="2383994"/>
            <a:ext cx="44973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Znalezione obrazy dla zapytania: rower piktogr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605" y="3056678"/>
            <a:ext cx="449735" cy="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nalezione obrazy dla zapytania: ksztalcenie ogól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089" y="4290752"/>
            <a:ext cx="3180133" cy="227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9621" y="576410"/>
            <a:ext cx="4899697" cy="640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1593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repeatCount="indefinite" fill="hold" grpId="0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6" dur="10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50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9" dur="10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50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2" dur="10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50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21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24" presetID="6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24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27" presetID="6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27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30" presetID="6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30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33" presetID="6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5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33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36" presetID="6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36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8000">
                                          <p:cBhvr additive="base"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8000">
                                          <p:cBhvr additive="base"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9" grpId="0" animBg="1"/>
          <p:bldP spid="5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repeatCount="indefinite" fill="hold" grpId="0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6" dur="10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50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9" dur="10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50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12" dur="10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50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21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24" presetID="6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24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27" presetID="6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27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30" presetID="6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30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33" presetID="6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5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33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36" presetID="6" presetClass="entr" presetSubtype="16" repeatCount="indefinite" fill="hold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36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9" grpId="0" animBg="1"/>
          <p:bldP spid="5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4213"/>
            <a:ext cx="12192000" cy="52288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pole tekstowe 4"/>
          <p:cNvSpPr txBox="1"/>
          <p:nvPr/>
        </p:nvSpPr>
        <p:spPr>
          <a:xfrm>
            <a:off x="2026601" y="-69616"/>
            <a:ext cx="84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PERSPEKTYWA 2021- 2027 dla SSOM  / JST w SSOM</a:t>
            </a:r>
            <a:endParaRPr lang="pl-PL" sz="28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ześciokąt 9"/>
          <p:cNvSpPr/>
          <p:nvPr/>
        </p:nvSpPr>
        <p:spPr>
          <a:xfrm>
            <a:off x="0" y="2189285"/>
            <a:ext cx="3016577" cy="27444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pl-PL" sz="2000" dirty="0" smtClean="0"/>
              <a:t>Strategia </a:t>
            </a:r>
            <a:r>
              <a:rPr lang="pl-PL" altLang="pl-PL" sz="2000" dirty="0"/>
              <a:t>r</a:t>
            </a:r>
            <a:r>
              <a:rPr lang="pl-PL" altLang="pl-PL" sz="2000" dirty="0" smtClean="0"/>
              <a:t>ozwoju ponadlokalnego  SOM 2030</a:t>
            </a:r>
            <a:endParaRPr lang="pl-PL" altLang="pl-PL" sz="2000" dirty="0"/>
          </a:p>
        </p:txBody>
      </p:sp>
      <p:sp>
        <p:nvSpPr>
          <p:cNvPr id="14" name="Sześciokąt 13"/>
          <p:cNvSpPr/>
          <p:nvPr/>
        </p:nvSpPr>
        <p:spPr>
          <a:xfrm>
            <a:off x="6080366" y="2189285"/>
            <a:ext cx="2988543" cy="27444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pl-PL" sz="2000" dirty="0"/>
              <a:t>Transgraniczny Region Metropolitalny Szczecina</a:t>
            </a:r>
            <a:r>
              <a:rPr lang="de-DE" altLang="pl-PL" sz="2000" dirty="0"/>
              <a:t> </a:t>
            </a:r>
            <a:endParaRPr lang="pl-PL" altLang="pl-PL" sz="2000" dirty="0"/>
          </a:p>
        </p:txBody>
      </p:sp>
      <p:sp>
        <p:nvSpPr>
          <p:cNvPr id="20" name="Sześciokąt 19"/>
          <p:cNvSpPr/>
          <p:nvPr/>
        </p:nvSpPr>
        <p:spPr>
          <a:xfrm>
            <a:off x="3040183" y="2189285"/>
            <a:ext cx="3016577" cy="27444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pl-PL" sz="2000" dirty="0" smtClean="0"/>
              <a:t>Zintegrowany Plan Zrównoważonej Mobilności Miejskiej (SUMP)</a:t>
            </a:r>
            <a:endParaRPr lang="pl-PL" altLang="pl-PL" sz="2000" dirty="0"/>
          </a:p>
        </p:txBody>
      </p:sp>
      <p:sp>
        <p:nvSpPr>
          <p:cNvPr id="21" name="Sześciokąt 20"/>
          <p:cNvSpPr/>
          <p:nvPr/>
        </p:nvSpPr>
        <p:spPr>
          <a:xfrm>
            <a:off x="9092515" y="2189285"/>
            <a:ext cx="2988543" cy="27444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altLang="pl-PL" sz="2000" dirty="0" smtClean="0"/>
              <a:t>Dostępność komunikacyjna</a:t>
            </a:r>
          </a:p>
          <a:p>
            <a:pPr algn="ctr"/>
            <a:endParaRPr lang="pl-PL" altLang="pl-PL" sz="2000" dirty="0" smtClean="0"/>
          </a:p>
          <a:p>
            <a:pPr algn="ctr"/>
            <a:r>
              <a:rPr lang="pl-PL" altLang="pl-PL" sz="2000" dirty="0" smtClean="0"/>
              <a:t>Integracja transportowa</a:t>
            </a:r>
            <a:endParaRPr lang="pl-PL" altLang="pl-PL" sz="2000" dirty="0"/>
          </a:p>
        </p:txBody>
      </p:sp>
      <p:cxnSp>
        <p:nvCxnSpPr>
          <p:cNvPr id="3" name="Łącznik prosty 2"/>
          <p:cNvCxnSpPr/>
          <p:nvPr/>
        </p:nvCxnSpPr>
        <p:spPr>
          <a:xfrm>
            <a:off x="9747315" y="3561493"/>
            <a:ext cx="1706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2" descr="R:\!INWESTOR\________FOLDERY 2015\Zdjęcia\Technopark\DSC_6392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464" y="733328"/>
            <a:ext cx="2160587" cy="17637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3" name="Prostokąt 3"/>
          <p:cNvSpPr>
            <a:spLocks noChangeArrowheads="1"/>
          </p:cNvSpPr>
          <p:nvPr/>
        </p:nvSpPr>
        <p:spPr bwMode="auto">
          <a:xfrm>
            <a:off x="263524" y="744537"/>
            <a:ext cx="6816005" cy="5974969"/>
          </a:xfrm>
          <a:prstGeom prst="rect">
            <a:avLst/>
          </a:prstGeom>
          <a:solidFill>
            <a:srgbClr val="B9CDE5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8775" indent="-3587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Gospodarka oparta na wiedzy</a:t>
            </a:r>
          </a:p>
          <a:p>
            <a:pPr algn="just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Gospodarka morska</a:t>
            </a:r>
          </a:p>
          <a:p>
            <a:pPr algn="just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Innowacyjne technologie morskie </a:t>
            </a:r>
          </a:p>
          <a:p>
            <a:pPr algn="just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Komunikacja</a:t>
            </a:r>
          </a:p>
          <a:p>
            <a:pPr algn="just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Dostępność </a:t>
            </a:r>
          </a:p>
          <a:p>
            <a:pPr algn="just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Ścieżki rowerowe jako system</a:t>
            </a:r>
          </a:p>
          <a:p>
            <a:pPr algn="just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Integracja transportowa</a:t>
            </a:r>
          </a:p>
          <a:p>
            <a:pPr algn="just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Adaptacja do zmian klimatu</a:t>
            </a:r>
          </a:p>
          <a:p>
            <a:pPr algn="just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Ład przestrzenny</a:t>
            </a:r>
          </a:p>
          <a:p>
            <a:pPr algn="just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Ochrona wód</a:t>
            </a:r>
          </a:p>
          <a:p>
            <a:pPr algn="just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Rynek pracy</a:t>
            </a:r>
          </a:p>
          <a:p>
            <a:pPr algn="just">
              <a:lnSpc>
                <a:spcPct val="120000"/>
              </a:lnSpc>
              <a:spcBef>
                <a:spcPts val="438"/>
              </a:spcBef>
              <a:buFont typeface="Wingdings" panose="05000000000000000000" pitchFamily="2" charset="2"/>
              <a:buChar char="q"/>
            </a:pPr>
            <a:r>
              <a:rPr lang="pl-PL" altLang="pl-PL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Transgraniczność</a:t>
            </a:r>
            <a:endParaRPr lang="pl-PL" altLang="pl-PL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16" name="Obraz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H="1">
            <a:off x="5890895" y="-5833257"/>
            <a:ext cx="410210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8850" name="pole tekstowe 1"/>
          <p:cNvSpPr txBox="1">
            <a:spLocks noChangeArrowheads="1"/>
          </p:cNvSpPr>
          <p:nvPr/>
        </p:nvSpPr>
        <p:spPr bwMode="auto">
          <a:xfrm>
            <a:off x="2478088" y="298"/>
            <a:ext cx="84597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Potencjał </a:t>
            </a:r>
            <a:r>
              <a:rPr lang="pl-PL" altLang="pl-PL" sz="24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</a:t>
            </a:r>
            <a:endParaRPr lang="pl-PL" altLang="pl-PL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777" y="2762520"/>
            <a:ext cx="2160587" cy="176212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Picture 2" descr="Znalezione obrazy dla zapytania: ścieżka rowerowa stare czarnow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464" y="2747028"/>
            <a:ext cx="2160587" cy="1777619"/>
          </a:xfrm>
          <a:prstGeom prst="rect">
            <a:avLst/>
          </a:prstGeom>
          <a:noFill/>
          <a:ln>
            <a:solidFill>
              <a:srgbClr val="488F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1776" y="738651"/>
            <a:ext cx="2160587" cy="1758389"/>
          </a:xfrm>
          <a:prstGeom prst="rect">
            <a:avLst/>
          </a:prstGeom>
          <a:ln>
            <a:solidFill>
              <a:srgbClr val="488FE4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775" y="4790127"/>
            <a:ext cx="2160587" cy="1864385"/>
          </a:xfrm>
          <a:prstGeom prst="rect">
            <a:avLst/>
          </a:prstGeom>
          <a:ln>
            <a:solidFill>
              <a:srgbClr val="488FE4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7876" y="4774635"/>
            <a:ext cx="2162175" cy="18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138237"/>
            <a:ext cx="4477316" cy="5580423"/>
          </a:xfrm>
          <a:prstGeom prst="rect">
            <a:avLst/>
          </a:prstGeom>
        </p:spPr>
      </p:pic>
      <p:sp>
        <p:nvSpPr>
          <p:cNvPr id="19459" name="Tytuł 12"/>
          <p:cNvSpPr>
            <a:spLocks noGrp="1"/>
          </p:cNvSpPr>
          <p:nvPr>
            <p:ph type="title"/>
          </p:nvPr>
        </p:nvSpPr>
        <p:spPr>
          <a:xfrm>
            <a:off x="0" y="476250"/>
            <a:ext cx="12192000" cy="5953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200" b="1" dirty="0" smtClean="0">
                <a:solidFill>
                  <a:schemeClr val="accent1">
                    <a:lumMod val="75000"/>
                  </a:schemeClr>
                </a:solidFill>
              </a:rPr>
              <a:t>Stowarzyszenie Szczecińskiego Obszaru Metropolitalnego  2005 - 2021</a:t>
            </a:r>
            <a:endParaRPr lang="en-GB" altLang="pl-PL" sz="32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0" y="2730500"/>
            <a:ext cx="9963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1100"/>
              <a:t> </a:t>
            </a:r>
            <a:endParaRPr lang="pl-PL" altLang="pl-PL" sz="1800"/>
          </a:p>
        </p:txBody>
      </p:sp>
      <p:sp>
        <p:nvSpPr>
          <p:cNvPr id="14" name="Prostokąt 13"/>
          <p:cNvSpPr/>
          <p:nvPr/>
        </p:nvSpPr>
        <p:spPr>
          <a:xfrm>
            <a:off x="0" y="4022725"/>
            <a:ext cx="2667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278774175"/>
              </p:ext>
            </p:extLst>
          </p:nvPr>
        </p:nvGraphicFramePr>
        <p:xfrm>
          <a:off x="886265" y="1533378"/>
          <a:ext cx="11183816" cy="3319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463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5229225"/>
            <a:ext cx="54848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192000" cy="4095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6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2"/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633" y="989483"/>
            <a:ext cx="5498757" cy="5485458"/>
          </a:xfrm>
          <a:ln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9636" name="Picture 2" descr="R:\KK\Biuro\Prezentacja obejście Dorota\2015-11-27 11_57_03-151031_SZCZECIN_DiM_strony.pdf - Adobe Reader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b="705"/>
          <a:stretch>
            <a:fillRect/>
          </a:stretch>
        </p:blipFill>
        <p:spPr bwMode="auto">
          <a:xfrm>
            <a:off x="6166022" y="989483"/>
            <a:ext cx="5669477" cy="54854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Łącznik prosty 12"/>
          <p:cNvCxnSpPr/>
          <p:nvPr/>
        </p:nvCxnSpPr>
        <p:spPr>
          <a:xfrm>
            <a:off x="1524000" y="42864"/>
            <a:ext cx="9144000" cy="15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 flipH="1">
            <a:off x="5890895" y="-5890895"/>
            <a:ext cx="410210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9634" name="Tytuł 1"/>
          <p:cNvSpPr>
            <a:spLocks noGrp="1"/>
          </p:cNvSpPr>
          <p:nvPr>
            <p:ph type="title"/>
          </p:nvPr>
        </p:nvSpPr>
        <p:spPr>
          <a:xfrm>
            <a:off x="2208213" y="-118745"/>
            <a:ext cx="8459787" cy="647700"/>
          </a:xfrm>
        </p:spPr>
        <p:txBody>
          <a:bodyPr/>
          <a:lstStyle/>
          <a:p>
            <a:pPr algn="just" eaLnBrk="1" hangingPunct="1"/>
            <a:r>
              <a:rPr lang="pl-PL" altLang="pl-PL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Budowa Zachodniego Drogowego Obejścia Szczecina</a:t>
            </a:r>
          </a:p>
        </p:txBody>
      </p:sp>
    </p:spTree>
    <p:extLst>
      <p:ext uri="{BB962C8B-B14F-4D97-AF65-F5344CB8AC3E}">
        <p14:creationId xmlns:p14="http://schemas.microsoft.com/office/powerpoint/2010/main" val="174827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Łącznik prosty 12"/>
          <p:cNvCxnSpPr/>
          <p:nvPr/>
        </p:nvCxnSpPr>
        <p:spPr>
          <a:xfrm>
            <a:off x="1524000" y="42864"/>
            <a:ext cx="9144000" cy="15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9" name="Picture 12" descr="https://www.rynekinfrastruktury.pl/img/20181214111049zachob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54" y="593724"/>
            <a:ext cx="7517010" cy="63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H="1">
            <a:off x="5890895" y="-5890895"/>
            <a:ext cx="410210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1682" name="Tytuł 1"/>
          <p:cNvSpPr>
            <a:spLocks noGrp="1"/>
          </p:cNvSpPr>
          <p:nvPr>
            <p:ph type="title"/>
          </p:nvPr>
        </p:nvSpPr>
        <p:spPr>
          <a:xfrm>
            <a:off x="2208213" y="-118745"/>
            <a:ext cx="8459787" cy="647700"/>
          </a:xfrm>
        </p:spPr>
        <p:txBody>
          <a:bodyPr/>
          <a:lstStyle/>
          <a:p>
            <a:pPr algn="just" eaLnBrk="1" hangingPunct="1"/>
            <a:r>
              <a:rPr lang="pl-PL" altLang="pl-PL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Budowa Zachodniego Drogowego Obejścia Szczecina</a:t>
            </a:r>
          </a:p>
        </p:txBody>
      </p:sp>
    </p:spTree>
    <p:extLst>
      <p:ext uri="{BB962C8B-B14F-4D97-AF65-F5344CB8AC3E}">
        <p14:creationId xmlns:p14="http://schemas.microsoft.com/office/powerpoint/2010/main" val="29025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Obraz 1" descr="19184109_1378133018920159_482932077_n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008313"/>
            <a:ext cx="2203450" cy="1485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Łącznik prosty 16"/>
          <p:cNvCxnSpPr/>
          <p:nvPr/>
        </p:nvCxnSpPr>
        <p:spPr>
          <a:xfrm>
            <a:off x="1524000" y="42864"/>
            <a:ext cx="9144000" cy="15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>
          <a:xfrm>
            <a:off x="1524000" y="6608764"/>
            <a:ext cx="91440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5" name="Prostokąt 12"/>
          <p:cNvSpPr>
            <a:spLocks noChangeArrowheads="1"/>
          </p:cNvSpPr>
          <p:nvPr/>
        </p:nvSpPr>
        <p:spPr bwMode="auto">
          <a:xfrm>
            <a:off x="1524001" y="6597650"/>
            <a:ext cx="19081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Powiązania transgraniczne</a:t>
            </a:r>
          </a:p>
        </p:txBody>
      </p:sp>
      <p:cxnSp>
        <p:nvCxnSpPr>
          <p:cNvPr id="21" name="Łącznik prosty 20"/>
          <p:cNvCxnSpPr/>
          <p:nvPr/>
        </p:nvCxnSpPr>
        <p:spPr>
          <a:xfrm>
            <a:off x="1524000" y="6811964"/>
            <a:ext cx="91440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7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038226"/>
            <a:ext cx="22098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2" descr="https://upload.wikimedia.org/wikipedia/commons/1/10/Granica_pl-de_linia_kolejow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4673601"/>
            <a:ext cx="223202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rzałka w prawo 2"/>
          <p:cNvSpPr/>
          <p:nvPr/>
        </p:nvSpPr>
        <p:spPr>
          <a:xfrm rot="11818259">
            <a:off x="7459663" y="3348039"/>
            <a:ext cx="576262" cy="7207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6" name="Strzałka w prawo 15"/>
          <p:cNvSpPr/>
          <p:nvPr/>
        </p:nvSpPr>
        <p:spPr>
          <a:xfrm rot="8542709">
            <a:off x="7526338" y="4276725"/>
            <a:ext cx="576262" cy="71913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29711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1058863"/>
            <a:ext cx="5414963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zaokrąglony 4"/>
          <p:cNvSpPr/>
          <p:nvPr/>
        </p:nvSpPr>
        <p:spPr>
          <a:xfrm>
            <a:off x="5808663" y="1557339"/>
            <a:ext cx="2951162" cy="2579687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29713" name="Picture 17" descr="inland-shipping-ship-symbolic-picture-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2976564"/>
            <a:ext cx="30543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524001" y="2859088"/>
            <a:ext cx="409575" cy="178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4171951" y="2846389"/>
            <a:ext cx="409575" cy="1785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0" name="Obraz 1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 flipH="1">
            <a:off x="5890895" y="-5890895"/>
            <a:ext cx="410210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698" name="Tytuł 1"/>
          <p:cNvSpPr>
            <a:spLocks noGrp="1"/>
          </p:cNvSpPr>
          <p:nvPr>
            <p:ph type="title"/>
          </p:nvPr>
        </p:nvSpPr>
        <p:spPr>
          <a:xfrm>
            <a:off x="2297543" y="-142358"/>
            <a:ext cx="8459787" cy="647700"/>
          </a:xfrm>
        </p:spPr>
        <p:txBody>
          <a:bodyPr/>
          <a:lstStyle/>
          <a:p>
            <a:pPr algn="l"/>
            <a:r>
              <a:rPr lang="pl-PL" altLang="pl-PL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Kierunek - Zachód</a:t>
            </a:r>
            <a:endParaRPr lang="en-GB" altLang="pl-PL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2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1030"/>
            <a:ext cx="12192000" cy="614898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0" y="4072989"/>
            <a:ext cx="12192000" cy="1477328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Biuro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Stowarzyszenia Szczecińskiego Obszaru Metropolitalnego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pl-PL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l. Kilińskiego 3, 71-414 Szczecin</a:t>
            </a:r>
            <a:endParaRPr lang="pl-PL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Tel. 91 </a:t>
            </a:r>
            <a:r>
              <a:rPr lang="pl-PL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421 71 60, </a:t>
            </a:r>
            <a:r>
              <a:rPr lang="pl-PL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e-mail: </a:t>
            </a:r>
            <a:r>
              <a:rPr lang="pl-PL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zit@som.szczecin.pl</a:t>
            </a:r>
            <a:endParaRPr lang="pl-PL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www.som.szczecin.pl | www.zit-som.szczecin.pl </a:t>
            </a:r>
            <a:endParaRPr lang="pl-PL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412326" y="1488076"/>
            <a:ext cx="66639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prstClr val="white"/>
                </a:solidFill>
              </a:rPr>
              <a:t>DZIĘKUJĘ ZA </a:t>
            </a:r>
            <a:r>
              <a:rPr lang="pl-PL" sz="4800" b="1" dirty="0" smtClean="0">
                <a:solidFill>
                  <a:prstClr val="white"/>
                </a:solidFill>
              </a:rPr>
              <a:t>UWAGĘ!</a:t>
            </a:r>
            <a:endParaRPr lang="pl-PL" sz="4800" b="1" dirty="0">
              <a:solidFill>
                <a:prstClr val="white"/>
              </a:solidFill>
            </a:endParaRPr>
          </a:p>
          <a:p>
            <a:pPr algn="ctr"/>
            <a:endParaRPr lang="pl-PL" sz="2000" b="1" dirty="0" smtClean="0">
              <a:solidFill>
                <a:prstClr val="white"/>
              </a:solidFill>
            </a:endParaRPr>
          </a:p>
          <a:p>
            <a:pPr algn="ctr"/>
            <a:r>
              <a:rPr lang="pl-PL" sz="2000" b="1" dirty="0" smtClean="0">
                <a:solidFill>
                  <a:prstClr val="white"/>
                </a:solidFill>
              </a:rPr>
              <a:t>Roman </a:t>
            </a:r>
            <a:r>
              <a:rPr lang="pl-PL" sz="2000" b="1" dirty="0" err="1" smtClean="0">
                <a:solidFill>
                  <a:prstClr val="white"/>
                </a:solidFill>
              </a:rPr>
              <a:t>Walaszkowski</a:t>
            </a:r>
            <a:r>
              <a:rPr lang="pl-PL" sz="2000" b="1" dirty="0" smtClean="0">
                <a:solidFill>
                  <a:prstClr val="white"/>
                </a:solidFill>
              </a:rPr>
              <a:t> – Dyrektor Biura SSOM</a:t>
            </a:r>
          </a:p>
          <a:p>
            <a:pPr algn="ctr"/>
            <a:endParaRPr lang="pl-PL" sz="2000" b="1" dirty="0" smtClean="0">
              <a:solidFill>
                <a:prstClr val="white"/>
              </a:solidFill>
            </a:endParaRPr>
          </a:p>
          <a:p>
            <a:pPr algn="ctr"/>
            <a:r>
              <a:rPr lang="pl-PL" sz="2000" b="1" dirty="0" smtClean="0">
                <a:solidFill>
                  <a:prstClr val="white"/>
                </a:solidFill>
              </a:rPr>
              <a:t>zit@som.szczecin.pl</a:t>
            </a:r>
            <a:endParaRPr lang="pl-PL" sz="2000" b="1" dirty="0">
              <a:solidFill>
                <a:prstClr val="white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492" y="4197889"/>
            <a:ext cx="5313565" cy="122752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/>
          <a:stretch>
            <a:fillRect/>
          </a:stretch>
        </p:blipFill>
        <p:spPr>
          <a:xfrm>
            <a:off x="698270" y="5958971"/>
            <a:ext cx="11034788" cy="73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ytuł 12"/>
          <p:cNvSpPr>
            <a:spLocks noGrp="1"/>
          </p:cNvSpPr>
          <p:nvPr>
            <p:ph type="title"/>
          </p:nvPr>
        </p:nvSpPr>
        <p:spPr>
          <a:xfrm>
            <a:off x="0" y="476250"/>
            <a:ext cx="12192000" cy="5953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3200" b="1" dirty="0" smtClean="0">
                <a:solidFill>
                  <a:schemeClr val="accent1">
                    <a:lumMod val="75000"/>
                  </a:schemeClr>
                </a:solidFill>
              </a:rPr>
              <a:t>Stowarzyszenie Szczecińskiego Obszaru Metropolitalnego  2005 - 2021</a:t>
            </a:r>
            <a:endParaRPr lang="en-GB" altLang="pl-PL" sz="32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0" y="2730500"/>
            <a:ext cx="9963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1100"/>
              <a:t> </a:t>
            </a:r>
            <a:endParaRPr lang="pl-PL" altLang="pl-PL" sz="1800"/>
          </a:p>
        </p:txBody>
      </p:sp>
      <p:sp>
        <p:nvSpPr>
          <p:cNvPr id="14" name="Prostokąt 13"/>
          <p:cNvSpPr/>
          <p:nvPr/>
        </p:nvSpPr>
        <p:spPr>
          <a:xfrm>
            <a:off x="0" y="4022725"/>
            <a:ext cx="2667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1" name="Obraz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4095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921477"/>
              </p:ext>
            </p:extLst>
          </p:nvPr>
        </p:nvGraphicFramePr>
        <p:xfrm>
          <a:off x="5671116" y="1299105"/>
          <a:ext cx="5852562" cy="5047488"/>
        </p:xfrm>
        <a:graphic>
          <a:graphicData uri="http://schemas.openxmlformats.org/drawingml/2006/table">
            <a:tbl>
              <a:tblPr/>
              <a:tblGrid>
                <a:gridCol w="437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latin typeface="Arial"/>
                          <a:ea typeface="Times New Roman"/>
                          <a:cs typeface="Times New Roman"/>
                        </a:rPr>
                        <a:t>Liczba</a:t>
                      </a:r>
                      <a:r>
                        <a:rPr lang="pl-PL" sz="1800" baseline="0" dirty="0" smtClean="0">
                          <a:latin typeface="Arial"/>
                          <a:ea typeface="Times New Roman"/>
                          <a:cs typeface="Times New Roman"/>
                        </a:rPr>
                        <a:t> mieszkańców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latin typeface="Arial"/>
                          <a:ea typeface="Times New Roman"/>
                          <a:cs typeface="Times New Roman"/>
                        </a:rPr>
                        <a:t>Miasto </a:t>
                      </a:r>
                      <a:r>
                        <a:rPr lang="pl-PL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Szczecin</a:t>
                      </a:r>
                      <a:endParaRPr lang="pl-PL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401 907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Miasto Stargard</a:t>
                      </a:r>
                      <a:endParaRPr lang="pl-PL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67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837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latin typeface="Arial"/>
                          <a:ea typeface="Times New Roman"/>
                          <a:cs typeface="Times New Roman"/>
                        </a:rPr>
                        <a:t>Miasto i Gmina </a:t>
                      </a:r>
                      <a:r>
                        <a:rPr lang="pl-PL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Police</a:t>
                      </a:r>
                      <a:endParaRPr lang="pl-PL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41 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288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latin typeface="Arial"/>
                          <a:ea typeface="Times New Roman"/>
                          <a:cs typeface="Times New Roman"/>
                        </a:rPr>
                        <a:t>Miasto </a:t>
                      </a:r>
                      <a:r>
                        <a:rPr lang="pl-PL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Świnoujście</a:t>
                      </a:r>
                      <a:endParaRPr lang="pl-PL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40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888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latin typeface="Arial"/>
                          <a:ea typeface="Times New Roman"/>
                          <a:cs typeface="Times New Roman"/>
                        </a:rPr>
                        <a:t>Gmina</a:t>
                      </a:r>
                      <a:r>
                        <a:rPr lang="pl-PL" sz="1800" baseline="0" dirty="0" smtClean="0">
                          <a:latin typeface="Arial"/>
                          <a:ea typeface="Times New Roman"/>
                          <a:cs typeface="Times New Roman"/>
                        </a:rPr>
                        <a:t> i Miasto </a:t>
                      </a:r>
                      <a:r>
                        <a:rPr lang="pl-PL" sz="1800" b="1" baseline="0" dirty="0" smtClean="0">
                          <a:latin typeface="Arial"/>
                          <a:ea typeface="Times New Roman"/>
                          <a:cs typeface="Times New Roman"/>
                        </a:rPr>
                        <a:t>Goleniów </a:t>
                      </a: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36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088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latin typeface="Arial"/>
                          <a:ea typeface="Times New Roman"/>
                          <a:cs typeface="Times New Roman"/>
                        </a:rPr>
                        <a:t>Gmina i Miasto </a:t>
                      </a:r>
                      <a:r>
                        <a:rPr lang="pl-PL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Gryfino</a:t>
                      </a:r>
                      <a:endParaRPr lang="pl-PL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31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827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latin typeface="Arial"/>
                          <a:ea typeface="Times New Roman"/>
                          <a:cs typeface="Times New Roman"/>
                        </a:rPr>
                        <a:t>Gmina </a:t>
                      </a:r>
                      <a:r>
                        <a:rPr lang="pl-PL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Dobra</a:t>
                      </a:r>
                      <a:r>
                        <a:rPr lang="pl-PL" sz="1800" dirty="0" smtClean="0">
                          <a:latin typeface="Arial"/>
                          <a:ea typeface="Times New Roman"/>
                          <a:cs typeface="Times New Roman"/>
                        </a:rPr>
                        <a:t> (Szczecińska)</a:t>
                      </a:r>
                      <a:endParaRPr lang="pl-PL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19 096</a:t>
                      </a: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Gmina Stargard </a:t>
                      </a:r>
                      <a:endParaRPr lang="pl-PL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13 752</a:t>
                      </a: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latin typeface="Arial"/>
                          <a:ea typeface="Times New Roman"/>
                          <a:cs typeface="Times New Roman"/>
                        </a:rPr>
                        <a:t>Gmina </a:t>
                      </a:r>
                      <a:r>
                        <a:rPr lang="pl-PL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Kołbaskowo</a:t>
                      </a:r>
                      <a:endParaRPr lang="pl-PL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</a:t>
                      </a:r>
                      <a:r>
                        <a:rPr lang="pl-P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436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latin typeface="Arial"/>
                          <a:ea typeface="Times New Roman"/>
                          <a:cs typeface="Times New Roman"/>
                        </a:rPr>
                        <a:t>Gmina i Miasto </a:t>
                      </a:r>
                      <a:r>
                        <a:rPr lang="pl-PL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Stepnica</a:t>
                      </a:r>
                      <a:endParaRPr lang="pl-PL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4 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883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latin typeface="Arial"/>
                          <a:ea typeface="Times New Roman"/>
                          <a:cs typeface="Times New Roman"/>
                        </a:rPr>
                        <a:t>Gmina </a:t>
                      </a:r>
                      <a:r>
                        <a:rPr lang="pl-PL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Kobylanka</a:t>
                      </a:r>
                      <a:endParaRPr lang="pl-PL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</a:t>
                      </a:r>
                      <a:r>
                        <a:rPr lang="pl-P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714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latin typeface="Arial"/>
                          <a:ea typeface="Times New Roman"/>
                          <a:cs typeface="Times New Roman"/>
                        </a:rPr>
                        <a:t>Gmina Stare </a:t>
                      </a:r>
                      <a:r>
                        <a:rPr lang="pl-PL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Czarnowo</a:t>
                      </a:r>
                      <a:endParaRPr lang="pl-PL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pl-P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828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latin typeface="Arial"/>
                          <a:ea typeface="Times New Roman"/>
                          <a:cs typeface="Times New Roman"/>
                        </a:rPr>
                        <a:t>Gmina </a:t>
                      </a:r>
                      <a:r>
                        <a:rPr lang="pl-PL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Nowe Warpno</a:t>
                      </a:r>
                      <a:endParaRPr lang="pl-PL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1 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636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6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latin typeface="Arial"/>
                          <a:ea typeface="Times New Roman"/>
                          <a:cs typeface="Times New Roman"/>
                        </a:rPr>
                        <a:t>Razem w SOM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687 </a:t>
                      </a:r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367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" y="964904"/>
            <a:ext cx="4477316" cy="558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5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2030414" y="1793876"/>
            <a:ext cx="3805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§"/>
              <a:defRPr/>
            </a:pPr>
            <a:endParaRPr lang="pl-PL" sz="16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  <a:p>
            <a:pPr marL="457200" indent="-457200" algn="just">
              <a:buFont typeface="Wingdings" pitchFamily="2" charset="2"/>
              <a:buChar char="§"/>
              <a:defRPr/>
            </a:pPr>
            <a:endParaRPr lang="pl-PL" sz="16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  <a:p>
            <a:pPr marL="457200" indent="-457200" algn="just">
              <a:buFont typeface="Wingdings" pitchFamily="2" charset="2"/>
              <a:buChar char="§"/>
              <a:defRPr/>
            </a:pPr>
            <a:endParaRPr lang="pl-PL" sz="16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488207" y="1998691"/>
            <a:ext cx="284840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500">
              <a:solidFill>
                <a:schemeClr val="bg1"/>
              </a:solidFill>
              <a:latin typeface="TitilliumText25L" pitchFamily="50" charset="-18"/>
            </a:endParaRPr>
          </a:p>
          <a:p>
            <a:endParaRPr lang="pl-PL" sz="1500">
              <a:solidFill>
                <a:schemeClr val="bg1"/>
              </a:solidFill>
              <a:latin typeface="TitilliumText25L" pitchFamily="50" charset="-18"/>
            </a:endParaRPr>
          </a:p>
          <a:p>
            <a:endParaRPr lang="pl-PL" sz="3600" b="1">
              <a:solidFill>
                <a:schemeClr val="bg1"/>
              </a:solidFill>
              <a:latin typeface="TitilliumText25L" pitchFamily="50" charset="-18"/>
            </a:endParaRPr>
          </a:p>
          <a:p>
            <a:endParaRPr lang="pl-PL" sz="3600" b="1">
              <a:solidFill>
                <a:schemeClr val="bg1"/>
              </a:solidFill>
              <a:latin typeface="TitilliumText25L" pitchFamily="50" charset="-18"/>
            </a:endParaRPr>
          </a:p>
          <a:p>
            <a:endParaRPr lang="pl-PL" sz="1500" dirty="0">
              <a:solidFill>
                <a:schemeClr val="bg1"/>
              </a:solidFill>
              <a:latin typeface="TitilliumText25L" pitchFamily="50" charset="-18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16" y="6339023"/>
            <a:ext cx="3172612" cy="3501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50" y="194087"/>
            <a:ext cx="1939526" cy="833815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3250250" y="1375873"/>
            <a:ext cx="6682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charset="0"/>
              <a:buNone/>
              <a:defRPr/>
            </a:pP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623755" y="1585615"/>
            <a:ext cx="419848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pl-PL" sz="2000" b="1" dirty="0">
                <a:solidFill>
                  <a:schemeClr val="tx2">
                    <a:lumMod val="75000"/>
                  </a:schemeClr>
                </a:solidFill>
                <a:latin typeface="TitilliumText25L"/>
              </a:rPr>
              <a:t>Dane statystyczne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2">
                    <a:lumMod val="75000"/>
                  </a:schemeClr>
                </a:solidFill>
                <a:latin typeface="TitilliumText25L"/>
              </a:rPr>
              <a:t>Powierzchnia:  2 795 km²</a:t>
            </a:r>
          </a:p>
          <a:p>
            <a:pPr>
              <a:spcAft>
                <a:spcPts val="600"/>
              </a:spcAft>
            </a:pPr>
            <a:r>
              <a:rPr lang="pl-PL" sz="2000" dirty="0">
                <a:solidFill>
                  <a:schemeClr val="tx2">
                    <a:lumMod val="75000"/>
                  </a:schemeClr>
                </a:solidFill>
                <a:latin typeface="TitilliumText25L"/>
              </a:rPr>
              <a:t>12,21% powierzchni województwa</a:t>
            </a:r>
          </a:p>
          <a:p>
            <a:pPr>
              <a:spcAft>
                <a:spcPts val="600"/>
              </a:spcAft>
            </a:pPr>
            <a:endParaRPr lang="pl-PL" sz="20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2">
                    <a:lumMod val="75000"/>
                  </a:schemeClr>
                </a:solidFill>
                <a:latin typeface="TitilliumText25L"/>
              </a:rPr>
              <a:t>Ludność:   687 367 osób</a:t>
            </a:r>
          </a:p>
          <a:p>
            <a:pPr>
              <a:spcAft>
                <a:spcPts val="600"/>
              </a:spcAft>
            </a:pPr>
            <a:r>
              <a:rPr lang="pl-PL" sz="2000" dirty="0">
                <a:solidFill>
                  <a:schemeClr val="tx2">
                    <a:lumMod val="75000"/>
                  </a:schemeClr>
                </a:solidFill>
                <a:latin typeface="TitilliumText25L"/>
              </a:rPr>
              <a:t>40% ogółu mieszkańców województwa</a:t>
            </a:r>
          </a:p>
          <a:p>
            <a:pPr>
              <a:spcAft>
                <a:spcPts val="600"/>
              </a:spcAft>
            </a:pPr>
            <a:endParaRPr lang="pl-PL" sz="20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2">
                    <a:lumMod val="75000"/>
                  </a:schemeClr>
                </a:solidFill>
                <a:latin typeface="TitilliumText25L"/>
              </a:rPr>
              <a:t>Potencjał gospodarczy:</a:t>
            </a:r>
          </a:p>
          <a:p>
            <a:pPr>
              <a:spcAft>
                <a:spcPts val="600"/>
              </a:spcAft>
            </a:pPr>
            <a:r>
              <a:rPr lang="pl-PL" sz="2000" dirty="0">
                <a:solidFill>
                  <a:schemeClr val="tx2">
                    <a:lumMod val="75000"/>
                  </a:schemeClr>
                </a:solidFill>
                <a:latin typeface="TitilliumText25L"/>
              </a:rPr>
              <a:t>45,8% ogółu podmiotów gospodarczych województwa</a:t>
            </a:r>
          </a:p>
          <a:p>
            <a:pPr algn="just">
              <a:spcAft>
                <a:spcPts val="1800"/>
              </a:spcAft>
            </a:pPr>
            <a:endParaRPr lang="pl-PL" sz="22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  <a:p>
            <a:pPr algn="just">
              <a:spcAft>
                <a:spcPts val="1800"/>
              </a:spcAft>
            </a:pPr>
            <a:endParaRPr lang="pl-PL" sz="22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  <a:p>
            <a:pPr algn="just">
              <a:spcAft>
                <a:spcPts val="1800"/>
              </a:spcAft>
            </a:pPr>
            <a:endParaRPr lang="pl-PL" sz="22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endParaRPr lang="pl-PL" sz="22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298369" y="563116"/>
            <a:ext cx="6410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endParaRPr lang="pl-PL" b="1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  <a:p>
            <a:pPr algn="ctr">
              <a:buFont typeface="Arial" charset="0"/>
              <a:buNone/>
            </a:pPr>
            <a:r>
              <a:rPr lang="pl-PL" sz="2200" b="1" dirty="0">
                <a:solidFill>
                  <a:schemeClr val="tx2">
                    <a:lumMod val="75000"/>
                  </a:schemeClr>
                </a:solidFill>
                <a:latin typeface="TitilliumText25L"/>
              </a:rPr>
              <a:t>Szczeciński Obszar Metropolitalny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916" y="505557"/>
            <a:ext cx="4546601" cy="5939702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192000" cy="4095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10422468" y="700641"/>
            <a:ext cx="1525348" cy="1500692"/>
          </a:xfrm>
          <a:prstGeom prst="rect">
            <a:avLst/>
          </a:prstGeom>
          <a:blipFill dpi="0" rotWithShape="1">
            <a:blip r:embed="rId6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620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0"/>
          <p:cNvSpPr>
            <a:spLocks noChangeArrowheads="1"/>
          </p:cNvSpPr>
          <p:nvPr/>
        </p:nvSpPr>
        <p:spPr bwMode="auto">
          <a:xfrm>
            <a:off x="1524000" y="0"/>
            <a:ext cx="9144000" cy="60960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8195" name="pole tekstowe 6"/>
          <p:cNvSpPr txBox="1">
            <a:spLocks noChangeArrowheads="1"/>
          </p:cNvSpPr>
          <p:nvPr/>
        </p:nvSpPr>
        <p:spPr bwMode="auto">
          <a:xfrm>
            <a:off x="841375" y="713607"/>
            <a:ext cx="112125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pl-PL" altLang="pl-PL" sz="2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Powiązania funkcjonalno-przestrzenne szczecińskiego obszaru metropolitalnego </a:t>
            </a:r>
            <a:r>
              <a:rPr lang="pl-PL" altLang="pl-PL" sz="2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endParaRPr lang="pl-PL" altLang="pl-PL" sz="22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196" name="Group 79"/>
          <p:cNvGrpSpPr>
            <a:grpSpLocks/>
          </p:cNvGrpSpPr>
          <p:nvPr/>
        </p:nvGrpSpPr>
        <p:grpSpPr bwMode="auto">
          <a:xfrm>
            <a:off x="388648" y="2113129"/>
            <a:ext cx="252413" cy="252413"/>
            <a:chOff x="320" y="2536"/>
            <a:chExt cx="159" cy="159"/>
          </a:xfrm>
        </p:grpSpPr>
        <p:sp>
          <p:nvSpPr>
            <p:cNvPr id="8209" name="Oval 120"/>
            <p:cNvSpPr>
              <a:spLocks noChangeArrowheads="1"/>
            </p:cNvSpPr>
            <p:nvPr/>
          </p:nvSpPr>
          <p:spPr bwMode="auto">
            <a:xfrm>
              <a:off x="366" y="2581"/>
              <a:ext cx="68" cy="6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8210" name="Oval 121"/>
            <p:cNvSpPr>
              <a:spLocks noChangeArrowheads="1"/>
            </p:cNvSpPr>
            <p:nvPr/>
          </p:nvSpPr>
          <p:spPr bwMode="auto">
            <a:xfrm>
              <a:off x="320" y="2536"/>
              <a:ext cx="159" cy="15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</p:grpSp>
      <p:sp>
        <p:nvSpPr>
          <p:cNvPr id="8197" name="Line 128"/>
          <p:cNvSpPr>
            <a:spLocks noChangeShapeType="1"/>
          </p:cNvSpPr>
          <p:nvPr/>
        </p:nvSpPr>
        <p:spPr bwMode="auto">
          <a:xfrm flipH="1">
            <a:off x="282430" y="3577555"/>
            <a:ext cx="314325" cy="4762"/>
          </a:xfrm>
          <a:prstGeom prst="line">
            <a:avLst/>
          </a:prstGeom>
          <a:noFill/>
          <a:ln w="25400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198" name="Line 129"/>
          <p:cNvSpPr>
            <a:spLocks noChangeShapeType="1"/>
          </p:cNvSpPr>
          <p:nvPr/>
        </p:nvSpPr>
        <p:spPr bwMode="auto">
          <a:xfrm flipV="1">
            <a:off x="317500" y="2846820"/>
            <a:ext cx="276225" cy="0"/>
          </a:xfrm>
          <a:prstGeom prst="line">
            <a:avLst/>
          </a:prstGeom>
          <a:noFill/>
          <a:ln w="254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199" name="Line 140"/>
          <p:cNvSpPr>
            <a:spLocks noChangeShapeType="1"/>
          </p:cNvSpPr>
          <p:nvPr/>
        </p:nvSpPr>
        <p:spPr bwMode="auto">
          <a:xfrm flipV="1">
            <a:off x="279400" y="4201680"/>
            <a:ext cx="276225" cy="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200" name="Oval 142"/>
          <p:cNvSpPr>
            <a:spLocks noChangeArrowheads="1"/>
          </p:cNvSpPr>
          <p:nvPr/>
        </p:nvSpPr>
        <p:spPr bwMode="auto">
          <a:xfrm>
            <a:off x="271101" y="4939074"/>
            <a:ext cx="252412" cy="252412"/>
          </a:xfrm>
          <a:prstGeom prst="ellipse">
            <a:avLst/>
          </a:prstGeom>
          <a:noFill/>
          <a:ln w="50800" algn="ctr">
            <a:solidFill>
              <a:srgbClr val="99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8201" name="Freeform 151"/>
          <p:cNvSpPr>
            <a:spLocks/>
          </p:cNvSpPr>
          <p:nvPr/>
        </p:nvSpPr>
        <p:spPr bwMode="auto">
          <a:xfrm>
            <a:off x="401637" y="1193800"/>
            <a:ext cx="314325" cy="361950"/>
          </a:xfrm>
          <a:custGeom>
            <a:avLst/>
            <a:gdLst>
              <a:gd name="T0" fmla="*/ 2147483646 w 198"/>
              <a:gd name="T1" fmla="*/ 0 h 228"/>
              <a:gd name="T2" fmla="*/ 2147483646 w 198"/>
              <a:gd name="T3" fmla="*/ 2147483646 h 228"/>
              <a:gd name="T4" fmla="*/ 2147483646 w 198"/>
              <a:gd name="T5" fmla="*/ 2147483646 h 228"/>
              <a:gd name="T6" fmla="*/ 0 60000 65536"/>
              <a:gd name="T7" fmla="*/ 0 60000 65536"/>
              <a:gd name="T8" fmla="*/ 0 60000 65536"/>
              <a:gd name="T9" fmla="*/ 0 w 198"/>
              <a:gd name="T10" fmla="*/ 0 h 228"/>
              <a:gd name="T11" fmla="*/ 198 w 198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" h="228">
                <a:moveTo>
                  <a:pt x="18" y="0"/>
                </a:moveTo>
                <a:cubicBezTo>
                  <a:pt x="9" y="26"/>
                  <a:pt x="0" y="52"/>
                  <a:pt x="30" y="90"/>
                </a:cubicBezTo>
                <a:cubicBezTo>
                  <a:pt x="60" y="128"/>
                  <a:pt x="129" y="178"/>
                  <a:pt x="198" y="228"/>
                </a:cubicBezTo>
              </a:path>
            </a:pathLst>
          </a:custGeom>
          <a:noFill/>
          <a:ln w="63500" cap="flat" cmpd="sng">
            <a:solidFill>
              <a:srgbClr val="FF6600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202" name="Line 159"/>
          <p:cNvSpPr>
            <a:spLocks noChangeShapeType="1"/>
          </p:cNvSpPr>
          <p:nvPr/>
        </p:nvSpPr>
        <p:spPr bwMode="auto">
          <a:xfrm>
            <a:off x="261071" y="6106968"/>
            <a:ext cx="468313" cy="0"/>
          </a:xfrm>
          <a:prstGeom prst="line">
            <a:avLst/>
          </a:prstGeom>
          <a:noFill/>
          <a:ln w="63500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203" name="Obraz 80" descr="mapa 4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461" y="1400969"/>
            <a:ext cx="5580062" cy="53641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Text Box 122"/>
          <p:cNvSpPr txBox="1">
            <a:spLocks noChangeArrowheads="1"/>
          </p:cNvSpPr>
          <p:nvPr/>
        </p:nvSpPr>
        <p:spPr bwMode="auto">
          <a:xfrm>
            <a:off x="993343" y="1235869"/>
            <a:ext cx="338455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główne kierunki powiązań  funkcjonalnych ośrodka centralnego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wyspecjalizowane ośrodki miejskie</a:t>
            </a:r>
            <a:r>
              <a:rPr lang="pl-PL" altLang="pl-PL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migracje związane z zamieszkiwaniem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migracje związane z pracą</a:t>
            </a:r>
            <a:r>
              <a:rPr lang="pl-PL" altLang="pl-PL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wspólnota interesów gospodarczych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b="1" dirty="0" smtClean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granica dojazdowej migracji  mieszkańców w relacji praca – zamieszkiwanie</a:t>
            </a:r>
            <a:endParaRPr lang="pl-PL" altLang="pl-PL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granica państwa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Łącznik prosty 20"/>
          <p:cNvCxnSpPr/>
          <p:nvPr/>
        </p:nvCxnSpPr>
        <p:spPr>
          <a:xfrm>
            <a:off x="0" y="431006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/>
        </p:nvCxnSpPr>
        <p:spPr>
          <a:xfrm>
            <a:off x="-64221" y="431006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/>
          <p:cNvCxnSpPr/>
          <p:nvPr/>
        </p:nvCxnSpPr>
        <p:spPr>
          <a:xfrm>
            <a:off x="0" y="6813550"/>
            <a:ext cx="122888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az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H="1">
            <a:off x="5890895" y="-5890895"/>
            <a:ext cx="410210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70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57" y="1271533"/>
            <a:ext cx="11820143" cy="571579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4095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0303933" y="858263"/>
            <a:ext cx="1486022" cy="1419269"/>
          </a:xfrm>
          <a:prstGeom prst="rect">
            <a:avLst/>
          </a:prstGeom>
          <a:blipFill dpi="0" rotWithShape="1">
            <a:blip r:embed="rId4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548290" y="858693"/>
            <a:ext cx="81703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l-PL" sz="2000" b="1" dirty="0"/>
              <a:t>„PRZEKSZTAŁCENIE SZCZECIŃSKIEGO OBSZARU METROPOLITALNEGO W OBSZAR O DUŻYM I AKTYWNYM POTENCJALE WZROSTU, KTÓRY POZOSTAJE SPÓJNY WEWNĘTRZNIE I POWIĄZANY FUNKCJONALNIE, A TAKŻE ZAPEWNIA WSZYSTKIM MIESZKAŃCOM WYSOKĄ JAKOŚĆ ŻYCIA”</a:t>
            </a:r>
            <a:endParaRPr lang="pl-PL" b="1" dirty="0" smtClean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937312" y="2007656"/>
            <a:ext cx="284840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500" smtClean="0">
              <a:solidFill>
                <a:schemeClr val="bg1"/>
              </a:solidFill>
              <a:latin typeface="TitilliumText25L" pitchFamily="50" charset="-18"/>
            </a:endParaRPr>
          </a:p>
          <a:p>
            <a:endParaRPr lang="pl-PL" sz="1500" smtClean="0">
              <a:solidFill>
                <a:schemeClr val="bg1"/>
              </a:solidFill>
              <a:latin typeface="TitilliumText25L" pitchFamily="50" charset="-18"/>
            </a:endParaRPr>
          </a:p>
          <a:p>
            <a:endParaRPr lang="pl-PL" sz="3600" b="1" smtClean="0">
              <a:solidFill>
                <a:schemeClr val="bg1"/>
              </a:solidFill>
              <a:latin typeface="TitilliumText25L" pitchFamily="50" charset="-18"/>
            </a:endParaRPr>
          </a:p>
          <a:p>
            <a:endParaRPr lang="pl-PL" sz="3600" b="1" smtClean="0">
              <a:solidFill>
                <a:schemeClr val="bg1"/>
              </a:solidFill>
              <a:latin typeface="TitilliumText25L" pitchFamily="50" charset="-18"/>
            </a:endParaRPr>
          </a:p>
          <a:p>
            <a:endParaRPr lang="pl-PL" sz="1500" dirty="0">
              <a:solidFill>
                <a:schemeClr val="bg1"/>
              </a:solidFill>
              <a:latin typeface="TitilliumText25L" pitchFamily="50" charset="-18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516" y="6339023"/>
            <a:ext cx="3172612" cy="350100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1726250" y="1375873"/>
            <a:ext cx="6682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charset="0"/>
              <a:buNone/>
              <a:defRPr/>
            </a:pPr>
            <a:endParaRPr lang="pl-PL" dirty="0"/>
          </a:p>
        </p:txBody>
      </p:sp>
      <p:sp>
        <p:nvSpPr>
          <p:cNvPr id="19" name="Prostokąt 18"/>
          <p:cNvSpPr/>
          <p:nvPr/>
        </p:nvSpPr>
        <p:spPr>
          <a:xfrm>
            <a:off x="600164" y="1931549"/>
            <a:ext cx="811850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</a:pPr>
            <a:endParaRPr lang="pl-PL" sz="22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  <a:p>
            <a:pPr lvl="0" algn="just">
              <a:spcAft>
                <a:spcPts val="1800"/>
              </a:spcAft>
            </a:pPr>
            <a:endParaRPr lang="pl-PL" sz="22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  <a:p>
            <a:pPr lvl="0" algn="just">
              <a:spcAft>
                <a:spcPts val="1800"/>
              </a:spcAft>
            </a:pPr>
            <a:endParaRPr lang="pl-PL" sz="2200" dirty="0" smtClean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  <a:p>
            <a:pPr lvl="0" algn="just">
              <a:spcAft>
                <a:spcPts val="1800"/>
              </a:spcAft>
            </a:pPr>
            <a:endParaRPr lang="pl-PL" sz="22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  <a:p>
            <a:pPr marL="342900" lvl="0" indent="-34290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endParaRPr lang="pl-PL" sz="2200" dirty="0" smtClean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1942425" y="-285873"/>
            <a:ext cx="7989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endParaRPr lang="pl-PL" b="1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  <a:p>
            <a:pPr algn="ctr">
              <a:buFont typeface="Arial" charset="0"/>
              <a:buNone/>
            </a:pPr>
            <a:r>
              <a:rPr lang="pl-PL" sz="2200" b="1" dirty="0" smtClean="0">
                <a:solidFill>
                  <a:schemeClr val="tx2">
                    <a:lumMod val="75000"/>
                  </a:schemeClr>
                </a:solidFill>
                <a:latin typeface="TitilliumText25L"/>
              </a:rPr>
              <a:t>Zintegrowane Inwestycje Terytorialne SOM</a:t>
            </a:r>
            <a:endParaRPr lang="pl-PL" sz="2200" b="1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</p:txBody>
      </p:sp>
      <p:sp>
        <p:nvSpPr>
          <p:cNvPr id="23" name="Dowolny kształt 22"/>
          <p:cNvSpPr/>
          <p:nvPr/>
        </p:nvSpPr>
        <p:spPr>
          <a:xfrm>
            <a:off x="548290" y="3056939"/>
            <a:ext cx="2544657" cy="2148103"/>
          </a:xfrm>
          <a:custGeom>
            <a:avLst/>
            <a:gdLst>
              <a:gd name="connsiteX0" fmla="*/ 0 w 2164166"/>
              <a:gd name="connsiteY0" fmla="*/ 318102 h 1908575"/>
              <a:gd name="connsiteX1" fmla="*/ 318102 w 2164166"/>
              <a:gd name="connsiteY1" fmla="*/ 0 h 1908575"/>
              <a:gd name="connsiteX2" fmla="*/ 1846064 w 2164166"/>
              <a:gd name="connsiteY2" fmla="*/ 0 h 1908575"/>
              <a:gd name="connsiteX3" fmla="*/ 2164166 w 2164166"/>
              <a:gd name="connsiteY3" fmla="*/ 318102 h 1908575"/>
              <a:gd name="connsiteX4" fmla="*/ 2164166 w 2164166"/>
              <a:gd name="connsiteY4" fmla="*/ 1590473 h 1908575"/>
              <a:gd name="connsiteX5" fmla="*/ 1846064 w 2164166"/>
              <a:gd name="connsiteY5" fmla="*/ 1908575 h 1908575"/>
              <a:gd name="connsiteX6" fmla="*/ 318102 w 2164166"/>
              <a:gd name="connsiteY6" fmla="*/ 1908575 h 1908575"/>
              <a:gd name="connsiteX7" fmla="*/ 0 w 2164166"/>
              <a:gd name="connsiteY7" fmla="*/ 1590473 h 1908575"/>
              <a:gd name="connsiteX8" fmla="*/ 0 w 2164166"/>
              <a:gd name="connsiteY8" fmla="*/ 318102 h 19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4166" h="1908575">
                <a:moveTo>
                  <a:pt x="0" y="318102"/>
                </a:moveTo>
                <a:cubicBezTo>
                  <a:pt x="0" y="142419"/>
                  <a:pt x="142419" y="0"/>
                  <a:pt x="318102" y="0"/>
                </a:cubicBezTo>
                <a:lnTo>
                  <a:pt x="1846064" y="0"/>
                </a:lnTo>
                <a:cubicBezTo>
                  <a:pt x="2021747" y="0"/>
                  <a:pt x="2164166" y="142419"/>
                  <a:pt x="2164166" y="318102"/>
                </a:cubicBezTo>
                <a:lnTo>
                  <a:pt x="2164166" y="1590473"/>
                </a:lnTo>
                <a:cubicBezTo>
                  <a:pt x="2164166" y="1766156"/>
                  <a:pt x="2021747" y="1908575"/>
                  <a:pt x="1846064" y="1908575"/>
                </a:cubicBezTo>
                <a:lnTo>
                  <a:pt x="318102" y="1908575"/>
                </a:lnTo>
                <a:cubicBezTo>
                  <a:pt x="142419" y="1908575"/>
                  <a:pt x="0" y="1766156"/>
                  <a:pt x="0" y="1590473"/>
                </a:cubicBezTo>
                <a:lnTo>
                  <a:pt x="0" y="318102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939" tIns="157939" rIns="157939" bIns="15793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kern="1200" dirty="0" smtClean="0">
                <a:solidFill>
                  <a:schemeClr val="tx2">
                    <a:lumMod val="75000"/>
                  </a:schemeClr>
                </a:solidFill>
                <a:latin typeface="TitilliumText25L"/>
              </a:rPr>
              <a:t>Zwiększanie integracji </a:t>
            </a:r>
            <a:br>
              <a:rPr lang="pl-PL" kern="1200" dirty="0" smtClean="0">
                <a:solidFill>
                  <a:schemeClr val="tx2">
                    <a:lumMod val="75000"/>
                  </a:schemeClr>
                </a:solidFill>
                <a:latin typeface="TitilliumText25L"/>
              </a:rPr>
            </a:br>
            <a:r>
              <a:rPr lang="pl-PL" kern="1200" dirty="0" smtClean="0">
                <a:solidFill>
                  <a:schemeClr val="tx2">
                    <a:lumMod val="75000"/>
                  </a:schemeClr>
                </a:solidFill>
                <a:latin typeface="TitilliumText25L"/>
              </a:rPr>
              <a:t>i współpracy na rzecz rozwiązywania wspólnych problemów</a:t>
            </a:r>
            <a:endParaRPr lang="pl-PL" kern="12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</p:txBody>
      </p:sp>
      <p:sp>
        <p:nvSpPr>
          <p:cNvPr id="24" name="Dowolny kształt 23"/>
          <p:cNvSpPr/>
          <p:nvPr/>
        </p:nvSpPr>
        <p:spPr>
          <a:xfrm>
            <a:off x="3737797" y="3056939"/>
            <a:ext cx="2448690" cy="2099592"/>
          </a:xfrm>
          <a:custGeom>
            <a:avLst/>
            <a:gdLst>
              <a:gd name="connsiteX0" fmla="*/ 0 w 2164166"/>
              <a:gd name="connsiteY0" fmla="*/ 318102 h 1908575"/>
              <a:gd name="connsiteX1" fmla="*/ 318102 w 2164166"/>
              <a:gd name="connsiteY1" fmla="*/ 0 h 1908575"/>
              <a:gd name="connsiteX2" fmla="*/ 1846064 w 2164166"/>
              <a:gd name="connsiteY2" fmla="*/ 0 h 1908575"/>
              <a:gd name="connsiteX3" fmla="*/ 2164166 w 2164166"/>
              <a:gd name="connsiteY3" fmla="*/ 318102 h 1908575"/>
              <a:gd name="connsiteX4" fmla="*/ 2164166 w 2164166"/>
              <a:gd name="connsiteY4" fmla="*/ 1590473 h 1908575"/>
              <a:gd name="connsiteX5" fmla="*/ 1846064 w 2164166"/>
              <a:gd name="connsiteY5" fmla="*/ 1908575 h 1908575"/>
              <a:gd name="connsiteX6" fmla="*/ 318102 w 2164166"/>
              <a:gd name="connsiteY6" fmla="*/ 1908575 h 1908575"/>
              <a:gd name="connsiteX7" fmla="*/ 0 w 2164166"/>
              <a:gd name="connsiteY7" fmla="*/ 1590473 h 1908575"/>
              <a:gd name="connsiteX8" fmla="*/ 0 w 2164166"/>
              <a:gd name="connsiteY8" fmla="*/ 318102 h 19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4166" h="1908575">
                <a:moveTo>
                  <a:pt x="0" y="318102"/>
                </a:moveTo>
                <a:cubicBezTo>
                  <a:pt x="0" y="142419"/>
                  <a:pt x="142419" y="0"/>
                  <a:pt x="318102" y="0"/>
                </a:cubicBezTo>
                <a:lnTo>
                  <a:pt x="1846064" y="0"/>
                </a:lnTo>
                <a:cubicBezTo>
                  <a:pt x="2021747" y="0"/>
                  <a:pt x="2164166" y="142419"/>
                  <a:pt x="2164166" y="318102"/>
                </a:cubicBezTo>
                <a:lnTo>
                  <a:pt x="2164166" y="1590473"/>
                </a:lnTo>
                <a:cubicBezTo>
                  <a:pt x="2164166" y="1766156"/>
                  <a:pt x="2021747" y="1908575"/>
                  <a:pt x="1846064" y="1908575"/>
                </a:cubicBezTo>
                <a:lnTo>
                  <a:pt x="318102" y="1908575"/>
                </a:lnTo>
                <a:cubicBezTo>
                  <a:pt x="142419" y="1908575"/>
                  <a:pt x="0" y="1766156"/>
                  <a:pt x="0" y="1590473"/>
                </a:cubicBezTo>
                <a:lnTo>
                  <a:pt x="0" y="3181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939" tIns="157939" rIns="157939" bIns="157939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kern="1200" dirty="0" smtClean="0">
                <a:solidFill>
                  <a:schemeClr val="tx2">
                    <a:lumMod val="75000"/>
                  </a:schemeClr>
                </a:solidFill>
                <a:latin typeface="TitilliumText25L"/>
              </a:rPr>
              <a:t>Promowanie partnerskiego modelu współpracy</a:t>
            </a:r>
            <a:endParaRPr lang="pl-PL" kern="12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</p:txBody>
      </p:sp>
      <p:sp>
        <p:nvSpPr>
          <p:cNvPr id="25" name="Dowolny kształt 24"/>
          <p:cNvSpPr/>
          <p:nvPr/>
        </p:nvSpPr>
        <p:spPr>
          <a:xfrm>
            <a:off x="6830549" y="3056939"/>
            <a:ext cx="2374190" cy="2100343"/>
          </a:xfrm>
          <a:custGeom>
            <a:avLst/>
            <a:gdLst>
              <a:gd name="connsiteX0" fmla="*/ 0 w 2164166"/>
              <a:gd name="connsiteY0" fmla="*/ 318102 h 1908575"/>
              <a:gd name="connsiteX1" fmla="*/ 318102 w 2164166"/>
              <a:gd name="connsiteY1" fmla="*/ 0 h 1908575"/>
              <a:gd name="connsiteX2" fmla="*/ 1846064 w 2164166"/>
              <a:gd name="connsiteY2" fmla="*/ 0 h 1908575"/>
              <a:gd name="connsiteX3" fmla="*/ 2164166 w 2164166"/>
              <a:gd name="connsiteY3" fmla="*/ 318102 h 1908575"/>
              <a:gd name="connsiteX4" fmla="*/ 2164166 w 2164166"/>
              <a:gd name="connsiteY4" fmla="*/ 1590473 h 1908575"/>
              <a:gd name="connsiteX5" fmla="*/ 1846064 w 2164166"/>
              <a:gd name="connsiteY5" fmla="*/ 1908575 h 1908575"/>
              <a:gd name="connsiteX6" fmla="*/ 318102 w 2164166"/>
              <a:gd name="connsiteY6" fmla="*/ 1908575 h 1908575"/>
              <a:gd name="connsiteX7" fmla="*/ 0 w 2164166"/>
              <a:gd name="connsiteY7" fmla="*/ 1590473 h 1908575"/>
              <a:gd name="connsiteX8" fmla="*/ 0 w 2164166"/>
              <a:gd name="connsiteY8" fmla="*/ 318102 h 19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4166" h="1908575">
                <a:moveTo>
                  <a:pt x="0" y="318102"/>
                </a:moveTo>
                <a:cubicBezTo>
                  <a:pt x="0" y="142419"/>
                  <a:pt x="142419" y="0"/>
                  <a:pt x="318102" y="0"/>
                </a:cubicBezTo>
                <a:lnTo>
                  <a:pt x="1846064" y="0"/>
                </a:lnTo>
                <a:cubicBezTo>
                  <a:pt x="2021747" y="0"/>
                  <a:pt x="2164166" y="142419"/>
                  <a:pt x="2164166" y="318102"/>
                </a:cubicBezTo>
                <a:lnTo>
                  <a:pt x="2164166" y="1590473"/>
                </a:lnTo>
                <a:cubicBezTo>
                  <a:pt x="2164166" y="1766156"/>
                  <a:pt x="2021747" y="1908575"/>
                  <a:pt x="1846064" y="1908575"/>
                </a:cubicBezTo>
                <a:lnTo>
                  <a:pt x="318102" y="1908575"/>
                </a:lnTo>
                <a:cubicBezTo>
                  <a:pt x="142419" y="1908575"/>
                  <a:pt x="0" y="1766156"/>
                  <a:pt x="0" y="1590473"/>
                </a:cubicBezTo>
                <a:lnTo>
                  <a:pt x="0" y="318102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889" tIns="138889" rIns="138889" bIns="138889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kern="1200" dirty="0" smtClean="0">
                <a:solidFill>
                  <a:schemeClr val="tx2">
                    <a:lumMod val="75000"/>
                  </a:schemeClr>
                </a:solidFill>
                <a:latin typeface="TitilliumText25L"/>
              </a:rPr>
              <a:t>Realizacja zintegrowanych projektów</a:t>
            </a:r>
            <a:r>
              <a:rPr lang="de-DE" kern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pl-PL" kern="1200" dirty="0">
              <a:solidFill>
                <a:schemeClr val="tx2">
                  <a:lumMod val="75000"/>
                </a:schemeClr>
              </a:solidFill>
              <a:latin typeface="TitilliumText25L"/>
            </a:endParaRPr>
          </a:p>
        </p:txBody>
      </p:sp>
    </p:spTree>
    <p:extLst>
      <p:ext uri="{BB962C8B-B14F-4D97-AF65-F5344CB8AC3E}">
        <p14:creationId xmlns:p14="http://schemas.microsoft.com/office/powerpoint/2010/main" val="333932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6381" y="1623897"/>
            <a:ext cx="9018165" cy="482453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l-PL" sz="3600" dirty="0" smtClean="0"/>
              <a:t>Transport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3600" dirty="0" smtClean="0"/>
              <a:t>Gospodarka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3600" dirty="0" smtClean="0"/>
              <a:t>Edukacja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3600" dirty="0" smtClean="0"/>
              <a:t>Gospodarka niskoemisyjna</a:t>
            </a:r>
            <a:endParaRPr lang="pl-PL" sz="3600" dirty="0"/>
          </a:p>
        </p:txBody>
      </p:sp>
      <p:pic>
        <p:nvPicPr>
          <p:cNvPr id="6" name="Obraz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 flipH="1">
            <a:off x="5890895" y="-5890895"/>
            <a:ext cx="410210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ytuł 1"/>
          <p:cNvSpPr txBox="1">
            <a:spLocks noGrp="1"/>
          </p:cNvSpPr>
          <p:nvPr>
            <p:ph type="title"/>
          </p:nvPr>
        </p:nvSpPr>
        <p:spPr>
          <a:xfrm>
            <a:off x="276381" y="649600"/>
            <a:ext cx="12105389" cy="716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u="sng" dirty="0" smtClean="0">
                <a:latin typeface="+mn-lt"/>
              </a:rPr>
              <a:t>Strategia   Zintegrowanych Inwestycji Terytorialnych SOM</a:t>
            </a:r>
            <a:endParaRPr lang="pl-PL" sz="3200" b="1" u="sng" dirty="0">
              <a:latin typeface="+mn-lt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1" y="4514640"/>
            <a:ext cx="3776590" cy="208484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122" y="4514639"/>
            <a:ext cx="3776590" cy="208484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05" y="4514640"/>
            <a:ext cx="3111709" cy="2084845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0287000" y="838200"/>
            <a:ext cx="1477555" cy="1396999"/>
          </a:xfrm>
          <a:prstGeom prst="rect">
            <a:avLst/>
          </a:prstGeom>
          <a:blipFill dpi="0" rotWithShape="1">
            <a:blip r:embed="rId6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475213"/>
            <a:ext cx="36290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0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4580" y="861822"/>
            <a:ext cx="9111395" cy="482453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pl-PL" b="1" dirty="0" smtClean="0"/>
              <a:t>Strategia Rozwoju Szczecińskiego Obszaru Metropolitalnego</a:t>
            </a:r>
            <a:r>
              <a:rPr lang="pl-PL" dirty="0" smtClean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pl-PL" b="1" dirty="0" smtClean="0"/>
              <a:t>Koncepcja rozwoju Transgranicznego Regionu Metropolitalnego Szczecina</a:t>
            </a:r>
            <a:r>
              <a:rPr lang="pl-PL" dirty="0" smtClean="0"/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pl-PL" dirty="0" smtClean="0"/>
              <a:t>Koncepcja rozwoju transportu publicznego w SOM;</a:t>
            </a:r>
          </a:p>
          <a:p>
            <a:pPr algn="just">
              <a:buFont typeface="Wingdings" pitchFamily="2" charset="2"/>
              <a:buChar char="Ø"/>
            </a:pPr>
            <a:r>
              <a:rPr lang="pl-PL" dirty="0" smtClean="0"/>
              <a:t>Transgraniczna mapa szlaków rowerowych;</a:t>
            </a:r>
          </a:p>
          <a:p>
            <a:pPr algn="just">
              <a:buFont typeface="Wingdings" pitchFamily="2" charset="2"/>
              <a:buChar char="Ø"/>
            </a:pPr>
            <a:r>
              <a:rPr lang="pl-PL" dirty="0" smtClean="0"/>
              <a:t>Folder Turystyczny SOM;</a:t>
            </a:r>
          </a:p>
          <a:p>
            <a:pPr algn="just">
              <a:buFont typeface="Wingdings" pitchFamily="2" charset="2"/>
              <a:buChar char="Ø"/>
            </a:pPr>
            <a:r>
              <a:rPr lang="pl-PL" dirty="0" smtClean="0"/>
              <a:t>Atlas terenów inwestycyjnych;</a:t>
            </a:r>
          </a:p>
          <a:p>
            <a:pPr algn="just">
              <a:buFont typeface="Wingdings" pitchFamily="2" charset="2"/>
              <a:buChar char="Ø"/>
            </a:pPr>
            <a:r>
              <a:rPr lang="pl-PL" dirty="0" smtClean="0"/>
              <a:t>Działania promocyjne – TTSR 2013.</a:t>
            </a:r>
            <a:endParaRPr lang="pl-PL" dirty="0"/>
          </a:p>
        </p:txBody>
      </p:sp>
      <p:pic>
        <p:nvPicPr>
          <p:cNvPr id="6" name="Obraz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 flipH="1">
            <a:off x="5890895" y="-5890895"/>
            <a:ext cx="410210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ytuł 1"/>
          <p:cNvSpPr txBox="1">
            <a:spLocks noGrp="1"/>
          </p:cNvSpPr>
          <p:nvPr>
            <p:ph type="title"/>
          </p:nvPr>
        </p:nvSpPr>
        <p:spPr>
          <a:xfrm>
            <a:off x="-1593908" y="0"/>
            <a:ext cx="12105389" cy="457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200" b="1" dirty="0">
                <a:solidFill>
                  <a:schemeClr val="tx2">
                    <a:lumMod val="75000"/>
                  </a:schemeClr>
                </a:solidFill>
                <a:latin typeface="TitilliumText25L"/>
                <a:ea typeface="+mn-ea"/>
                <a:cs typeface="+mn-cs"/>
              </a:rPr>
              <a:t>Działania i projekty zrealizowane przez </a:t>
            </a:r>
            <a:r>
              <a:rPr lang="pl-PL" sz="2200" b="1" dirty="0" smtClean="0">
                <a:solidFill>
                  <a:schemeClr val="tx2">
                    <a:lumMod val="75000"/>
                  </a:schemeClr>
                </a:solidFill>
                <a:latin typeface="TitilliumText25L"/>
                <a:ea typeface="+mn-ea"/>
                <a:cs typeface="+mn-cs"/>
              </a:rPr>
              <a:t>SSOM</a:t>
            </a:r>
            <a:endParaRPr lang="pl-PL" sz="2200" b="1" dirty="0">
              <a:solidFill>
                <a:schemeClr val="tx2">
                  <a:lumMod val="75000"/>
                </a:schemeClr>
              </a:solidFill>
              <a:latin typeface="TitilliumText25L"/>
              <a:ea typeface="+mn-ea"/>
              <a:cs typeface="+mn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84331" y="1065095"/>
            <a:ext cx="2619375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25874" y="4580767"/>
            <a:ext cx="3188035" cy="202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650" y="673286"/>
            <a:ext cx="9018165" cy="575579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2800" b="1" dirty="0" smtClean="0"/>
              <a:t>Zintegrowana Strategia </a:t>
            </a:r>
            <a:r>
              <a:rPr lang="pl-PL" sz="2800" b="1" dirty="0"/>
              <a:t>Transportu Publicznego </a:t>
            </a:r>
            <a:br>
              <a:rPr lang="pl-PL" sz="2800" b="1" dirty="0"/>
            </a:br>
            <a:r>
              <a:rPr lang="pl-PL" sz="2800" b="1" dirty="0"/>
              <a:t>na obszarze SOM na lata 2014 – </a:t>
            </a:r>
            <a:r>
              <a:rPr lang="pl-PL" sz="2800" b="1" dirty="0" smtClean="0"/>
              <a:t>2020;</a:t>
            </a:r>
            <a:endParaRPr lang="pl-PL" sz="2800" b="1" dirty="0"/>
          </a:p>
          <a:p>
            <a:pPr>
              <a:buFont typeface="Wingdings" pitchFamily="2" charset="2"/>
              <a:buChar char="Ø"/>
            </a:pPr>
            <a:r>
              <a:rPr lang="pl-PL" sz="2800" b="1" dirty="0"/>
              <a:t>Plan Gospodarki Niskoemisyjnej</a:t>
            </a:r>
            <a:r>
              <a:rPr lang="pl-PL" sz="2800" dirty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pl-PL" sz="2800" b="1" dirty="0"/>
              <a:t>Koncepcja </a:t>
            </a:r>
            <a:r>
              <a:rPr lang="pl-PL" sz="2800" b="1" dirty="0" err="1"/>
              <a:t>funkcjonalno</a:t>
            </a:r>
            <a:r>
              <a:rPr lang="pl-PL" sz="2800" b="1" dirty="0"/>
              <a:t> – użytkowa systemu  tras rowerowych;</a:t>
            </a:r>
          </a:p>
          <a:p>
            <a:pPr>
              <a:buFont typeface="Wingdings" pitchFamily="2" charset="2"/>
              <a:buChar char="Ø"/>
            </a:pPr>
            <a:r>
              <a:rPr lang="pl-PL" sz="2800" b="1" dirty="0" smtClean="0"/>
              <a:t>Strategia Zintegrowanych Inwestycji Terytorialnych SOM;</a:t>
            </a:r>
          </a:p>
          <a:p>
            <a:pPr>
              <a:buFont typeface="Wingdings" pitchFamily="2" charset="2"/>
              <a:buChar char="Ø"/>
            </a:pPr>
            <a:r>
              <a:rPr lang="pl-PL" sz="2800" b="1" dirty="0" smtClean="0"/>
              <a:t>Studium </a:t>
            </a:r>
            <a:r>
              <a:rPr lang="pl-PL" sz="2800" b="1" dirty="0"/>
              <a:t>wykonalności Szczecińskiej Kolei Metropolitalnej</a:t>
            </a:r>
            <a:r>
              <a:rPr lang="pl-PL" sz="2800" dirty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pl-PL" sz="2800" b="1" dirty="0" smtClean="0"/>
              <a:t>Studium </a:t>
            </a:r>
            <a:r>
              <a:rPr lang="pl-PL" sz="2800" b="1" dirty="0"/>
              <a:t>wykonalności dla projektu integracji taryfowej, organizacyjnej i biletowej w </a:t>
            </a:r>
            <a:r>
              <a:rPr lang="pl-PL" sz="2800" b="1" dirty="0" smtClean="0"/>
              <a:t>SOM</a:t>
            </a:r>
            <a:r>
              <a:rPr lang="pl-PL" sz="2800" dirty="0" smtClean="0"/>
              <a:t>;</a:t>
            </a:r>
            <a:endParaRPr lang="pl-PL" sz="2800" dirty="0"/>
          </a:p>
          <a:p>
            <a:pPr>
              <a:buFont typeface="Wingdings" pitchFamily="2" charset="2"/>
              <a:buChar char="Ø"/>
            </a:pPr>
            <a:r>
              <a:rPr lang="pl-PL" sz="2800" b="1" dirty="0" smtClean="0"/>
              <a:t>Budowa </a:t>
            </a:r>
            <a:r>
              <a:rPr lang="pl-PL" sz="2800" b="1" dirty="0"/>
              <a:t>Szczecińskiej Kolei Metropolitalnej z wykorzystaniem istniejących odcinków linii kolejowych nr 406, 273, </a:t>
            </a:r>
            <a:r>
              <a:rPr lang="pl-PL" sz="2800" b="1" dirty="0" smtClean="0"/>
              <a:t>351</a:t>
            </a:r>
            <a:endParaRPr lang="pl-PL" sz="2800" b="1" dirty="0"/>
          </a:p>
        </p:txBody>
      </p:sp>
      <p:pic>
        <p:nvPicPr>
          <p:cNvPr id="6" name="Obraz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 flipH="1">
            <a:off x="5890895" y="-5890895"/>
            <a:ext cx="410210" cy="121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561" y="3174908"/>
            <a:ext cx="2595415" cy="158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221" y="673286"/>
            <a:ext cx="1632097" cy="2071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-1593908" y="0"/>
            <a:ext cx="12105389" cy="457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2200" b="1" smtClean="0">
                <a:solidFill>
                  <a:schemeClr val="tx2">
                    <a:lumMod val="75000"/>
                  </a:schemeClr>
                </a:solidFill>
                <a:latin typeface="TitilliumText25L"/>
                <a:ea typeface="+mn-ea"/>
                <a:cs typeface="+mn-cs"/>
              </a:rPr>
              <a:t>Działania i projekty zrealizowane przez SSOM</a:t>
            </a:r>
            <a:endParaRPr lang="pl-PL" sz="2200" b="1" dirty="0">
              <a:solidFill>
                <a:schemeClr val="tx2">
                  <a:lumMod val="75000"/>
                </a:schemeClr>
              </a:solidFill>
              <a:latin typeface="TitilliumText25L"/>
              <a:ea typeface="+mn-ea"/>
              <a:cs typeface="+mn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815" y="5037667"/>
            <a:ext cx="2514067" cy="1653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473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11223</TotalTime>
  <Words>2278</Words>
  <Application>Microsoft Office PowerPoint</Application>
  <PresentationFormat>Panoramiczny</PresentationFormat>
  <Paragraphs>400</Paragraphs>
  <Slides>23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Segoe UI</vt:lpstr>
      <vt:lpstr>Tahoma</vt:lpstr>
      <vt:lpstr>Times New Roman</vt:lpstr>
      <vt:lpstr>TitilliumText25L</vt:lpstr>
      <vt:lpstr>Trebuchet MS</vt:lpstr>
      <vt:lpstr>Wingdings</vt:lpstr>
      <vt:lpstr>Motyw pakietu Office</vt:lpstr>
      <vt:lpstr>1_Motyw pakietu Office</vt:lpstr>
      <vt:lpstr>2_Motyw pakietu Office</vt:lpstr>
      <vt:lpstr>Roman Walaszkowski – Dyrektor Biura SSOM </vt:lpstr>
      <vt:lpstr>Stowarzyszenie Szczecińskiego Obszaru Metropolitalnego  2005 - 2021</vt:lpstr>
      <vt:lpstr>Stowarzyszenie Szczecińskiego Obszaru Metropolitalnego  2005 - 2021</vt:lpstr>
      <vt:lpstr>Prezentacja programu PowerPoint</vt:lpstr>
      <vt:lpstr>Prezentacja programu PowerPoint</vt:lpstr>
      <vt:lpstr>Prezentacja programu PowerPoint</vt:lpstr>
      <vt:lpstr>Strategia   Zintegrowanych Inwestycji Terytorialnych SOM</vt:lpstr>
      <vt:lpstr>Działania i projekty zrealizowane przez SSOM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Mapa inwestycji ZIT SOM </vt:lpstr>
      <vt:lpstr>Prezentacja programu PowerPoint</vt:lpstr>
      <vt:lpstr>Prezentacja programu PowerPoint</vt:lpstr>
      <vt:lpstr>Budowa Zachodniego Drogowego Obejścia Szczecina</vt:lpstr>
      <vt:lpstr>Budowa Zachodniego Drogowego Obejścia Szczecina</vt:lpstr>
      <vt:lpstr>Kierunek - Zachód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Magdalena Maik</dc:creator>
  <cp:lastModifiedBy>Biuro SSOM</cp:lastModifiedBy>
  <cp:revision>325</cp:revision>
  <cp:lastPrinted>2019-10-28T11:58:24Z</cp:lastPrinted>
  <dcterms:created xsi:type="dcterms:W3CDTF">2015-03-03T06:54:48Z</dcterms:created>
  <dcterms:modified xsi:type="dcterms:W3CDTF">2021-06-16T06:45:27Z</dcterms:modified>
</cp:coreProperties>
</file>