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89" r:id="rId2"/>
    <p:sldMasterId id="2147483801" r:id="rId3"/>
    <p:sldMasterId id="2147483822" r:id="rId4"/>
  </p:sldMasterIdLst>
  <p:notesMasterIdLst>
    <p:notesMasterId r:id="rId17"/>
  </p:notesMasterIdLst>
  <p:handoutMasterIdLst>
    <p:handoutMasterId r:id="rId18"/>
  </p:handoutMasterIdLst>
  <p:sldIdLst>
    <p:sldId id="310" r:id="rId5"/>
    <p:sldId id="296" r:id="rId6"/>
    <p:sldId id="311" r:id="rId7"/>
    <p:sldId id="321" r:id="rId8"/>
    <p:sldId id="313" r:id="rId9"/>
    <p:sldId id="314" r:id="rId10"/>
    <p:sldId id="317" r:id="rId11"/>
    <p:sldId id="318" r:id="rId12"/>
    <p:sldId id="323" r:id="rId13"/>
    <p:sldId id="312" r:id="rId14"/>
    <p:sldId id="309" r:id="rId15"/>
    <p:sldId id="294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029" autoAdjust="0"/>
  </p:normalViewPr>
  <p:slideViewPr>
    <p:cSldViewPr>
      <p:cViewPr varScale="1">
        <p:scale>
          <a:sx n="92" d="100"/>
          <a:sy n="92" d="100"/>
        </p:scale>
        <p:origin x="205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1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8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1200" dirty="0" smtClean="0"/>
              <a:t>The pace of exchange </a:t>
            </a:r>
            <a:r>
              <a:rPr lang="pl-PL" sz="1200" dirty="0" smtClean="0"/>
              <a:t>of </a:t>
            </a:r>
            <a:r>
              <a:rPr lang="pl-PL" sz="1200" dirty="0" err="1" smtClean="0"/>
              <a:t>polluting</a:t>
            </a:r>
            <a:r>
              <a:rPr lang="pl-PL" sz="1200" dirty="0" smtClean="0"/>
              <a:t> </a:t>
            </a:r>
            <a:r>
              <a:rPr lang="pl-PL" sz="1200" dirty="0" err="1" smtClean="0"/>
              <a:t>boilers</a:t>
            </a:r>
            <a:r>
              <a:rPr lang="pl-PL" sz="1200" dirty="0" smtClean="0"/>
              <a:t> </a:t>
            </a:r>
            <a:r>
              <a:rPr lang="en-US" sz="1200" dirty="0" smtClean="0"/>
              <a:t>will set a timeframe when Poland wants to achieve clean air</a:t>
            </a:r>
            <a:r>
              <a:rPr lang="pl-PL" sz="1200" dirty="0" smtClean="0"/>
              <a:t>, </a:t>
            </a:r>
          </a:p>
          <a:p>
            <a:pPr marL="285750" indent="-285750">
              <a:buFontTx/>
              <a:buChar char="-"/>
            </a:pPr>
            <a:endParaRPr lang="en-US" sz="1200" dirty="0" smtClean="0"/>
          </a:p>
          <a:p>
            <a:pPr marL="285750" indent="-285750">
              <a:buFontTx/>
              <a:buChar char="-"/>
            </a:pPr>
            <a:r>
              <a:rPr lang="en-US" sz="1200" dirty="0" smtClean="0"/>
              <a:t>According to the information provided by </a:t>
            </a:r>
            <a:r>
              <a:rPr lang="en-US" sz="1200" dirty="0" err="1" smtClean="0"/>
              <a:t>NFOSiGW</a:t>
            </a:r>
            <a:r>
              <a:rPr lang="en-US" sz="1200" dirty="0" smtClean="0"/>
              <a:t>, as of </a:t>
            </a:r>
            <a:r>
              <a:rPr lang="pl-PL" sz="1200" dirty="0" smtClean="0"/>
              <a:t>08</a:t>
            </a:r>
            <a:r>
              <a:rPr lang="en-US" sz="1200" dirty="0" smtClean="0"/>
              <a:t>/0</a:t>
            </a:r>
            <a:r>
              <a:rPr lang="pl-PL" sz="1200" dirty="0" smtClean="0"/>
              <a:t>6</a:t>
            </a:r>
            <a:r>
              <a:rPr lang="en-US" sz="1200" dirty="0" smtClean="0"/>
              <a:t>/20</a:t>
            </a:r>
            <a:r>
              <a:rPr lang="pl-PL" sz="1200" dirty="0" smtClean="0"/>
              <a:t>21,</a:t>
            </a:r>
            <a:r>
              <a:rPr lang="en-US" sz="1200" dirty="0" smtClean="0"/>
              <a:t> </a:t>
            </a:r>
            <a:r>
              <a:rPr lang="pl-PL" sz="1200" dirty="0" err="1" smtClean="0"/>
              <a:t>only</a:t>
            </a:r>
            <a:r>
              <a:rPr lang="pl-PL" sz="1200" dirty="0" smtClean="0"/>
              <a:t> a bit </a:t>
            </a:r>
            <a:r>
              <a:rPr lang="pl-PL" sz="1200" dirty="0" err="1" smtClean="0"/>
              <a:t>more</a:t>
            </a:r>
            <a:r>
              <a:rPr lang="pl-PL" sz="1200" dirty="0" smtClean="0"/>
              <a:t> </a:t>
            </a:r>
            <a:r>
              <a:rPr lang="pl-PL" sz="1200" dirty="0" err="1" smtClean="0"/>
              <a:t>than</a:t>
            </a:r>
            <a:r>
              <a:rPr lang="pl-PL" sz="1200" dirty="0" smtClean="0"/>
              <a:t> </a:t>
            </a:r>
            <a:r>
              <a:rPr lang="pl-PL" sz="1200" dirty="0" smtClean="0"/>
              <a:t>206,000</a:t>
            </a:r>
            <a:r>
              <a:rPr lang="en-US" sz="1200" dirty="0" smtClean="0"/>
              <a:t> </a:t>
            </a:r>
            <a:r>
              <a:rPr lang="en-US" sz="1200" dirty="0" smtClean="0"/>
              <a:t>subsidy agreements for the whole country </a:t>
            </a:r>
            <a:r>
              <a:rPr lang="pl-PL" sz="1200" dirty="0" err="1" smtClean="0"/>
              <a:t>have</a:t>
            </a:r>
            <a:r>
              <a:rPr lang="pl-PL" sz="1200" dirty="0" smtClean="0"/>
              <a:t> </a:t>
            </a:r>
            <a:r>
              <a:rPr lang="pl-PL" sz="1200" dirty="0" err="1" smtClean="0"/>
              <a:t>been</a:t>
            </a:r>
            <a:r>
              <a:rPr lang="pl-PL" sz="1200" dirty="0" smtClean="0"/>
              <a:t> </a:t>
            </a:r>
            <a:r>
              <a:rPr lang="pl-PL" sz="1200" dirty="0" err="1" smtClean="0"/>
              <a:t>processed</a:t>
            </a:r>
            <a:r>
              <a:rPr lang="pl-PL" sz="1200" dirty="0" smtClean="0"/>
              <a:t> </a:t>
            </a:r>
            <a:r>
              <a:rPr lang="pl-PL" sz="1200" dirty="0" err="1" smtClean="0"/>
              <a:t>since</a:t>
            </a:r>
            <a:r>
              <a:rPr lang="pl-PL" sz="1200" dirty="0" smtClean="0"/>
              <a:t> </a:t>
            </a:r>
            <a:r>
              <a:rPr lang="pl-PL" sz="1200" dirty="0" err="1" smtClean="0"/>
              <a:t>September</a:t>
            </a:r>
            <a:r>
              <a:rPr lang="pl-PL" sz="1200" dirty="0" smtClean="0"/>
              <a:t> 2018</a:t>
            </a:r>
            <a:r>
              <a:rPr lang="en-US" sz="1200" dirty="0" smtClean="0"/>
              <a:t>, </a:t>
            </a:r>
            <a:r>
              <a:rPr lang="pl-PL" sz="1200" dirty="0" smtClean="0"/>
              <a:t>(</a:t>
            </a:r>
            <a:r>
              <a:rPr lang="en-US" sz="1200" dirty="0" smtClean="0"/>
              <a:t>about </a:t>
            </a:r>
            <a:r>
              <a:rPr lang="pl-PL" sz="1200" dirty="0" smtClean="0"/>
              <a:t>6250</a:t>
            </a:r>
            <a:r>
              <a:rPr lang="en-US" sz="1200" dirty="0" smtClean="0"/>
              <a:t> </a:t>
            </a:r>
            <a:r>
              <a:rPr lang="en-US" sz="1200" dirty="0" smtClean="0"/>
              <a:t>per month</a:t>
            </a:r>
            <a:r>
              <a:rPr lang="pl-PL" sz="1200" dirty="0" smtClean="0"/>
              <a:t>/75,000</a:t>
            </a:r>
            <a:r>
              <a:rPr lang="pl-PL" sz="1200" baseline="0" dirty="0" smtClean="0"/>
              <a:t> </a:t>
            </a:r>
            <a:r>
              <a:rPr lang="pl-PL" sz="1200" baseline="0" dirty="0" smtClean="0"/>
              <a:t>rocznie</a:t>
            </a:r>
            <a:r>
              <a:rPr lang="pl-PL" sz="1200" dirty="0" smtClean="0"/>
              <a:t>), </a:t>
            </a:r>
          </a:p>
          <a:p>
            <a:pPr marL="285750" indent="-285750">
              <a:buFontTx/>
              <a:buChar char="-"/>
            </a:pPr>
            <a:endParaRPr lang="pl-PL" sz="1200" dirty="0" smtClean="0"/>
          </a:p>
          <a:p>
            <a:pPr marL="285750" indent="-285750">
              <a:buFontTx/>
              <a:buChar char="-"/>
            </a:pPr>
            <a:r>
              <a:rPr lang="en-US" sz="1200" b="1" dirty="0" smtClean="0"/>
              <a:t>At this rate, the replacement of boilers will take approximately 4</a:t>
            </a:r>
            <a:r>
              <a:rPr lang="pl-PL" sz="1200" b="1" dirty="0" smtClean="0"/>
              <a:t>3</a:t>
            </a:r>
            <a:r>
              <a:rPr lang="en-US" sz="1200" b="1" dirty="0" smtClean="0"/>
              <a:t> years</a:t>
            </a:r>
            <a:endParaRPr lang="pl-PL" sz="1200" b="1" dirty="0" smtClean="0"/>
          </a:p>
          <a:p>
            <a:pPr marL="285750" indent="-285750">
              <a:buFontTx/>
              <a:buChar char="-"/>
            </a:pPr>
            <a:endParaRPr lang="pl-PL" sz="1200" b="1" dirty="0" smtClean="0"/>
          </a:p>
          <a:p>
            <a:pPr marL="285750" indent="-285750">
              <a:buFontTx/>
              <a:buChar char="-"/>
            </a:pP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29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6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Kliknij, aby edytować główny styl tytułu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Kliknij, aby edytować główny styl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8158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959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883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62635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3264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29410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E98375-5C84-4176-84A5-B6A3E0825F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73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C7773-6390-40B5-8F3A-46FD9E5B70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1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45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7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Kliknij, aby edytować główny styl tytułu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Edytuj główne style tekstu</a:t>
            </a:r>
          </a:p>
          <a:p>
            <a:pPr lvl="1"/>
            <a:r>
              <a:rPr lang="en-US"/>
              <a:t>Poziom drugi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027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823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53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868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27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63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27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67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349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79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0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88F9B-71EE-4D5C-B44E-012EF44E925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7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386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4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8238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64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537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058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183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895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693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863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08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CDD1B-50E0-44E8-82B7-F85F69F6D40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36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447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149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743803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3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9997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933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2284669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403868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404194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4037438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293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2159957"/>
            <a:ext cx="1846195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58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57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607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644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614"/>
            <a:ext cx="78867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20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35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2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2502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579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8177A-0CE3-43B6-B11B-ED2E8AEAD8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65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417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4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03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30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380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733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02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63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162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876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0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55DDF-6655-40F2-8D9E-CA15739A7E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575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230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6826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743803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3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9676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826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08965" y="1913417"/>
            <a:ext cx="1406386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88551" y="2898477"/>
            <a:ext cx="1730463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61485" y="1913416"/>
            <a:ext cx="2389134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3660" y="1748078"/>
            <a:ext cx="1982390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30189" y="2860831"/>
            <a:ext cx="1215323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689323" y="3790927"/>
            <a:ext cx="1490663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03660" y="3908959"/>
            <a:ext cx="1313615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735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8650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4771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60892" y="1748079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77013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093134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8650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44771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60892" y="3934111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477013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093134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52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2284669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403868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404194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4037438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4579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2159957"/>
            <a:ext cx="1846195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58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57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6743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473" y="1843396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686050" y="1843395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4628" y="1843394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603206" y="1843393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512253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4477814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6443375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48423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2713984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4679545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6645107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4623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644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614"/>
            <a:ext cx="78867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02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BFC62-E3CF-4012-8A8B-ABF1C18EA02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8685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800BF-55FD-4017-8F82-94A8DE4F575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5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47253-C9BC-4251-8AE3-8910CE9253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r>
              <a:rPr lang="en-US"/>
              <a:t>Kliknij, aby edytować główny styl tytułu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en-US"/>
              <a:t>Edytuj główne style tekstu</a:t>
            </a:r>
          </a:p>
          <a:p>
            <a:pPr lvl="1"/>
            <a:r>
              <a:rPr lang="en-US"/>
              <a:t>Poziom drugi</a:t>
            </a:r>
          </a:p>
          <a:p>
            <a:pPr lvl="2"/>
            <a:r>
              <a:rPr lang="en-US"/>
              <a:t>Trzeci poziom</a:t>
            </a:r>
          </a:p>
          <a:p>
            <a:pPr lvl="3"/>
            <a:r>
              <a:rPr lang="en-US"/>
              <a:t>Czwarty poziom</a:t>
            </a:r>
          </a:p>
          <a:p>
            <a:pPr lvl="4"/>
            <a:r>
              <a:rPr lang="en-US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41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5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1B0F-33C6-40FB-B306-D62BB5BB1CF3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AB38F-ADFA-45A5-8480-903F99CF5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98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98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  <p:sldLayoutId id="2147483841" r:id="rId19"/>
    <p:sldLayoutId id="2147483842" r:id="rId20"/>
    <p:sldLayoutId id="2147483843" r:id="rId21"/>
    <p:sldLayoutId id="214748384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0.png"/><Relationship Id="rId5" Type="http://schemas.openxmlformats.org/officeDocument/2006/relationships/hyperlink" Target="mailto:andrzej.urbanik@ec.europa.eu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04589" y="1772816"/>
            <a:ext cx="7548918" cy="654485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accent5"/>
                </a:solidFill>
              </a:rPr>
              <a:t>Doświadczenia i rekomendacje Komisji Europejskiej w zakresie </a:t>
            </a:r>
            <a:r>
              <a:rPr lang="en-IE" sz="3600" dirty="0" err="1" smtClean="0">
                <a:solidFill>
                  <a:schemeClr val="accent5"/>
                </a:solidFill>
              </a:rPr>
              <a:t>dzia</a:t>
            </a:r>
            <a:r>
              <a:rPr lang="pl-PL" sz="3600" dirty="0" smtClean="0">
                <a:solidFill>
                  <a:schemeClr val="accent5"/>
                </a:solidFill>
              </a:rPr>
              <a:t>łań antysmogowych</a:t>
            </a:r>
            <a:r>
              <a:rPr lang="pl-PL" sz="4050" dirty="0">
                <a:solidFill>
                  <a:schemeClr val="accent5"/>
                </a:solidFill>
              </a:rPr>
              <a:t/>
            </a:r>
            <a:br>
              <a:rPr lang="pl-PL" sz="4050" dirty="0">
                <a:solidFill>
                  <a:schemeClr val="accent5"/>
                </a:solidFill>
              </a:rPr>
            </a:br>
            <a:endParaRPr lang="en-GB" sz="4050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91254" y="5429077"/>
            <a:ext cx="3780235" cy="39674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l-PL" sz="1350" i="0" dirty="0"/>
              <a:t>KOMISJA EUROPEJSKA</a:t>
            </a:r>
          </a:p>
          <a:p>
            <a:pPr>
              <a:spcAft>
                <a:spcPts val="0"/>
              </a:spcAft>
            </a:pPr>
            <a:r>
              <a:rPr lang="pl-PL" sz="1350" i="0" dirty="0"/>
              <a:t>Dyrekcja Generalna</a:t>
            </a:r>
          </a:p>
          <a:p>
            <a:pPr>
              <a:spcAft>
                <a:spcPts val="0"/>
              </a:spcAft>
            </a:pPr>
            <a:r>
              <a:rPr lang="pl-PL" sz="1350" i="0" dirty="0"/>
              <a:t>ds. Polityki Regionalnej i Miejskiej</a:t>
            </a:r>
          </a:p>
          <a:p>
            <a:r>
              <a:rPr lang="pl-PL" sz="1350" i="0" dirty="0"/>
              <a:t>Wydział F.3 - Polska</a:t>
            </a:r>
            <a:endParaRPr lang="en-GB" sz="1350" i="0" dirty="0"/>
          </a:p>
        </p:txBody>
      </p:sp>
    </p:spTree>
    <p:extLst>
      <p:ext uri="{BB962C8B-B14F-4D97-AF65-F5344CB8AC3E}">
        <p14:creationId xmlns:p14="http://schemas.microsoft.com/office/powerpoint/2010/main" val="33842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6705762" cy="1390139"/>
          </a:xfrm>
        </p:spPr>
        <p:txBody>
          <a:bodyPr wrap="square" anchor="b" anchorCtr="0"/>
          <a:lstStyle/>
          <a:p>
            <a:r>
              <a:rPr lang="en-US" sz="788" b="1" dirty="0"/>
              <a:t>© European Union 2020</a:t>
            </a:r>
          </a:p>
          <a:p>
            <a:r>
              <a:rPr lang="en-US" sz="788" dirty="0"/>
              <a:t>Unless otherwise noted the reuse of this presentation is </a:t>
            </a:r>
            <a:r>
              <a:rPr lang="en-US" sz="788" dirty="0" err="1"/>
              <a:t>authorised</a:t>
            </a:r>
            <a:r>
              <a:rPr lang="en-US" sz="788" dirty="0"/>
              <a:t> under the </a:t>
            </a:r>
            <a:r>
              <a:rPr lang="en-US" sz="788" dirty="0">
                <a:hlinkClick r:id="rId3"/>
              </a:rPr>
              <a:t>CC BY 4.0 </a:t>
            </a:r>
            <a:r>
              <a:rPr lang="en-US" sz="788" dirty="0"/>
              <a:t>license. For any use or reproduction of elements that are not owned by the EU, permission may need to be sought directly from the respective </a:t>
            </a:r>
            <a:r>
              <a:rPr lang="en-US" sz="788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1208"/>
            <a:ext cx="767622" cy="2685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3501008"/>
            <a:ext cx="454312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pl-PL" sz="1600" dirty="0" smtClean="0"/>
              <a:t>KOMISJA EUROPEJSKA</a:t>
            </a:r>
          </a:p>
          <a:p>
            <a:pPr algn="r">
              <a:spcAft>
                <a:spcPts val="0"/>
              </a:spcAft>
            </a:pPr>
            <a:r>
              <a:rPr lang="pl-PL" sz="1600" dirty="0" smtClean="0"/>
              <a:t>Dyrekcja Generalna </a:t>
            </a:r>
          </a:p>
          <a:p>
            <a:pPr algn="r">
              <a:spcAft>
                <a:spcPts val="0"/>
              </a:spcAft>
            </a:pPr>
            <a:r>
              <a:rPr lang="pl-PL" sz="1600" dirty="0" smtClean="0"/>
              <a:t>ds. Polityki Regionalnej i Miejskiej</a:t>
            </a:r>
          </a:p>
          <a:p>
            <a:pPr algn="r">
              <a:spcAft>
                <a:spcPts val="600"/>
              </a:spcAft>
            </a:pPr>
            <a:r>
              <a:rPr lang="pl-PL" sz="1600" dirty="0" smtClean="0"/>
              <a:t>Wydział F.3 – Polska</a:t>
            </a:r>
          </a:p>
          <a:p>
            <a:pPr algn="r">
              <a:spcAft>
                <a:spcPts val="600"/>
              </a:spcAft>
            </a:pPr>
            <a:r>
              <a:rPr lang="pl-PL" sz="1600" dirty="0" err="1" smtClean="0">
                <a:hlinkClick r:id="rId5"/>
              </a:rPr>
              <a:t>andrzej</a:t>
            </a:r>
            <a:r>
              <a:rPr lang="en-GB" sz="1600" dirty="0" smtClean="0">
                <a:hlinkClick r:id="rId5"/>
              </a:rPr>
              <a:t>.</a:t>
            </a:r>
            <a:r>
              <a:rPr lang="pl-PL" sz="1600" dirty="0" smtClean="0">
                <a:hlinkClick r:id="rId5"/>
              </a:rPr>
              <a:t>urbanik@ec.europa.eu</a:t>
            </a:r>
            <a:endParaRPr lang="en-GB" sz="1600" dirty="0" smtClean="0"/>
          </a:p>
          <a:p>
            <a:pPr algn="r">
              <a:spcAft>
                <a:spcPts val="600"/>
              </a:spcAft>
            </a:pPr>
            <a:endParaRPr lang="en-GB" sz="1600" dirty="0" smtClean="0"/>
          </a:p>
          <a:p>
            <a:pPr algn="r">
              <a:spcAft>
                <a:spcPts val="600"/>
              </a:spcAft>
            </a:pPr>
            <a:endParaRPr lang="en-GB" sz="1600" dirty="0"/>
          </a:p>
          <a:p>
            <a:pPr algn="r">
              <a:spcAft>
                <a:spcPts val="600"/>
              </a:spcAft>
            </a:pPr>
            <a:endParaRPr lang="en-GB" sz="1600" dirty="0"/>
          </a:p>
          <a:p>
            <a:endParaRPr lang="pl-PL" dirty="0" smtClean="0"/>
          </a:p>
          <a:p>
            <a:endParaRPr lang="pl-PL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964" y="3670582"/>
            <a:ext cx="223132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Funding opportunities 2021-2027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Poland will continue to be the key recipient of EU cohesion policy (allocation 72 billion euro)</a:t>
            </a:r>
          </a:p>
          <a:p>
            <a:r>
              <a:rPr lang="en-IE" dirty="0" smtClean="0"/>
              <a:t>Just Transition Fund for territories facing the phasing-out of coal mining</a:t>
            </a:r>
          </a:p>
          <a:p>
            <a:r>
              <a:rPr lang="en-IE" dirty="0" smtClean="0"/>
              <a:t>The Recovery and Resilience Facility to help move out of the economic crisis</a:t>
            </a:r>
            <a:endParaRPr lang="en-IE" dirty="0"/>
          </a:p>
          <a:p>
            <a:r>
              <a:rPr lang="en-IE" dirty="0" smtClean="0"/>
              <a:t>EU-REACT – top up on 2014-2020 programmes</a:t>
            </a:r>
          </a:p>
          <a:p>
            <a:r>
              <a:rPr lang="en-IE" dirty="0" smtClean="0"/>
              <a:t>Coordination of the above mechanisms (as well as national sources) is crucial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2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76672"/>
            <a:ext cx="8833048" cy="59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309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019" y="6330593"/>
            <a:ext cx="840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https://www.eea.europa.eu/publications/air-quality-in-europe-2020-report</a:t>
            </a:r>
          </a:p>
        </p:txBody>
      </p:sp>
    </p:spTree>
    <p:extLst>
      <p:ext uri="{BB962C8B-B14F-4D97-AF65-F5344CB8AC3E}">
        <p14:creationId xmlns:p14="http://schemas.microsoft.com/office/powerpoint/2010/main" val="22539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9598" y="620688"/>
            <a:ext cx="7058746" cy="1091208"/>
          </a:xfrm>
          <a:prstGeom prst="rect">
            <a:avLst/>
          </a:prstGeom>
        </p:spPr>
        <p:txBody>
          <a:bodyPr vert="horz" lIns="91440" tIns="45720" rIns="91440" bIns="4572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Zanieczyszczenie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powietrza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w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liczbach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...</a:t>
            </a:r>
            <a: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598" y="1340768"/>
            <a:ext cx="8066858" cy="4700595"/>
          </a:xfrm>
          <a:prstGeom prst="rect">
            <a:avLst/>
          </a:prstGeom>
        </p:spPr>
        <p:txBody>
          <a:bodyPr vert="horz" lIns="91440" tIns="45720" rIns="91440" bIns="4572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44 000 osób umiera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 roku w Polsce z powodu komplikacji związanych z zanieczyszczeniem powietrza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 mld USD to roczny koszt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zanieczyszczenia powietrza w Polsce (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 800 zł miesięcznie na mieszkańca),</a:t>
            </a: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33 najbardziej zanieczyszczone miasta europejskie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(na 50) znajdują się w Polsce,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charset="2"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Około 22 mld EUR 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łączne potrzeby inwestycyjne w zakresie wymiany kotłów i termomodernizacji budynków jednorodzinnych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3A1C0D-537A-44C1-B3DB-1AB7580490E5}" type="slidenum">
              <a:rPr lang="en-US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0844" y="451259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C00000"/>
                </a:solidFill>
                <a:latin typeface="Trebuchet MS" panose="020B0603020202020204" pitchFamily="34" charset="0"/>
                <a:ea typeface="+mj-ea"/>
                <a:cs typeface="+mj-cs"/>
              </a:rPr>
              <a:t>T</a:t>
            </a:r>
            <a:r>
              <a:rPr lang="pl-PL" sz="2200" b="1" dirty="0" smtClean="0">
                <a:solidFill>
                  <a:srgbClr val="C00000"/>
                </a:solidFill>
                <a:latin typeface="Trebuchet MS" panose="020B0603020202020204" pitchFamily="34" charset="0"/>
                <a:ea typeface="+mj-ea"/>
                <a:cs typeface="+mj-cs"/>
              </a:rPr>
              <a:t>empo wymiany kotłów węglowych wyznaczy datę osiągnięcia czystego powietrza…</a:t>
            </a:r>
            <a:endParaRPr lang="en-GB" sz="22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22142"/>
              </p:ext>
            </p:extLst>
          </p:nvPr>
        </p:nvGraphicFramePr>
        <p:xfrm>
          <a:off x="762137" y="1412776"/>
          <a:ext cx="7626287" cy="3972438"/>
        </p:xfrm>
        <a:graphic>
          <a:graphicData uri="http://schemas.openxmlformats.org/drawingml/2006/table">
            <a:tbl>
              <a:tblPr/>
              <a:tblGrid>
                <a:gridCol w="1059827">
                  <a:extLst>
                    <a:ext uri="{9D8B030D-6E8A-4147-A177-3AD203B41FA5}">
                      <a16:colId xmlns:a16="http://schemas.microsoft.com/office/drawing/2014/main" val="794484273"/>
                    </a:ext>
                  </a:extLst>
                </a:gridCol>
                <a:gridCol w="1254555">
                  <a:extLst>
                    <a:ext uri="{9D8B030D-6E8A-4147-A177-3AD203B41FA5}">
                      <a16:colId xmlns:a16="http://schemas.microsoft.com/office/drawing/2014/main" val="1639712764"/>
                    </a:ext>
                  </a:extLst>
                </a:gridCol>
                <a:gridCol w="1008751">
                  <a:extLst>
                    <a:ext uri="{9D8B030D-6E8A-4147-A177-3AD203B41FA5}">
                      <a16:colId xmlns:a16="http://schemas.microsoft.com/office/drawing/2014/main" val="706619772"/>
                    </a:ext>
                  </a:extLst>
                </a:gridCol>
                <a:gridCol w="1110904">
                  <a:extLst>
                    <a:ext uri="{9D8B030D-6E8A-4147-A177-3AD203B41FA5}">
                      <a16:colId xmlns:a16="http://schemas.microsoft.com/office/drawing/2014/main" val="2856092525"/>
                    </a:ext>
                  </a:extLst>
                </a:gridCol>
                <a:gridCol w="1047058">
                  <a:extLst>
                    <a:ext uri="{9D8B030D-6E8A-4147-A177-3AD203B41FA5}">
                      <a16:colId xmlns:a16="http://schemas.microsoft.com/office/drawing/2014/main" val="2661775444"/>
                    </a:ext>
                  </a:extLst>
                </a:gridCol>
                <a:gridCol w="1059827">
                  <a:extLst>
                    <a:ext uri="{9D8B030D-6E8A-4147-A177-3AD203B41FA5}">
                      <a16:colId xmlns:a16="http://schemas.microsoft.com/office/drawing/2014/main" val="678186939"/>
                    </a:ext>
                  </a:extLst>
                </a:gridCol>
                <a:gridCol w="1085365">
                  <a:extLst>
                    <a:ext uri="{9D8B030D-6E8A-4147-A177-3AD203B41FA5}">
                      <a16:colId xmlns:a16="http://schemas.microsoft.com/office/drawing/2014/main" val="1383552027"/>
                    </a:ext>
                  </a:extLst>
                </a:gridCol>
              </a:tblGrid>
              <a:tr h="206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Dzisiaj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953664"/>
                  </a:ext>
                </a:extLst>
              </a:tr>
              <a:tr h="804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łączna liczba kotłów węglowych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3.000.000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3.000.000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3.000.000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3.000.000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476705"/>
                  </a:ext>
                </a:extLst>
              </a:tr>
              <a:tr h="753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ilość wymian kotłów na 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300.000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200.000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150.000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120.000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pl-PL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.000</a:t>
                      </a:r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24555"/>
                  </a:ext>
                </a:extLst>
              </a:tr>
              <a:tr h="1000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 lat zajmie nam wymiana kotłów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  <a:r>
                        <a:rPr lang="en-US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pl-PL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5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5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394749"/>
                  </a:ext>
                </a:extLst>
              </a:tr>
              <a:tr h="1000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 wymiany ostatniego kotła węglowego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  <a:r>
                        <a:rPr lang="pl-PL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883910"/>
                  </a:ext>
                </a:extLst>
              </a:tr>
              <a:tr h="206360">
                <a:tc gridSpan="7"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*obecne tempo wymiany </a:t>
                      </a:r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kotłów węglowych (obliczenia własne na podstawie</a:t>
                      </a:r>
                      <a:r>
                        <a:rPr lang="pl-PL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informacji z NFOŚiGW)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62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95536" y="548680"/>
            <a:ext cx="8426896" cy="1091208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Kluczowe</a:t>
            </a:r>
            <a:r>
              <a:rPr kumimoji="0" lang="en-I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I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zalecenia</a:t>
            </a:r>
            <a:r>
              <a:rPr kumimoji="0" lang="en-I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IE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regulacyjne</a:t>
            </a:r>
            <a:r>
              <a:rPr lang="en-IE" sz="2200" b="1" dirty="0" smtClean="0">
                <a:solidFill>
                  <a:srgbClr val="C00000"/>
                </a:solidFill>
                <a:latin typeface="Trebuchet MS" panose="020B0603020202020204"/>
              </a:rPr>
              <a:t>, </a:t>
            </a:r>
            <a:r>
              <a:rPr lang="en-IE" sz="2200" b="1" dirty="0" err="1" smtClean="0">
                <a:solidFill>
                  <a:srgbClr val="C00000"/>
                </a:solidFill>
                <a:latin typeface="Trebuchet MS" panose="020B0603020202020204"/>
              </a:rPr>
              <a:t>wg</a:t>
            </a:r>
            <a:r>
              <a:rPr lang="en-IE" sz="2200" b="1" dirty="0" smtClean="0">
                <a:solidFill>
                  <a:srgbClr val="C00000"/>
                </a:solidFill>
                <a:latin typeface="Trebuchet MS" panose="020B0603020202020204"/>
              </a:rPr>
              <a:t>. </a:t>
            </a:r>
            <a:r>
              <a:rPr lang="en-IE" sz="2200" b="1" dirty="0" err="1" smtClean="0">
                <a:solidFill>
                  <a:srgbClr val="C00000"/>
                </a:solidFill>
                <a:latin typeface="Trebuchet MS" panose="020B0603020202020204"/>
              </a:rPr>
              <a:t>raportu</a:t>
            </a:r>
            <a:r>
              <a:rPr lang="en-IE" sz="2200" b="1" dirty="0" smtClean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Banku Światowego</a:t>
            </a:r>
            <a:r>
              <a:rPr kumimoji="0" lang="en-I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*</a:t>
            </a:r>
            <a:br>
              <a:rPr kumimoji="0" lang="en-I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0492" y="1639888"/>
            <a:ext cx="8856984" cy="3880773"/>
          </a:xfrm>
          <a:prstGeom prst="rect">
            <a:avLst/>
          </a:prstGeom>
          <a:noFill/>
        </p:spPr>
        <p:txBody>
          <a:bodyPr vert="horz" lIns="91440" tIns="45720" rIns="91440" bIns="4572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Uchwalenie i </a:t>
            </a:r>
            <a:r>
              <a:rPr lang="pl-PL" sz="17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egzekucja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uchwał antysmogowych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jako skuteczny instrument generujący popyt na wymianę źródeł ciepła i termomodernizację,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Konsolidacja istniejących programów </a:t>
            </a:r>
            <a:r>
              <a:rPr kumimoji="0" lang="en-IE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finansuj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ą</a:t>
            </a:r>
            <a:r>
              <a:rPr kumimoji="0" lang="en-IE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cych</a:t>
            </a:r>
            <a:r>
              <a:rPr kumimoji="0" lang="en-IE" sz="17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IE" sz="17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wymian</a:t>
            </a:r>
            <a:r>
              <a:rPr kumimoji="0" lang="pl-PL" sz="17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ę kotłów 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 szczeblu krajowym i regionalnym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 celu uniknięcia wzajemnej </a:t>
            </a:r>
            <a:r>
              <a:rPr kumimoji="0" lang="pl-PL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kanibalizacji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między konkurencyjnymi programami,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Stosowanie 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instrumentów fiskalnych zniechęcających właścicieli budynków do korzystania z węgla dla celów opałowych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Utworzenie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mechanizmu kompensującego podwyższone koszty za ogrzewanie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po zamianie źródła ciepła na bardziej ekologiczne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n-IE" sz="1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lang="en-IE" sz="17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IE" sz="1300" b="1" u="sng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*https://</a:t>
            </a:r>
            <a:r>
              <a:rPr lang="en-IE" sz="1300" b="1" u="sng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documents.worldbank.org/en/publication/documents-reports/documentdetail/773511612341641822/poland-catching-up-regions-towards-robust-scalable-and-inclusive-clean-air-program-for-all  </a:t>
            </a:r>
            <a:endParaRPr kumimoji="0" lang="pl-PL" sz="13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35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5556" y="476672"/>
            <a:ext cx="7992888" cy="1091208"/>
          </a:xfrm>
          <a:prstGeom prst="rect">
            <a:avLst/>
          </a:prstGeom>
        </p:spPr>
        <p:txBody>
          <a:bodyPr vert="horz" lIns="91440" tIns="45720" rIns="91440" bIns="4572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IE" sz="2200" b="1" dirty="0" err="1">
                <a:solidFill>
                  <a:srgbClr val="C00000"/>
                </a:solidFill>
                <a:latin typeface="Trebuchet MS" panose="020B0603020202020204"/>
              </a:rPr>
              <a:t>Kluczowe</a:t>
            </a:r>
            <a:r>
              <a:rPr lang="en-IE" sz="2200" b="1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en-IE" sz="2200" b="1" dirty="0" err="1">
                <a:solidFill>
                  <a:srgbClr val="C00000"/>
                </a:solidFill>
                <a:latin typeface="Trebuchet MS" panose="020B0603020202020204"/>
              </a:rPr>
              <a:t>zalecenia</a:t>
            </a:r>
            <a:r>
              <a:rPr lang="en-IE" sz="2200" b="1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en-IE" sz="2200" b="1" i="1" dirty="0" err="1" smtClean="0">
                <a:solidFill>
                  <a:srgbClr val="C00000"/>
                </a:solidFill>
                <a:latin typeface="Trebuchet MS" panose="020B0603020202020204"/>
              </a:rPr>
              <a:t>organizacyjne</a:t>
            </a:r>
            <a:r>
              <a:rPr lang="en-IE" sz="2200" b="1" dirty="0" smtClean="0">
                <a:solidFill>
                  <a:srgbClr val="C00000"/>
                </a:solidFill>
                <a:latin typeface="Trebuchet MS" panose="020B0603020202020204"/>
              </a:rPr>
              <a:t>, </a:t>
            </a:r>
            <a:r>
              <a:rPr lang="en-IE" sz="2200" b="1" dirty="0" err="1">
                <a:solidFill>
                  <a:srgbClr val="C00000"/>
                </a:solidFill>
                <a:latin typeface="Trebuchet MS" panose="020B0603020202020204"/>
              </a:rPr>
              <a:t>wg</a:t>
            </a:r>
            <a:r>
              <a:rPr lang="en-IE" sz="2200" b="1" dirty="0">
                <a:solidFill>
                  <a:srgbClr val="C00000"/>
                </a:solidFill>
                <a:latin typeface="Trebuchet MS" panose="020B0603020202020204"/>
              </a:rPr>
              <a:t>. </a:t>
            </a:r>
            <a:r>
              <a:rPr lang="en-IE" sz="2200" b="1" dirty="0" err="1">
                <a:solidFill>
                  <a:srgbClr val="C00000"/>
                </a:solidFill>
                <a:latin typeface="Trebuchet MS" panose="020B0603020202020204"/>
              </a:rPr>
              <a:t>raportu</a:t>
            </a:r>
            <a:r>
              <a:rPr lang="en-IE" sz="2200" b="1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pl-PL" sz="2200" b="1" dirty="0">
                <a:solidFill>
                  <a:srgbClr val="C00000"/>
                </a:solidFill>
                <a:latin typeface="Trebuchet MS" panose="020B0603020202020204"/>
              </a:rPr>
              <a:t>Banku </a:t>
            </a:r>
            <a:r>
              <a:rPr lang="pl-PL" sz="2200" b="1" dirty="0" smtClean="0">
                <a:solidFill>
                  <a:srgbClr val="C00000"/>
                </a:solidFill>
                <a:latin typeface="Trebuchet MS" panose="020B0603020202020204"/>
              </a:rPr>
              <a:t>Światowego</a:t>
            </a:r>
            <a:r>
              <a:rPr lang="en-IE" sz="2200" b="1" dirty="0" smtClean="0">
                <a:solidFill>
                  <a:srgbClr val="C00000"/>
                </a:solidFill>
                <a:latin typeface="Trebuchet MS" panose="020B0603020202020204"/>
              </a:rPr>
              <a:t>, c.d.</a:t>
            </a: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2200" b="1" i="1" u="none" strike="noStrike" kern="1200" cap="none" spc="0" normalizeH="0" baseline="0" noProof="0" dirty="0">
              <a:ln>
                <a:noFill/>
              </a:ln>
              <a:solidFill>
                <a:srgbClr val="C42F1A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772816"/>
            <a:ext cx="8784976" cy="4824536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Finalizacja prac nad uruchomieniem 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tzw. ścieżki bankowej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banki komercyjne będą pośredniczyć w przekazywaniu dotacji oraz pożyczek dla zamożnych i średnio zamożnych gospodarstw domowych, w modelu „jednego okienka”,</a:t>
            </a:r>
            <a:endParaRPr kumimoji="0" lang="en-IE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lang="en-IE" sz="1700" dirty="0" err="1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Zwi</a:t>
            </a:r>
            <a:r>
              <a:rPr lang="pl-PL" sz="1700" dirty="0" err="1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ększenie</a:t>
            </a:r>
            <a:r>
              <a:rPr lang="pl-PL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 zaangażowania </a:t>
            </a:r>
            <a:r>
              <a:rPr lang="pl-PL" sz="1700" b="1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samorządów lokalnych </a:t>
            </a:r>
            <a:r>
              <a:rPr lang="pl-PL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w działania antysmogowe,</a:t>
            </a: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Utworzenie adekwatnego 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modelu wsparcia osób o najniższych dochodach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i włączenie go w struktury programu „Czyste powietrze”, </a:t>
            </a:r>
            <a:endParaRPr kumimoji="0" lang="pl-PL" sz="17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Rozwój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systemu szkoleń dla operatorów programu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(instalatorów i </a:t>
            </a:r>
            <a:r>
              <a:rPr kumimoji="0" lang="pl-PL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ekodoradców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w gminach)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celu zapewnienia kompleksowego wsparcia informacyjnego na temat dostępnych źródeł finansowania,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Utworzenie 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platformy internetowej w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celu konsolidacji wszystkich dostępnych informacji o programach i narzędziach wsparcia mieszkańców,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Działania informacyjne, komunikacyjne i edukacyjne.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pl-PL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8701" y="332656"/>
            <a:ext cx="7776864" cy="1091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Rekomendowane</a:t>
            </a:r>
            <a:r>
              <a:rPr kumimoji="0" lang="en-I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I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dzi</a:t>
            </a:r>
            <a:r>
              <a:rPr kumimoji="0" lang="pl-PL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ałania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lang="pl-PL" sz="2200" b="1" dirty="0" smtClean="0"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rebuchet MS" panose="020B0603020202020204"/>
              </a:rPr>
              <a:t>antysmogowe</a:t>
            </a:r>
            <a:r>
              <a:rPr lang="pl-PL" sz="2200" b="1" i="1" dirty="0" smtClean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na poziomie regionalnym</a:t>
            </a:r>
            <a:r>
              <a:rPr kumimoji="0" lang="en-I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en-I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lang="pl-PL" sz="2200" b="1" dirty="0">
              <a:solidFill>
                <a:srgbClr val="C00000"/>
              </a:solidFill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rebuchet MS" panose="020B0603020202020204"/>
            </a:endParaRPr>
          </a:p>
          <a:p>
            <a:pPr lvl="0" algn="ctr">
              <a:defRPr/>
            </a:pPr>
            <a:r>
              <a:rPr kumimoji="0" lang="pl-PL" sz="2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</a:rPr>
              <a:t>(K</a:t>
            </a:r>
            <a:r>
              <a:rPr kumimoji="0" lang="pl-PL" sz="2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omplementarne</a:t>
            </a:r>
            <a:r>
              <a:rPr kumimoji="0" lang="pl-PL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</a:rPr>
              <a:t>, a nie konkurujące z programami krajowymi</a:t>
            </a:r>
            <a:r>
              <a:rPr lang="pl-PL" sz="2200" b="1" dirty="0"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Trebuchet MS" panose="020B0603020202020204"/>
              </a:rPr>
              <a:t>)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2132856"/>
            <a:ext cx="7776864" cy="443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Krajowy</a:t>
            </a:r>
            <a:r>
              <a:rPr kumimoji="0" lang="en-IE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lang="en-IE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p</a:t>
            </a:r>
            <a:r>
              <a:rPr kumimoji="0" lang="pl-PL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rogram</a:t>
            </a:r>
            <a:r>
              <a:rPr kumimoji="0" lang="en-IE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’’Czyste powietrze’’ oraz Fundusz termomodernizacyjny dedykowane dla budownictwa mieszkaniowego (budynki jedno i wielorodzinne),</a:t>
            </a:r>
            <a:endParaRPr kumimoji="0" lang="en-IE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pl-PL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W przypadku finansowania </a:t>
            </a:r>
            <a:r>
              <a:rPr lang="pl-PL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 </a:t>
            </a:r>
            <a:r>
              <a:rPr lang="pl-PL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z </a:t>
            </a:r>
            <a:r>
              <a:rPr lang="en-IE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K</a:t>
            </a:r>
            <a:r>
              <a:rPr lang="pl-PL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rajowego </a:t>
            </a:r>
            <a:r>
              <a:rPr lang="en-IE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P</a:t>
            </a:r>
            <a:r>
              <a:rPr lang="pl-PL" sz="1700" dirty="0" err="1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rogramu</a:t>
            </a:r>
            <a:r>
              <a:rPr lang="pl-PL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 </a:t>
            </a:r>
            <a:r>
              <a:rPr lang="en-IE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O</a:t>
            </a:r>
            <a:r>
              <a:rPr lang="pl-PL" sz="1700" dirty="0" err="1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dbudowy</a:t>
            </a:r>
            <a:r>
              <a:rPr lang="pl-PL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 </a:t>
            </a:r>
            <a:r>
              <a:rPr lang="pl-PL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– wsparcie </a:t>
            </a:r>
            <a:r>
              <a:rPr lang="pl-PL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uzależnione </a:t>
            </a:r>
            <a:r>
              <a:rPr lang="pl-PL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od wdrożenia odpowiednich reform, bazujących na rekomendacjach Banku </a:t>
            </a:r>
            <a:r>
              <a:rPr lang="pl-PL" sz="170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rebuchet MS" panose="020B0603020202020204"/>
              </a:rPr>
              <a:t>Światowego,</a:t>
            </a:r>
            <a:endParaRPr lang="pl-PL" sz="1700" dirty="0">
              <a:solidFill>
                <a:sysClr val="windowText" lastClr="000000">
                  <a:lumMod val="75000"/>
                  <a:lumOff val="25000"/>
                </a:sysClr>
              </a:solidFill>
              <a:latin typeface="Trebuchet MS" panose="020B0603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Wsparcie</a:t>
            </a:r>
            <a:r>
              <a:rPr kumimoji="0" lang="pl-PL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z regionalnych programów jako uzupełnienie dla programów krajowych: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efektywność</a:t>
            </a:r>
            <a:r>
              <a:rPr kumimoji="0" lang="pl-PL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energetyczna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(EE) w budynkach publicznych, MŚP, OZE – konieczna 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demarkacja z programami krajowymi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0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0279" y="764704"/>
            <a:ext cx="7776864" cy="10912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Rekomendowane</a:t>
            </a:r>
            <a:r>
              <a:rPr kumimoji="0" lang="en-IE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en-IE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dzi</a:t>
            </a:r>
            <a:r>
              <a:rPr kumimoji="0" lang="pl-PL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ałania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pl-PL" sz="2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antysmogowe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na </a:t>
            </a:r>
            <a:r>
              <a:rPr kumimoji="0" lang="pl-PL" sz="2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poziomie regionalnym, c.d.</a:t>
            </a: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kumimoji="0" lang="pl-PL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/>
            </a:r>
            <a:br>
              <a:rPr kumimoji="0" lang="pl-PL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0279" y="2132856"/>
            <a:ext cx="806685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IE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Wsparcie</a:t>
            </a:r>
            <a:r>
              <a:rPr kumimoji="0" lang="en-IE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w 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wykonaniu</a:t>
            </a:r>
            <a:r>
              <a:rPr kumimoji="0" lang="pl-PL" sz="17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uchwał antysmogowych i programów ochrony powietrza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Konkretnym działaniem może być szkolenie i doposażenie straży miejskich oraz urzędników odpowiedzialnych za kontrole palenisk;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Wsparcie informacyjne i edukacyjne 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dla obywateli np. poprzez budowę sieci </a:t>
            </a:r>
            <a:r>
              <a:rPr kumimoji="0" lang="pl-PL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ekodoradców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w każdej gminie oraz stworzenie punktów obsługi beneficjenta w każdym urzędzie,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pl-PL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Szkolenia zawodowe dla instalatorów</a:t>
            </a:r>
            <a:r>
              <a:rPr kumimoji="0" lang="pl-PL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tak aby realizowane inwestycje spełniały minimalne kryteria jakościowe,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22E96-4DF2-46F0-AF64-31204534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A0AC529-C78C-439A-BF5C-C2383F3B7535}" type="slidenum">
              <a:rPr lang="en-US" altLang="en-US">
                <a:solidFill>
                  <a:srgbClr val="000000">
                    <a:tint val="75000"/>
                  </a:srgbClr>
                </a:solidFill>
                <a:latin typeface="Palatino Linotype" panose="02040502050505030304"/>
              </a:rPr>
              <a:pPr defTabSz="685800">
                <a:defRPr/>
              </a:pPr>
              <a:t>9</a:t>
            </a:fld>
            <a:endParaRPr lang="en-US" altLang="en-US">
              <a:solidFill>
                <a:srgbClr val="000000">
                  <a:tint val="75000"/>
                </a:srgbClr>
              </a:solidFill>
              <a:latin typeface="Palatino Linotype" panose="02040502050505030304"/>
            </a:endParaRPr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1DA36B57-A15F-4EBA-890C-A75AA691D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3977" y="2045583"/>
            <a:ext cx="0" cy="3196764"/>
          </a:xfrm>
          <a:prstGeom prst="line">
            <a:avLst/>
          </a:prstGeom>
          <a:noFill/>
          <a:ln w="38100" cap="flat">
            <a:solidFill>
              <a:schemeClr val="bg1">
                <a:lumMod val="75000"/>
              </a:scheme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Freeform 95">
            <a:extLst>
              <a:ext uri="{FF2B5EF4-FFF2-40B4-BE49-F238E27FC236}">
                <a16:creationId xmlns:a16="http://schemas.microsoft.com/office/drawing/2014/main" id="{6F2102AD-F594-442D-8088-A8CFD73C8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41" y="1984106"/>
            <a:ext cx="127871" cy="127871"/>
          </a:xfrm>
          <a:custGeom>
            <a:avLst/>
            <a:gdLst>
              <a:gd name="T0" fmla="*/ 0 w 230"/>
              <a:gd name="T1" fmla="*/ 115 h 231"/>
              <a:gd name="T2" fmla="*/ 0 w 230"/>
              <a:gd name="T3" fmla="*/ 115 h 231"/>
              <a:gd name="T4" fmla="*/ 115 w 230"/>
              <a:gd name="T5" fmla="*/ 0 h 231"/>
              <a:gd name="T6" fmla="*/ 115 w 230"/>
              <a:gd name="T7" fmla="*/ 0 h 231"/>
              <a:gd name="T8" fmla="*/ 229 w 230"/>
              <a:gd name="T9" fmla="*/ 115 h 231"/>
              <a:gd name="T10" fmla="*/ 229 w 230"/>
              <a:gd name="T11" fmla="*/ 115 h 231"/>
              <a:gd name="T12" fmla="*/ 115 w 230"/>
              <a:gd name="T13" fmla="*/ 230 h 231"/>
              <a:gd name="T14" fmla="*/ 115 w 230"/>
              <a:gd name="T15" fmla="*/ 230 h 231"/>
              <a:gd name="T16" fmla="*/ 0 w 230"/>
              <a:gd name="T17" fmla="*/ 11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0" y="115"/>
                </a:moveTo>
                <a:lnTo>
                  <a:pt x="0" y="115"/>
                </a:lnTo>
                <a:cubicBezTo>
                  <a:pt x="0" y="51"/>
                  <a:pt x="52" y="0"/>
                  <a:pt x="115" y="0"/>
                </a:cubicBezTo>
                <a:lnTo>
                  <a:pt x="115" y="0"/>
                </a:lnTo>
                <a:cubicBezTo>
                  <a:pt x="178" y="0"/>
                  <a:pt x="229" y="51"/>
                  <a:pt x="229" y="115"/>
                </a:cubicBezTo>
                <a:lnTo>
                  <a:pt x="229" y="115"/>
                </a:lnTo>
                <a:cubicBezTo>
                  <a:pt x="229" y="178"/>
                  <a:pt x="178" y="230"/>
                  <a:pt x="115" y="230"/>
                </a:cubicBezTo>
                <a:lnTo>
                  <a:pt x="115" y="230"/>
                </a:lnTo>
                <a:cubicBezTo>
                  <a:pt x="52" y="230"/>
                  <a:pt x="0" y="178"/>
                  <a:pt x="0" y="115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Freeform 96">
            <a:extLst>
              <a:ext uri="{FF2B5EF4-FFF2-40B4-BE49-F238E27FC236}">
                <a16:creationId xmlns:a16="http://schemas.microsoft.com/office/drawing/2014/main" id="{3A89A010-3A22-4761-82CE-D93F60764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0041" y="5173494"/>
            <a:ext cx="127871" cy="127871"/>
          </a:xfrm>
          <a:custGeom>
            <a:avLst/>
            <a:gdLst>
              <a:gd name="T0" fmla="*/ 0 w 230"/>
              <a:gd name="T1" fmla="*/ 115 h 231"/>
              <a:gd name="T2" fmla="*/ 0 w 230"/>
              <a:gd name="T3" fmla="*/ 115 h 231"/>
              <a:gd name="T4" fmla="*/ 115 w 230"/>
              <a:gd name="T5" fmla="*/ 230 h 231"/>
              <a:gd name="T6" fmla="*/ 115 w 230"/>
              <a:gd name="T7" fmla="*/ 230 h 231"/>
              <a:gd name="T8" fmla="*/ 229 w 230"/>
              <a:gd name="T9" fmla="*/ 115 h 231"/>
              <a:gd name="T10" fmla="*/ 229 w 230"/>
              <a:gd name="T11" fmla="*/ 115 h 231"/>
              <a:gd name="T12" fmla="*/ 115 w 230"/>
              <a:gd name="T13" fmla="*/ 0 h 231"/>
              <a:gd name="T14" fmla="*/ 115 w 230"/>
              <a:gd name="T15" fmla="*/ 0 h 231"/>
              <a:gd name="T16" fmla="*/ 0 w 230"/>
              <a:gd name="T17" fmla="*/ 11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0" h="231">
                <a:moveTo>
                  <a:pt x="0" y="115"/>
                </a:moveTo>
                <a:lnTo>
                  <a:pt x="0" y="115"/>
                </a:lnTo>
                <a:cubicBezTo>
                  <a:pt x="0" y="178"/>
                  <a:pt x="52" y="230"/>
                  <a:pt x="115" y="230"/>
                </a:cubicBezTo>
                <a:lnTo>
                  <a:pt x="115" y="230"/>
                </a:lnTo>
                <a:cubicBezTo>
                  <a:pt x="178" y="230"/>
                  <a:pt x="229" y="178"/>
                  <a:pt x="229" y="115"/>
                </a:cubicBezTo>
                <a:lnTo>
                  <a:pt x="229" y="115"/>
                </a:lnTo>
                <a:cubicBezTo>
                  <a:pt x="229" y="51"/>
                  <a:pt x="178" y="0"/>
                  <a:pt x="115" y="0"/>
                </a:cubicBezTo>
                <a:lnTo>
                  <a:pt x="115" y="0"/>
                </a:lnTo>
                <a:cubicBezTo>
                  <a:pt x="52" y="0"/>
                  <a:pt x="0" y="51"/>
                  <a:pt x="0" y="115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Line 97">
            <a:extLst>
              <a:ext uri="{FF2B5EF4-FFF2-40B4-BE49-F238E27FC236}">
                <a16:creationId xmlns:a16="http://schemas.microsoft.com/office/drawing/2014/main" id="{336C59FE-555B-475D-876E-63B2A2214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5596" y="3641505"/>
            <a:ext cx="3196763" cy="0"/>
          </a:xfrm>
          <a:prstGeom prst="line">
            <a:avLst/>
          </a:prstGeom>
          <a:noFill/>
          <a:ln w="38100" cap="flat">
            <a:solidFill>
              <a:schemeClr val="bg1">
                <a:lumMod val="75000"/>
              </a:schemeClr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4" name="Freeform 98">
            <a:extLst>
              <a:ext uri="{FF2B5EF4-FFF2-40B4-BE49-F238E27FC236}">
                <a16:creationId xmlns:a16="http://schemas.microsoft.com/office/drawing/2014/main" id="{B4EC02A2-4B00-4EFD-BA2F-ECC40523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120" y="3577570"/>
            <a:ext cx="127871" cy="127871"/>
          </a:xfrm>
          <a:custGeom>
            <a:avLst/>
            <a:gdLst>
              <a:gd name="T0" fmla="*/ 115 w 231"/>
              <a:gd name="T1" fmla="*/ 230 h 231"/>
              <a:gd name="T2" fmla="*/ 115 w 231"/>
              <a:gd name="T3" fmla="*/ 230 h 231"/>
              <a:gd name="T4" fmla="*/ 0 w 231"/>
              <a:gd name="T5" fmla="*/ 115 h 231"/>
              <a:gd name="T6" fmla="*/ 0 w 231"/>
              <a:gd name="T7" fmla="*/ 115 h 231"/>
              <a:gd name="T8" fmla="*/ 115 w 231"/>
              <a:gd name="T9" fmla="*/ 0 h 231"/>
              <a:gd name="T10" fmla="*/ 115 w 231"/>
              <a:gd name="T11" fmla="*/ 0 h 231"/>
              <a:gd name="T12" fmla="*/ 230 w 231"/>
              <a:gd name="T13" fmla="*/ 115 h 231"/>
              <a:gd name="T14" fmla="*/ 230 w 231"/>
              <a:gd name="T15" fmla="*/ 115 h 231"/>
              <a:gd name="T16" fmla="*/ 115 w 231"/>
              <a:gd name="T17" fmla="*/ 23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31">
                <a:moveTo>
                  <a:pt x="115" y="230"/>
                </a:moveTo>
                <a:lnTo>
                  <a:pt x="115" y="230"/>
                </a:lnTo>
                <a:cubicBezTo>
                  <a:pt x="52" y="230"/>
                  <a:pt x="0" y="178"/>
                  <a:pt x="0" y="115"/>
                </a:cubicBezTo>
                <a:lnTo>
                  <a:pt x="0" y="115"/>
                </a:lnTo>
                <a:cubicBezTo>
                  <a:pt x="0" y="52"/>
                  <a:pt x="52" y="0"/>
                  <a:pt x="115" y="0"/>
                </a:cubicBezTo>
                <a:lnTo>
                  <a:pt x="115" y="0"/>
                </a:lnTo>
                <a:cubicBezTo>
                  <a:pt x="179" y="0"/>
                  <a:pt x="230" y="52"/>
                  <a:pt x="230" y="115"/>
                </a:cubicBezTo>
                <a:lnTo>
                  <a:pt x="230" y="115"/>
                </a:lnTo>
                <a:cubicBezTo>
                  <a:pt x="230" y="178"/>
                  <a:pt x="179" y="230"/>
                  <a:pt x="115" y="23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5" name="Freeform 99">
            <a:extLst>
              <a:ext uri="{FF2B5EF4-FFF2-40B4-BE49-F238E27FC236}">
                <a16:creationId xmlns:a16="http://schemas.microsoft.com/office/drawing/2014/main" id="{756EB342-FE38-42BC-80AB-A551D768C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504" y="3577570"/>
            <a:ext cx="127871" cy="127871"/>
          </a:xfrm>
          <a:custGeom>
            <a:avLst/>
            <a:gdLst>
              <a:gd name="T0" fmla="*/ 115 w 231"/>
              <a:gd name="T1" fmla="*/ 230 h 231"/>
              <a:gd name="T2" fmla="*/ 115 w 231"/>
              <a:gd name="T3" fmla="*/ 230 h 231"/>
              <a:gd name="T4" fmla="*/ 230 w 231"/>
              <a:gd name="T5" fmla="*/ 115 h 231"/>
              <a:gd name="T6" fmla="*/ 230 w 231"/>
              <a:gd name="T7" fmla="*/ 115 h 231"/>
              <a:gd name="T8" fmla="*/ 115 w 231"/>
              <a:gd name="T9" fmla="*/ 0 h 231"/>
              <a:gd name="T10" fmla="*/ 115 w 231"/>
              <a:gd name="T11" fmla="*/ 0 h 231"/>
              <a:gd name="T12" fmla="*/ 0 w 231"/>
              <a:gd name="T13" fmla="*/ 115 h 231"/>
              <a:gd name="T14" fmla="*/ 0 w 231"/>
              <a:gd name="T15" fmla="*/ 115 h 231"/>
              <a:gd name="T16" fmla="*/ 115 w 231"/>
              <a:gd name="T17" fmla="*/ 23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31">
                <a:moveTo>
                  <a:pt x="115" y="230"/>
                </a:moveTo>
                <a:lnTo>
                  <a:pt x="115" y="230"/>
                </a:lnTo>
                <a:cubicBezTo>
                  <a:pt x="178" y="230"/>
                  <a:pt x="230" y="178"/>
                  <a:pt x="230" y="115"/>
                </a:cubicBezTo>
                <a:lnTo>
                  <a:pt x="230" y="115"/>
                </a:lnTo>
                <a:cubicBezTo>
                  <a:pt x="230" y="52"/>
                  <a:pt x="178" y="0"/>
                  <a:pt x="115" y="0"/>
                </a:cubicBezTo>
                <a:lnTo>
                  <a:pt x="115" y="0"/>
                </a:lnTo>
                <a:cubicBezTo>
                  <a:pt x="51" y="0"/>
                  <a:pt x="0" y="52"/>
                  <a:pt x="0" y="115"/>
                </a:cubicBezTo>
                <a:lnTo>
                  <a:pt x="0" y="115"/>
                </a:lnTo>
                <a:cubicBezTo>
                  <a:pt x="0" y="178"/>
                  <a:pt x="51" y="230"/>
                  <a:pt x="115" y="23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6" name="Freeform 386">
            <a:extLst>
              <a:ext uri="{FF2B5EF4-FFF2-40B4-BE49-F238E27FC236}">
                <a16:creationId xmlns:a16="http://schemas.microsoft.com/office/drawing/2014/main" id="{E114421E-3D38-43D7-B6CC-642ED3F71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480" y="2261461"/>
            <a:ext cx="1018871" cy="102050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7" name="Freeform 387">
            <a:extLst>
              <a:ext uri="{FF2B5EF4-FFF2-40B4-BE49-F238E27FC236}">
                <a16:creationId xmlns:a16="http://schemas.microsoft.com/office/drawing/2014/main" id="{3B18FED6-B8D2-424C-8886-FB40FB357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2" y="2417611"/>
            <a:ext cx="708206" cy="708206"/>
          </a:xfrm>
          <a:custGeom>
            <a:avLst/>
            <a:gdLst>
              <a:gd name="T0" fmla="*/ 1270 w 1271"/>
              <a:gd name="T1" fmla="*/ 635 h 1270"/>
              <a:gd name="T2" fmla="*/ 1270 w 1271"/>
              <a:gd name="T3" fmla="*/ 635 h 1270"/>
              <a:gd name="T4" fmla="*/ 635 w 1271"/>
              <a:gd name="T5" fmla="*/ 1269 h 1270"/>
              <a:gd name="T6" fmla="*/ 635 w 1271"/>
              <a:gd name="T7" fmla="*/ 1269 h 1270"/>
              <a:gd name="T8" fmla="*/ 0 w 1271"/>
              <a:gd name="T9" fmla="*/ 635 h 1270"/>
              <a:gd name="T10" fmla="*/ 0 w 1271"/>
              <a:gd name="T11" fmla="*/ 635 h 1270"/>
              <a:gd name="T12" fmla="*/ 635 w 1271"/>
              <a:gd name="T13" fmla="*/ 0 h 1270"/>
              <a:gd name="T14" fmla="*/ 635 w 1271"/>
              <a:gd name="T15" fmla="*/ 0 h 1270"/>
              <a:gd name="T16" fmla="*/ 1270 w 1271"/>
              <a:gd name="T17" fmla="*/ 635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1" h="1270">
                <a:moveTo>
                  <a:pt x="1270" y="635"/>
                </a:moveTo>
                <a:lnTo>
                  <a:pt x="1270" y="635"/>
                </a:lnTo>
                <a:cubicBezTo>
                  <a:pt x="1270" y="986"/>
                  <a:pt x="986" y="1269"/>
                  <a:pt x="635" y="1269"/>
                </a:cubicBezTo>
                <a:lnTo>
                  <a:pt x="635" y="1269"/>
                </a:lnTo>
                <a:cubicBezTo>
                  <a:pt x="284" y="1269"/>
                  <a:pt x="0" y="986"/>
                  <a:pt x="0" y="635"/>
                </a:cubicBezTo>
                <a:lnTo>
                  <a:pt x="0" y="635"/>
                </a:lnTo>
                <a:cubicBezTo>
                  <a:pt x="0" y="284"/>
                  <a:pt x="284" y="0"/>
                  <a:pt x="635" y="0"/>
                </a:cubicBezTo>
                <a:lnTo>
                  <a:pt x="635" y="0"/>
                </a:lnTo>
                <a:cubicBezTo>
                  <a:pt x="986" y="0"/>
                  <a:pt x="1270" y="284"/>
                  <a:pt x="1270" y="6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Freeform 389">
            <a:extLst>
              <a:ext uri="{FF2B5EF4-FFF2-40B4-BE49-F238E27FC236}">
                <a16:creationId xmlns:a16="http://schemas.microsoft.com/office/drawing/2014/main" id="{0D9A4554-96DD-49F0-B17C-B4D956C9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480" y="3996802"/>
            <a:ext cx="1018871" cy="102050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Freeform 390">
            <a:extLst>
              <a:ext uri="{FF2B5EF4-FFF2-40B4-BE49-F238E27FC236}">
                <a16:creationId xmlns:a16="http://schemas.microsoft.com/office/drawing/2014/main" id="{2DE22529-6838-4BAA-84D9-DF9B0A5F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12" y="4152952"/>
            <a:ext cx="708206" cy="708206"/>
          </a:xfrm>
          <a:custGeom>
            <a:avLst/>
            <a:gdLst>
              <a:gd name="T0" fmla="*/ 1270 w 1271"/>
              <a:gd name="T1" fmla="*/ 635 h 1271"/>
              <a:gd name="T2" fmla="*/ 1270 w 1271"/>
              <a:gd name="T3" fmla="*/ 635 h 1271"/>
              <a:gd name="T4" fmla="*/ 635 w 1271"/>
              <a:gd name="T5" fmla="*/ 1270 h 1271"/>
              <a:gd name="T6" fmla="*/ 635 w 1271"/>
              <a:gd name="T7" fmla="*/ 1270 h 1271"/>
              <a:gd name="T8" fmla="*/ 0 w 1271"/>
              <a:gd name="T9" fmla="*/ 635 h 1271"/>
              <a:gd name="T10" fmla="*/ 0 w 1271"/>
              <a:gd name="T11" fmla="*/ 635 h 1271"/>
              <a:gd name="T12" fmla="*/ 635 w 1271"/>
              <a:gd name="T13" fmla="*/ 0 h 1271"/>
              <a:gd name="T14" fmla="*/ 635 w 1271"/>
              <a:gd name="T15" fmla="*/ 0 h 1271"/>
              <a:gd name="T16" fmla="*/ 1270 w 1271"/>
              <a:gd name="T17" fmla="*/ 635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1" h="1271">
                <a:moveTo>
                  <a:pt x="1270" y="635"/>
                </a:moveTo>
                <a:lnTo>
                  <a:pt x="1270" y="635"/>
                </a:lnTo>
                <a:cubicBezTo>
                  <a:pt x="1270" y="986"/>
                  <a:pt x="986" y="1270"/>
                  <a:pt x="635" y="1270"/>
                </a:cubicBezTo>
                <a:lnTo>
                  <a:pt x="635" y="1270"/>
                </a:lnTo>
                <a:cubicBezTo>
                  <a:pt x="284" y="1270"/>
                  <a:pt x="0" y="986"/>
                  <a:pt x="0" y="635"/>
                </a:cubicBezTo>
                <a:lnTo>
                  <a:pt x="0" y="635"/>
                </a:lnTo>
                <a:cubicBezTo>
                  <a:pt x="0" y="284"/>
                  <a:pt x="284" y="0"/>
                  <a:pt x="635" y="0"/>
                </a:cubicBezTo>
                <a:lnTo>
                  <a:pt x="635" y="0"/>
                </a:lnTo>
                <a:cubicBezTo>
                  <a:pt x="986" y="0"/>
                  <a:pt x="1270" y="284"/>
                  <a:pt x="1270" y="6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Freeform 391">
            <a:extLst>
              <a:ext uri="{FF2B5EF4-FFF2-40B4-BE49-F238E27FC236}">
                <a16:creationId xmlns:a16="http://schemas.microsoft.com/office/drawing/2014/main" id="{A303B4F4-7128-44B5-920F-79D64BB15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398" y="2261461"/>
            <a:ext cx="1018873" cy="102050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B8224C"/>
              </a:solidFill>
              <a:latin typeface="Lato Light" panose="020F0502020204030203" pitchFamily="34" charset="0"/>
            </a:endParaRPr>
          </a:p>
        </p:txBody>
      </p:sp>
      <p:sp>
        <p:nvSpPr>
          <p:cNvPr id="31" name="Freeform 392">
            <a:extLst>
              <a:ext uri="{FF2B5EF4-FFF2-40B4-BE49-F238E27FC236}">
                <a16:creationId xmlns:a16="http://schemas.microsoft.com/office/drawing/2014/main" id="{9F476DC2-6765-46CE-B225-C9575C2E0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731" y="2417611"/>
            <a:ext cx="708206" cy="708206"/>
          </a:xfrm>
          <a:custGeom>
            <a:avLst/>
            <a:gdLst>
              <a:gd name="T0" fmla="*/ 0 w 1271"/>
              <a:gd name="T1" fmla="*/ 635 h 1270"/>
              <a:gd name="T2" fmla="*/ 0 w 1271"/>
              <a:gd name="T3" fmla="*/ 635 h 1270"/>
              <a:gd name="T4" fmla="*/ 635 w 1271"/>
              <a:gd name="T5" fmla="*/ 1269 h 1270"/>
              <a:gd name="T6" fmla="*/ 635 w 1271"/>
              <a:gd name="T7" fmla="*/ 1269 h 1270"/>
              <a:gd name="T8" fmla="*/ 1270 w 1271"/>
              <a:gd name="T9" fmla="*/ 635 h 1270"/>
              <a:gd name="T10" fmla="*/ 1270 w 1271"/>
              <a:gd name="T11" fmla="*/ 635 h 1270"/>
              <a:gd name="T12" fmla="*/ 635 w 1271"/>
              <a:gd name="T13" fmla="*/ 0 h 1270"/>
              <a:gd name="T14" fmla="*/ 635 w 1271"/>
              <a:gd name="T15" fmla="*/ 0 h 1270"/>
              <a:gd name="T16" fmla="*/ 0 w 1271"/>
              <a:gd name="T17" fmla="*/ 635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1" h="1270">
                <a:moveTo>
                  <a:pt x="0" y="635"/>
                </a:moveTo>
                <a:lnTo>
                  <a:pt x="0" y="635"/>
                </a:lnTo>
                <a:cubicBezTo>
                  <a:pt x="0" y="986"/>
                  <a:pt x="285" y="1269"/>
                  <a:pt x="635" y="1269"/>
                </a:cubicBezTo>
                <a:lnTo>
                  <a:pt x="635" y="1269"/>
                </a:lnTo>
                <a:cubicBezTo>
                  <a:pt x="986" y="1269"/>
                  <a:pt x="1270" y="986"/>
                  <a:pt x="1270" y="635"/>
                </a:cubicBezTo>
                <a:lnTo>
                  <a:pt x="1270" y="635"/>
                </a:lnTo>
                <a:cubicBezTo>
                  <a:pt x="1270" y="284"/>
                  <a:pt x="986" y="0"/>
                  <a:pt x="635" y="0"/>
                </a:cubicBezTo>
                <a:lnTo>
                  <a:pt x="635" y="0"/>
                </a:lnTo>
                <a:cubicBezTo>
                  <a:pt x="285" y="0"/>
                  <a:pt x="0" y="284"/>
                  <a:pt x="0" y="6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Freeform 393">
            <a:extLst>
              <a:ext uri="{FF2B5EF4-FFF2-40B4-BE49-F238E27FC236}">
                <a16:creationId xmlns:a16="http://schemas.microsoft.com/office/drawing/2014/main" id="{5C447210-CF35-43D6-A787-9AE341C5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398" y="3996802"/>
            <a:ext cx="1018873" cy="102050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Freeform 394">
            <a:extLst>
              <a:ext uri="{FF2B5EF4-FFF2-40B4-BE49-F238E27FC236}">
                <a16:creationId xmlns:a16="http://schemas.microsoft.com/office/drawing/2014/main" id="{CE8F0836-7DCC-4B7D-932A-236323171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1731" y="4152952"/>
            <a:ext cx="708206" cy="708206"/>
          </a:xfrm>
          <a:custGeom>
            <a:avLst/>
            <a:gdLst>
              <a:gd name="T0" fmla="*/ 0 w 1271"/>
              <a:gd name="T1" fmla="*/ 635 h 1271"/>
              <a:gd name="T2" fmla="*/ 0 w 1271"/>
              <a:gd name="T3" fmla="*/ 635 h 1271"/>
              <a:gd name="T4" fmla="*/ 635 w 1271"/>
              <a:gd name="T5" fmla="*/ 1270 h 1271"/>
              <a:gd name="T6" fmla="*/ 635 w 1271"/>
              <a:gd name="T7" fmla="*/ 1270 h 1271"/>
              <a:gd name="T8" fmla="*/ 1270 w 1271"/>
              <a:gd name="T9" fmla="*/ 635 h 1271"/>
              <a:gd name="T10" fmla="*/ 1270 w 1271"/>
              <a:gd name="T11" fmla="*/ 635 h 1271"/>
              <a:gd name="T12" fmla="*/ 635 w 1271"/>
              <a:gd name="T13" fmla="*/ 0 h 1271"/>
              <a:gd name="T14" fmla="*/ 635 w 1271"/>
              <a:gd name="T15" fmla="*/ 0 h 1271"/>
              <a:gd name="T16" fmla="*/ 0 w 1271"/>
              <a:gd name="T17" fmla="*/ 635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1" h="1271">
                <a:moveTo>
                  <a:pt x="0" y="635"/>
                </a:moveTo>
                <a:lnTo>
                  <a:pt x="0" y="635"/>
                </a:lnTo>
                <a:cubicBezTo>
                  <a:pt x="0" y="986"/>
                  <a:pt x="285" y="1270"/>
                  <a:pt x="635" y="1270"/>
                </a:cubicBezTo>
                <a:lnTo>
                  <a:pt x="635" y="1270"/>
                </a:lnTo>
                <a:cubicBezTo>
                  <a:pt x="986" y="1270"/>
                  <a:pt x="1270" y="986"/>
                  <a:pt x="1270" y="635"/>
                </a:cubicBezTo>
                <a:lnTo>
                  <a:pt x="1270" y="635"/>
                </a:lnTo>
                <a:cubicBezTo>
                  <a:pt x="1270" y="284"/>
                  <a:pt x="986" y="0"/>
                  <a:pt x="635" y="0"/>
                </a:cubicBezTo>
                <a:lnTo>
                  <a:pt x="635" y="0"/>
                </a:lnTo>
                <a:cubicBezTo>
                  <a:pt x="285" y="0"/>
                  <a:pt x="0" y="284"/>
                  <a:pt x="0" y="63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685663"/>
            <a:endParaRPr lang="en-US" sz="2449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34" name="Freeform 949">
            <a:extLst>
              <a:ext uri="{FF2B5EF4-FFF2-40B4-BE49-F238E27FC236}">
                <a16:creationId xmlns:a16="http://schemas.microsoft.com/office/drawing/2014/main" id="{09780D60-0DF8-41EA-BB95-D0BCB0223761}"/>
              </a:ext>
            </a:extLst>
          </p:cNvPr>
          <p:cNvSpPr>
            <a:spLocks noChangeAspect="1"/>
          </p:cNvSpPr>
          <p:nvPr/>
        </p:nvSpPr>
        <p:spPr bwMode="auto">
          <a:xfrm>
            <a:off x="5271827" y="2627274"/>
            <a:ext cx="288014" cy="288880"/>
          </a:xfrm>
          <a:custGeom>
            <a:avLst/>
            <a:gdLst>
              <a:gd name="T0" fmla="*/ 2875553 w 291288"/>
              <a:gd name="T1" fmla="*/ 9235525 h 291739"/>
              <a:gd name="T2" fmla="*/ 2717669 w 291288"/>
              <a:gd name="T3" fmla="*/ 10270410 h 291739"/>
              <a:gd name="T4" fmla="*/ 5163800 w 291288"/>
              <a:gd name="T5" fmla="*/ 10270410 h 291739"/>
              <a:gd name="T6" fmla="*/ 5163800 w 291288"/>
              <a:gd name="T7" fmla="*/ 9235525 h 291739"/>
              <a:gd name="T8" fmla="*/ 3072811 w 291288"/>
              <a:gd name="T9" fmla="*/ 8017179 h 291739"/>
              <a:gd name="T10" fmla="*/ 2928109 w 291288"/>
              <a:gd name="T11" fmla="*/ 8908009 h 291739"/>
              <a:gd name="T12" fmla="*/ 5321619 w 291288"/>
              <a:gd name="T13" fmla="*/ 8908009 h 291739"/>
              <a:gd name="T14" fmla="*/ 5479382 w 291288"/>
              <a:gd name="T15" fmla="*/ 9078334 h 291739"/>
              <a:gd name="T16" fmla="*/ 5479382 w 291288"/>
              <a:gd name="T17" fmla="*/ 10270410 h 291739"/>
              <a:gd name="T18" fmla="*/ 9792951 w 291288"/>
              <a:gd name="T19" fmla="*/ 10270410 h 291739"/>
              <a:gd name="T20" fmla="*/ 5282205 w 291288"/>
              <a:gd name="T21" fmla="*/ 8017179 h 291739"/>
              <a:gd name="T22" fmla="*/ 1060682 w 291288"/>
              <a:gd name="T23" fmla="*/ 8017179 h 291739"/>
              <a:gd name="T24" fmla="*/ 376840 w 291288"/>
              <a:gd name="T25" fmla="*/ 10270410 h 291739"/>
              <a:gd name="T26" fmla="*/ 2388870 w 291288"/>
              <a:gd name="T27" fmla="*/ 10270410 h 291739"/>
              <a:gd name="T28" fmla="*/ 2757129 w 291288"/>
              <a:gd name="T29" fmla="*/ 8017179 h 291739"/>
              <a:gd name="T30" fmla="*/ 9424810 w 291288"/>
              <a:gd name="T31" fmla="*/ 7493220 h 291739"/>
              <a:gd name="T32" fmla="*/ 7175876 w 291288"/>
              <a:gd name="T33" fmla="*/ 8619801 h 291739"/>
              <a:gd name="T34" fmla="*/ 10213778 w 291288"/>
              <a:gd name="T35" fmla="*/ 10126329 h 291739"/>
              <a:gd name="T36" fmla="*/ 6886613 w 291288"/>
              <a:gd name="T37" fmla="*/ 6314212 h 291739"/>
              <a:gd name="T38" fmla="*/ 5584673 w 291288"/>
              <a:gd name="T39" fmla="*/ 7820700 h 291739"/>
              <a:gd name="T40" fmla="*/ 6820887 w 291288"/>
              <a:gd name="T41" fmla="*/ 8423324 h 291739"/>
              <a:gd name="T42" fmla="*/ 9332637 w 291288"/>
              <a:gd name="T43" fmla="*/ 7178797 h 291739"/>
              <a:gd name="T44" fmla="*/ 9069571 w 291288"/>
              <a:gd name="T45" fmla="*/ 6314212 h 291739"/>
              <a:gd name="T46" fmla="*/ 3362110 w 291288"/>
              <a:gd name="T47" fmla="*/ 6314212 h 291739"/>
              <a:gd name="T48" fmla="*/ 3138571 w 291288"/>
              <a:gd name="T49" fmla="*/ 7702787 h 291739"/>
              <a:gd name="T50" fmla="*/ 4927007 w 291288"/>
              <a:gd name="T51" fmla="*/ 7702787 h 291739"/>
              <a:gd name="T52" fmla="*/ 3756653 w 291288"/>
              <a:gd name="T53" fmla="*/ 6314212 h 291739"/>
              <a:gd name="T54" fmla="*/ 1573525 w 291288"/>
              <a:gd name="T55" fmla="*/ 6314212 h 291739"/>
              <a:gd name="T56" fmla="*/ 1152705 w 291288"/>
              <a:gd name="T57" fmla="*/ 7702787 h 291739"/>
              <a:gd name="T58" fmla="*/ 2809820 w 291288"/>
              <a:gd name="T59" fmla="*/ 7702787 h 291739"/>
              <a:gd name="T60" fmla="*/ 3033360 w 291288"/>
              <a:gd name="T61" fmla="*/ 6314212 h 291739"/>
              <a:gd name="T62" fmla="*/ 5321619 w 291288"/>
              <a:gd name="T63" fmla="*/ 1871579 h 291739"/>
              <a:gd name="T64" fmla="*/ 4206942 w 291288"/>
              <a:gd name="T65" fmla="*/ 2998769 h 291739"/>
              <a:gd name="T66" fmla="*/ 5321619 w 291288"/>
              <a:gd name="T67" fmla="*/ 4112778 h 291739"/>
              <a:gd name="T68" fmla="*/ 6436343 w 291288"/>
              <a:gd name="T69" fmla="*/ 2998769 h 291739"/>
              <a:gd name="T70" fmla="*/ 5321619 w 291288"/>
              <a:gd name="T71" fmla="*/ 1871579 h 291739"/>
              <a:gd name="T72" fmla="*/ 5321619 w 291288"/>
              <a:gd name="T73" fmla="*/ 1556970 h 291739"/>
              <a:gd name="T74" fmla="*/ 6764161 w 291288"/>
              <a:gd name="T75" fmla="*/ 2998769 h 291739"/>
              <a:gd name="T76" fmla="*/ 5321619 w 291288"/>
              <a:gd name="T77" fmla="*/ 4427363 h 291739"/>
              <a:gd name="T78" fmla="*/ 3879052 w 291288"/>
              <a:gd name="T79" fmla="*/ 2998769 h 291739"/>
              <a:gd name="T80" fmla="*/ 5321619 w 291288"/>
              <a:gd name="T81" fmla="*/ 1556970 h 291739"/>
              <a:gd name="T82" fmla="*/ 5321619 w 291288"/>
              <a:gd name="T83" fmla="*/ 314465 h 291739"/>
              <a:gd name="T84" fmla="*/ 2665097 w 291288"/>
              <a:gd name="T85" fmla="*/ 2960599 h 291739"/>
              <a:gd name="T86" fmla="*/ 5321619 w 291288"/>
              <a:gd name="T87" fmla="*/ 7637287 h 291739"/>
              <a:gd name="T88" fmla="*/ 7964966 w 291288"/>
              <a:gd name="T89" fmla="*/ 2960599 h 291739"/>
              <a:gd name="T90" fmla="*/ 5321619 w 291288"/>
              <a:gd name="T91" fmla="*/ 314465 h 291739"/>
              <a:gd name="T92" fmla="*/ 5321619 w 291288"/>
              <a:gd name="T93" fmla="*/ 0 h 291739"/>
              <a:gd name="T94" fmla="*/ 8280560 w 291288"/>
              <a:gd name="T95" fmla="*/ 2960599 h 291739"/>
              <a:gd name="T96" fmla="*/ 7096949 w 291288"/>
              <a:gd name="T97" fmla="*/ 5986680 h 291739"/>
              <a:gd name="T98" fmla="*/ 9187919 w 291288"/>
              <a:gd name="T99" fmla="*/ 5986680 h 291739"/>
              <a:gd name="T100" fmla="*/ 9332637 w 291288"/>
              <a:gd name="T101" fmla="*/ 6104593 h 291739"/>
              <a:gd name="T102" fmla="*/ 10621448 w 291288"/>
              <a:gd name="T103" fmla="*/ 10375216 h 291739"/>
              <a:gd name="T104" fmla="*/ 10608323 w 291288"/>
              <a:gd name="T105" fmla="*/ 10532410 h 291739"/>
              <a:gd name="T106" fmla="*/ 10476790 w 291288"/>
              <a:gd name="T107" fmla="*/ 10597890 h 291739"/>
              <a:gd name="T108" fmla="*/ 153344 w 291288"/>
              <a:gd name="T109" fmla="*/ 10597890 h 291739"/>
              <a:gd name="T110" fmla="*/ 21847 w 291288"/>
              <a:gd name="T111" fmla="*/ 10532410 h 291739"/>
              <a:gd name="T112" fmla="*/ 8698 w 291288"/>
              <a:gd name="T113" fmla="*/ 10375216 h 291739"/>
              <a:gd name="T114" fmla="*/ 1297403 w 291288"/>
              <a:gd name="T115" fmla="*/ 6104593 h 291739"/>
              <a:gd name="T116" fmla="*/ 1455202 w 291288"/>
              <a:gd name="T117" fmla="*/ 5986680 h 291739"/>
              <a:gd name="T118" fmla="*/ 3519882 w 291288"/>
              <a:gd name="T119" fmla="*/ 5986680 h 291739"/>
              <a:gd name="T120" fmla="*/ 2349461 w 291288"/>
              <a:gd name="T121" fmla="*/ 2960599 h 291739"/>
              <a:gd name="T122" fmla="*/ 5321619 w 291288"/>
              <a:gd name="T123" fmla="*/ 0 h 2917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1288" h="291739">
                <a:moveTo>
                  <a:pt x="78754" y="254235"/>
                </a:moveTo>
                <a:lnTo>
                  <a:pt x="74431" y="282724"/>
                </a:lnTo>
                <a:lnTo>
                  <a:pt x="141424" y="282724"/>
                </a:lnTo>
                <a:lnTo>
                  <a:pt x="141424" y="254235"/>
                </a:lnTo>
                <a:lnTo>
                  <a:pt x="78754" y="254235"/>
                </a:lnTo>
                <a:close/>
                <a:moveTo>
                  <a:pt x="84156" y="220698"/>
                </a:moveTo>
                <a:lnTo>
                  <a:pt x="80194" y="245220"/>
                </a:lnTo>
                <a:lnTo>
                  <a:pt x="145746" y="245220"/>
                </a:lnTo>
                <a:cubicBezTo>
                  <a:pt x="147907" y="245220"/>
                  <a:pt x="150068" y="247384"/>
                  <a:pt x="150068" y="249908"/>
                </a:cubicBezTo>
                <a:lnTo>
                  <a:pt x="150068" y="282724"/>
                </a:lnTo>
                <a:lnTo>
                  <a:pt x="268205" y="282724"/>
                </a:lnTo>
                <a:lnTo>
                  <a:pt x="144666" y="220698"/>
                </a:lnTo>
                <a:lnTo>
                  <a:pt x="84156" y="220698"/>
                </a:lnTo>
                <a:close/>
                <a:moveTo>
                  <a:pt x="29050" y="220698"/>
                </a:moveTo>
                <a:lnTo>
                  <a:pt x="10321" y="282724"/>
                </a:lnTo>
                <a:lnTo>
                  <a:pt x="65427" y="282724"/>
                </a:lnTo>
                <a:lnTo>
                  <a:pt x="75512" y="220698"/>
                </a:lnTo>
                <a:lnTo>
                  <a:pt x="29050" y="220698"/>
                </a:lnTo>
                <a:close/>
                <a:moveTo>
                  <a:pt x="258120" y="206273"/>
                </a:moveTo>
                <a:lnTo>
                  <a:pt x="196530" y="237286"/>
                </a:lnTo>
                <a:lnTo>
                  <a:pt x="279730" y="278757"/>
                </a:lnTo>
                <a:lnTo>
                  <a:pt x="258120" y="206273"/>
                </a:lnTo>
                <a:close/>
                <a:moveTo>
                  <a:pt x="188607" y="173818"/>
                </a:moveTo>
                <a:cubicBezTo>
                  <a:pt x="174200" y="192930"/>
                  <a:pt x="160153" y="208076"/>
                  <a:pt x="152950" y="215289"/>
                </a:cubicBezTo>
                <a:lnTo>
                  <a:pt x="186806" y="231877"/>
                </a:lnTo>
                <a:lnTo>
                  <a:pt x="255599" y="197618"/>
                </a:lnTo>
                <a:lnTo>
                  <a:pt x="248395" y="173818"/>
                </a:lnTo>
                <a:lnTo>
                  <a:pt x="188607" y="173818"/>
                </a:lnTo>
                <a:close/>
                <a:moveTo>
                  <a:pt x="92080" y="173818"/>
                </a:moveTo>
                <a:lnTo>
                  <a:pt x="85957" y="212043"/>
                </a:lnTo>
                <a:lnTo>
                  <a:pt x="134941" y="212043"/>
                </a:lnTo>
                <a:cubicBezTo>
                  <a:pt x="127377" y="204109"/>
                  <a:pt x="115131" y="190406"/>
                  <a:pt x="102885" y="173818"/>
                </a:cubicBezTo>
                <a:lnTo>
                  <a:pt x="92080" y="173818"/>
                </a:lnTo>
                <a:close/>
                <a:moveTo>
                  <a:pt x="43096" y="173818"/>
                </a:moveTo>
                <a:lnTo>
                  <a:pt x="31571" y="212043"/>
                </a:lnTo>
                <a:lnTo>
                  <a:pt x="76953" y="212043"/>
                </a:lnTo>
                <a:lnTo>
                  <a:pt x="83076" y="173818"/>
                </a:lnTo>
                <a:lnTo>
                  <a:pt x="43096" y="173818"/>
                </a:lnTo>
                <a:close/>
                <a:moveTo>
                  <a:pt x="145746" y="51521"/>
                </a:moveTo>
                <a:cubicBezTo>
                  <a:pt x="128866" y="51521"/>
                  <a:pt x="115217" y="65592"/>
                  <a:pt x="115217" y="82550"/>
                </a:cubicBezTo>
                <a:cubicBezTo>
                  <a:pt x="115217" y="99507"/>
                  <a:pt x="128866" y="113217"/>
                  <a:pt x="145746" y="113217"/>
                </a:cubicBezTo>
                <a:cubicBezTo>
                  <a:pt x="162627" y="113217"/>
                  <a:pt x="176275" y="99507"/>
                  <a:pt x="176275" y="82550"/>
                </a:cubicBezTo>
                <a:cubicBezTo>
                  <a:pt x="176275" y="65592"/>
                  <a:pt x="162627" y="51521"/>
                  <a:pt x="145746" y="51521"/>
                </a:cubicBezTo>
                <a:close/>
                <a:moveTo>
                  <a:pt x="145746" y="42862"/>
                </a:moveTo>
                <a:cubicBezTo>
                  <a:pt x="167296" y="42862"/>
                  <a:pt x="185254" y="60541"/>
                  <a:pt x="185254" y="82550"/>
                </a:cubicBezTo>
                <a:cubicBezTo>
                  <a:pt x="185254" y="104197"/>
                  <a:pt x="167296" y="121876"/>
                  <a:pt x="145746" y="121876"/>
                </a:cubicBezTo>
                <a:cubicBezTo>
                  <a:pt x="123837" y="121876"/>
                  <a:pt x="106238" y="104197"/>
                  <a:pt x="106238" y="82550"/>
                </a:cubicBezTo>
                <a:cubicBezTo>
                  <a:pt x="106238" y="60541"/>
                  <a:pt x="123837" y="42862"/>
                  <a:pt x="145746" y="42862"/>
                </a:cubicBezTo>
                <a:close/>
                <a:moveTo>
                  <a:pt x="145746" y="8655"/>
                </a:moveTo>
                <a:cubicBezTo>
                  <a:pt x="105767" y="8655"/>
                  <a:pt x="72991" y="41471"/>
                  <a:pt x="72991" y="81500"/>
                </a:cubicBezTo>
                <a:cubicBezTo>
                  <a:pt x="72991" y="133428"/>
                  <a:pt x="131339" y="195815"/>
                  <a:pt x="145746" y="210240"/>
                </a:cubicBezTo>
                <a:cubicBezTo>
                  <a:pt x="159793" y="195815"/>
                  <a:pt x="218141" y="133068"/>
                  <a:pt x="218141" y="81500"/>
                </a:cubicBezTo>
                <a:cubicBezTo>
                  <a:pt x="218141" y="41471"/>
                  <a:pt x="185725" y="8655"/>
                  <a:pt x="145746" y="8655"/>
                </a:cubicBezTo>
                <a:close/>
                <a:moveTo>
                  <a:pt x="145746" y="0"/>
                </a:moveTo>
                <a:cubicBezTo>
                  <a:pt x="190408" y="0"/>
                  <a:pt x="226785" y="36422"/>
                  <a:pt x="226785" y="81500"/>
                </a:cubicBezTo>
                <a:cubicBezTo>
                  <a:pt x="226785" y="109628"/>
                  <a:pt x="211658" y="139920"/>
                  <a:pt x="194369" y="164802"/>
                </a:cubicBezTo>
                <a:lnTo>
                  <a:pt x="251637" y="164802"/>
                </a:lnTo>
                <a:cubicBezTo>
                  <a:pt x="253438" y="164802"/>
                  <a:pt x="255239" y="166245"/>
                  <a:pt x="255599" y="168048"/>
                </a:cubicBezTo>
                <a:lnTo>
                  <a:pt x="290896" y="285609"/>
                </a:lnTo>
                <a:cubicBezTo>
                  <a:pt x="291616" y="287051"/>
                  <a:pt x="291256" y="288494"/>
                  <a:pt x="290536" y="289936"/>
                </a:cubicBezTo>
                <a:cubicBezTo>
                  <a:pt x="289455" y="291018"/>
                  <a:pt x="288375" y="291739"/>
                  <a:pt x="286934" y="291739"/>
                </a:cubicBezTo>
                <a:lnTo>
                  <a:pt x="4198" y="291739"/>
                </a:lnTo>
                <a:cubicBezTo>
                  <a:pt x="3117" y="291739"/>
                  <a:pt x="1677" y="291018"/>
                  <a:pt x="596" y="289936"/>
                </a:cubicBezTo>
                <a:cubicBezTo>
                  <a:pt x="-124" y="288494"/>
                  <a:pt x="-124" y="287051"/>
                  <a:pt x="236" y="285609"/>
                </a:cubicBezTo>
                <a:lnTo>
                  <a:pt x="35533" y="168048"/>
                </a:lnTo>
                <a:cubicBezTo>
                  <a:pt x="36253" y="166245"/>
                  <a:pt x="37694" y="164802"/>
                  <a:pt x="39855" y="164802"/>
                </a:cubicBezTo>
                <a:lnTo>
                  <a:pt x="96402" y="164802"/>
                </a:lnTo>
                <a:cubicBezTo>
                  <a:pt x="79834" y="139920"/>
                  <a:pt x="64347" y="109628"/>
                  <a:pt x="64347" y="81500"/>
                </a:cubicBezTo>
                <a:cubicBezTo>
                  <a:pt x="64347" y="36422"/>
                  <a:pt x="100724" y="0"/>
                  <a:pt x="145746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/>
          <a:lstStyle/>
          <a:p>
            <a:pPr defTabSz="685663"/>
            <a:endParaRPr lang="en-US" sz="1350">
              <a:solidFill>
                <a:srgbClr val="B8224C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Freeform 950">
            <a:extLst>
              <a:ext uri="{FF2B5EF4-FFF2-40B4-BE49-F238E27FC236}">
                <a16:creationId xmlns:a16="http://schemas.microsoft.com/office/drawing/2014/main" id="{DE8332E7-CB97-4830-996B-DEE7C163F25B}"/>
              </a:ext>
            </a:extLst>
          </p:cNvPr>
          <p:cNvSpPr>
            <a:spLocks noChangeAspect="1"/>
          </p:cNvSpPr>
          <p:nvPr/>
        </p:nvSpPr>
        <p:spPr bwMode="auto">
          <a:xfrm>
            <a:off x="3575367" y="4366466"/>
            <a:ext cx="288880" cy="288880"/>
          </a:xfrm>
          <a:custGeom>
            <a:avLst/>
            <a:gdLst>
              <a:gd name="T0" fmla="*/ 4944298 w 291740"/>
              <a:gd name="T1" fmla="*/ 8070027 h 291739"/>
              <a:gd name="T2" fmla="*/ 4944298 w 291740"/>
              <a:gd name="T3" fmla="*/ 8287583 h 291739"/>
              <a:gd name="T4" fmla="*/ 4718334 w 291740"/>
              <a:gd name="T5" fmla="*/ 8287583 h 291739"/>
              <a:gd name="T6" fmla="*/ 4718334 w 291740"/>
              <a:gd name="T7" fmla="*/ 8070027 h 291739"/>
              <a:gd name="T8" fmla="*/ 1949348 w 291740"/>
              <a:gd name="T9" fmla="*/ 8070027 h 291739"/>
              <a:gd name="T10" fmla="*/ 1949348 w 291740"/>
              <a:gd name="T11" fmla="*/ 8287583 h 291739"/>
              <a:gd name="T12" fmla="*/ 1723413 w 291740"/>
              <a:gd name="T13" fmla="*/ 8287583 h 291739"/>
              <a:gd name="T14" fmla="*/ 1723413 w 291740"/>
              <a:gd name="T15" fmla="*/ 8070027 h 291739"/>
              <a:gd name="T16" fmla="*/ 3499947 w 291740"/>
              <a:gd name="T17" fmla="*/ 8171874 h 291739"/>
              <a:gd name="T18" fmla="*/ 3167688 w 291740"/>
              <a:gd name="T19" fmla="*/ 8171874 h 291739"/>
              <a:gd name="T20" fmla="*/ 824235 w 291740"/>
              <a:gd name="T21" fmla="*/ 4749432 h 291739"/>
              <a:gd name="T22" fmla="*/ 327039 w 291740"/>
              <a:gd name="T23" fmla="*/ 8726898 h 291739"/>
              <a:gd name="T24" fmla="*/ 4121272 w 291740"/>
              <a:gd name="T25" fmla="*/ 9224113 h 291739"/>
              <a:gd name="T26" fmla="*/ 6371593 w 291740"/>
              <a:gd name="T27" fmla="*/ 10139967 h 291739"/>
              <a:gd name="T28" fmla="*/ 5508081 w 291740"/>
              <a:gd name="T29" fmla="*/ 6188629 h 291739"/>
              <a:gd name="T30" fmla="*/ 2721341 w 291740"/>
              <a:gd name="T31" fmla="*/ 7457793 h 291739"/>
              <a:gd name="T32" fmla="*/ 2551219 w 291740"/>
              <a:gd name="T33" fmla="*/ 7457793 h 291739"/>
              <a:gd name="T34" fmla="*/ 2472712 w 291740"/>
              <a:gd name="T35" fmla="*/ 4749432 h 291739"/>
              <a:gd name="T36" fmla="*/ 3958626 w 291740"/>
              <a:gd name="T37" fmla="*/ 4434956 h 291739"/>
              <a:gd name="T38" fmla="*/ 7762188 w 291740"/>
              <a:gd name="T39" fmla="*/ 4594448 h 291739"/>
              <a:gd name="T40" fmla="*/ 3958626 w 291740"/>
              <a:gd name="T41" fmla="*/ 4767292 h 291739"/>
              <a:gd name="T42" fmla="*/ 3958626 w 291740"/>
              <a:gd name="T43" fmla="*/ 4434956 h 291739"/>
              <a:gd name="T44" fmla="*/ 9101546 w 291740"/>
              <a:gd name="T45" fmla="*/ 2937439 h 291739"/>
              <a:gd name="T46" fmla="*/ 9101546 w 291740"/>
              <a:gd name="T47" fmla="*/ 3269197 h 291739"/>
              <a:gd name="T48" fmla="*/ 5874696 w 291740"/>
              <a:gd name="T49" fmla="*/ 3103283 h 291739"/>
              <a:gd name="T50" fmla="*/ 3955616 w 291740"/>
              <a:gd name="T51" fmla="*/ 2937439 h 291739"/>
              <a:gd name="T52" fmla="*/ 5113089 w 291740"/>
              <a:gd name="T53" fmla="*/ 3103283 h 291739"/>
              <a:gd name="T54" fmla="*/ 3955616 w 291740"/>
              <a:gd name="T55" fmla="*/ 3269197 h 291739"/>
              <a:gd name="T56" fmla="*/ 3955616 w 291740"/>
              <a:gd name="T57" fmla="*/ 2937439 h 291739"/>
              <a:gd name="T58" fmla="*/ 9100505 w 291740"/>
              <a:gd name="T59" fmla="*/ 1439853 h 291739"/>
              <a:gd name="T60" fmla="*/ 9100505 w 291740"/>
              <a:gd name="T61" fmla="*/ 1771700 h 291739"/>
              <a:gd name="T62" fmla="*/ 7775268 w 291740"/>
              <a:gd name="T63" fmla="*/ 1605818 h 291739"/>
              <a:gd name="T64" fmla="*/ 3957341 w 291740"/>
              <a:gd name="T65" fmla="*/ 1439853 h 291739"/>
              <a:gd name="T66" fmla="*/ 7013608 w 291740"/>
              <a:gd name="T67" fmla="*/ 1605818 h 291739"/>
              <a:gd name="T68" fmla="*/ 3957341 w 291740"/>
              <a:gd name="T69" fmla="*/ 1771700 h 291739"/>
              <a:gd name="T70" fmla="*/ 3957341 w 291740"/>
              <a:gd name="T71" fmla="*/ 1439853 h 291739"/>
              <a:gd name="T72" fmla="*/ 2956816 w 291740"/>
              <a:gd name="T73" fmla="*/ 458017 h 291739"/>
              <a:gd name="T74" fmla="*/ 2799811 w 291740"/>
              <a:gd name="T75" fmla="*/ 7039093 h 291739"/>
              <a:gd name="T76" fmla="*/ 5508081 w 291740"/>
              <a:gd name="T77" fmla="*/ 5861574 h 291739"/>
              <a:gd name="T78" fmla="*/ 10113358 w 291740"/>
              <a:gd name="T79" fmla="*/ 5717626 h 291739"/>
              <a:gd name="T80" fmla="*/ 10257306 w 291740"/>
              <a:gd name="T81" fmla="*/ 811239 h 291739"/>
              <a:gd name="T82" fmla="*/ 9760151 w 291740"/>
              <a:gd name="T83" fmla="*/ 314072 h 291739"/>
              <a:gd name="T84" fmla="*/ 3296960 w 291740"/>
              <a:gd name="T85" fmla="*/ 0 h 291739"/>
              <a:gd name="T86" fmla="*/ 10335818 w 291740"/>
              <a:gd name="T87" fmla="*/ 222499 h 291739"/>
              <a:gd name="T88" fmla="*/ 10584379 w 291740"/>
              <a:gd name="T89" fmla="*/ 5364360 h 291739"/>
              <a:gd name="T90" fmla="*/ 9760151 w 291740"/>
              <a:gd name="T91" fmla="*/ 6188629 h 291739"/>
              <a:gd name="T92" fmla="*/ 6685599 w 291740"/>
              <a:gd name="T93" fmla="*/ 10414711 h 291739"/>
              <a:gd name="T94" fmla="*/ 6528543 w 291740"/>
              <a:gd name="T95" fmla="*/ 10584782 h 291739"/>
              <a:gd name="T96" fmla="*/ 5141761 w 291740"/>
              <a:gd name="T97" fmla="*/ 9812891 h 291739"/>
              <a:gd name="T98" fmla="*/ 824235 w 291740"/>
              <a:gd name="T99" fmla="*/ 9551233 h 291739"/>
              <a:gd name="T100" fmla="*/ 0 w 291740"/>
              <a:gd name="T101" fmla="*/ 5259660 h 291739"/>
              <a:gd name="T102" fmla="*/ 2472712 w 291740"/>
              <a:gd name="T103" fmla="*/ 4422356 h 291739"/>
              <a:gd name="T104" fmla="*/ 2734388 w 291740"/>
              <a:gd name="T105" fmla="*/ 222499 h 29173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91740" h="291739">
                <a:moveTo>
                  <a:pt x="130053" y="222426"/>
                </a:moveTo>
                <a:cubicBezTo>
                  <a:pt x="131518" y="220662"/>
                  <a:pt x="134449" y="220662"/>
                  <a:pt x="136281" y="222426"/>
                </a:cubicBezTo>
                <a:cubicBezTo>
                  <a:pt x="137013" y="223484"/>
                  <a:pt x="137746" y="224190"/>
                  <a:pt x="137746" y="225601"/>
                </a:cubicBezTo>
                <a:cubicBezTo>
                  <a:pt x="137746" y="226659"/>
                  <a:pt x="137013" y="227718"/>
                  <a:pt x="136281" y="228423"/>
                </a:cubicBezTo>
                <a:cubicBezTo>
                  <a:pt x="135548" y="229482"/>
                  <a:pt x="134082" y="229834"/>
                  <a:pt x="132983" y="229834"/>
                </a:cubicBezTo>
                <a:cubicBezTo>
                  <a:pt x="131884" y="229834"/>
                  <a:pt x="130785" y="229482"/>
                  <a:pt x="130053" y="228423"/>
                </a:cubicBezTo>
                <a:cubicBezTo>
                  <a:pt x="128954" y="227718"/>
                  <a:pt x="128587" y="226659"/>
                  <a:pt x="128587" y="225601"/>
                </a:cubicBezTo>
                <a:cubicBezTo>
                  <a:pt x="128587" y="224190"/>
                  <a:pt x="128954" y="223484"/>
                  <a:pt x="130053" y="222426"/>
                </a:cubicBezTo>
                <a:close/>
                <a:moveTo>
                  <a:pt x="47502" y="222426"/>
                </a:moveTo>
                <a:cubicBezTo>
                  <a:pt x="48968" y="220662"/>
                  <a:pt x="52265" y="220662"/>
                  <a:pt x="53730" y="222426"/>
                </a:cubicBezTo>
                <a:cubicBezTo>
                  <a:pt x="54463" y="223484"/>
                  <a:pt x="55195" y="224190"/>
                  <a:pt x="55195" y="225601"/>
                </a:cubicBezTo>
                <a:cubicBezTo>
                  <a:pt x="55195" y="226659"/>
                  <a:pt x="54463" y="227718"/>
                  <a:pt x="53730" y="228423"/>
                </a:cubicBezTo>
                <a:cubicBezTo>
                  <a:pt x="52997" y="229482"/>
                  <a:pt x="51898" y="229834"/>
                  <a:pt x="50799" y="229834"/>
                </a:cubicBezTo>
                <a:cubicBezTo>
                  <a:pt x="49334" y="229834"/>
                  <a:pt x="48601" y="229482"/>
                  <a:pt x="47502" y="228423"/>
                </a:cubicBezTo>
                <a:cubicBezTo>
                  <a:pt x="46769" y="227718"/>
                  <a:pt x="46037" y="226659"/>
                  <a:pt x="46037" y="225601"/>
                </a:cubicBezTo>
                <a:cubicBezTo>
                  <a:pt x="46037" y="224190"/>
                  <a:pt x="46769" y="223484"/>
                  <a:pt x="47502" y="222426"/>
                </a:cubicBezTo>
                <a:close/>
                <a:moveTo>
                  <a:pt x="92074" y="220662"/>
                </a:moveTo>
                <a:cubicBezTo>
                  <a:pt x="94639" y="220662"/>
                  <a:pt x="96470" y="222567"/>
                  <a:pt x="96470" y="225234"/>
                </a:cubicBezTo>
                <a:cubicBezTo>
                  <a:pt x="96470" y="227520"/>
                  <a:pt x="94639" y="229806"/>
                  <a:pt x="92074" y="229806"/>
                </a:cubicBezTo>
                <a:cubicBezTo>
                  <a:pt x="89510" y="229806"/>
                  <a:pt x="87312" y="227520"/>
                  <a:pt x="87312" y="225234"/>
                </a:cubicBezTo>
                <a:cubicBezTo>
                  <a:pt x="87312" y="222567"/>
                  <a:pt x="89510" y="220662"/>
                  <a:pt x="92074" y="220662"/>
                </a:cubicBezTo>
                <a:close/>
                <a:moveTo>
                  <a:pt x="22719" y="130904"/>
                </a:moveTo>
                <a:cubicBezTo>
                  <a:pt x="15146" y="130904"/>
                  <a:pt x="9015" y="137035"/>
                  <a:pt x="9015" y="144968"/>
                </a:cubicBezTo>
                <a:lnTo>
                  <a:pt x="9015" y="240532"/>
                </a:lnTo>
                <a:cubicBezTo>
                  <a:pt x="9015" y="248105"/>
                  <a:pt x="15146" y="254235"/>
                  <a:pt x="22719" y="254235"/>
                </a:cubicBezTo>
                <a:lnTo>
                  <a:pt x="113595" y="254235"/>
                </a:lnTo>
                <a:cubicBezTo>
                  <a:pt x="124774" y="254235"/>
                  <a:pt x="135953" y="257120"/>
                  <a:pt x="145690" y="262890"/>
                </a:cubicBezTo>
                <a:lnTo>
                  <a:pt x="175621" y="279478"/>
                </a:lnTo>
                <a:lnTo>
                  <a:pt x="175621" y="170572"/>
                </a:lnTo>
                <a:lnTo>
                  <a:pt x="151820" y="170572"/>
                </a:lnTo>
                <a:cubicBezTo>
                  <a:pt x="142083" y="170572"/>
                  <a:pt x="132707" y="172736"/>
                  <a:pt x="124053" y="177784"/>
                </a:cubicBezTo>
                <a:lnTo>
                  <a:pt x="75008" y="205552"/>
                </a:lnTo>
                <a:cubicBezTo>
                  <a:pt x="74287" y="205913"/>
                  <a:pt x="73566" y="206273"/>
                  <a:pt x="72844" y="206273"/>
                </a:cubicBezTo>
                <a:cubicBezTo>
                  <a:pt x="71763" y="206273"/>
                  <a:pt x="71402" y="205913"/>
                  <a:pt x="70320" y="205552"/>
                </a:cubicBezTo>
                <a:cubicBezTo>
                  <a:pt x="69238" y="204831"/>
                  <a:pt x="68156" y="203388"/>
                  <a:pt x="68156" y="201585"/>
                </a:cubicBezTo>
                <a:lnTo>
                  <a:pt x="68156" y="130904"/>
                </a:lnTo>
                <a:lnTo>
                  <a:pt x="22719" y="130904"/>
                </a:lnTo>
                <a:close/>
                <a:moveTo>
                  <a:pt x="109113" y="122237"/>
                </a:moveTo>
                <a:lnTo>
                  <a:pt x="209613" y="122237"/>
                </a:lnTo>
                <a:cubicBezTo>
                  <a:pt x="212143" y="122237"/>
                  <a:pt x="213951" y="124435"/>
                  <a:pt x="213951" y="126633"/>
                </a:cubicBezTo>
                <a:cubicBezTo>
                  <a:pt x="213951" y="129198"/>
                  <a:pt x="212143" y="131396"/>
                  <a:pt x="209613" y="131396"/>
                </a:cubicBezTo>
                <a:lnTo>
                  <a:pt x="109113" y="131396"/>
                </a:lnTo>
                <a:cubicBezTo>
                  <a:pt x="106583" y="131396"/>
                  <a:pt x="104775" y="129198"/>
                  <a:pt x="104775" y="126633"/>
                </a:cubicBezTo>
                <a:cubicBezTo>
                  <a:pt x="104775" y="124435"/>
                  <a:pt x="106583" y="122237"/>
                  <a:pt x="109113" y="122237"/>
                </a:cubicBezTo>
                <a:close/>
                <a:moveTo>
                  <a:pt x="166282" y="80962"/>
                </a:moveTo>
                <a:lnTo>
                  <a:pt x="250868" y="80962"/>
                </a:lnTo>
                <a:cubicBezTo>
                  <a:pt x="253409" y="80962"/>
                  <a:pt x="255224" y="82867"/>
                  <a:pt x="255224" y="85534"/>
                </a:cubicBezTo>
                <a:cubicBezTo>
                  <a:pt x="255224" y="88201"/>
                  <a:pt x="253409" y="90106"/>
                  <a:pt x="250868" y="90106"/>
                </a:cubicBezTo>
                <a:lnTo>
                  <a:pt x="166282" y="90106"/>
                </a:lnTo>
                <a:cubicBezTo>
                  <a:pt x="163740" y="90106"/>
                  <a:pt x="161925" y="88201"/>
                  <a:pt x="161925" y="85534"/>
                </a:cubicBezTo>
                <a:cubicBezTo>
                  <a:pt x="161925" y="82867"/>
                  <a:pt x="163740" y="80962"/>
                  <a:pt x="166282" y="80962"/>
                </a:cubicBezTo>
                <a:close/>
                <a:moveTo>
                  <a:pt x="109029" y="80962"/>
                </a:moveTo>
                <a:lnTo>
                  <a:pt x="136324" y="80962"/>
                </a:lnTo>
                <a:cubicBezTo>
                  <a:pt x="138806" y="80962"/>
                  <a:pt x="140933" y="82867"/>
                  <a:pt x="140933" y="85534"/>
                </a:cubicBezTo>
                <a:cubicBezTo>
                  <a:pt x="140933" y="88201"/>
                  <a:pt x="138806" y="90106"/>
                  <a:pt x="136324" y="90106"/>
                </a:cubicBezTo>
                <a:lnTo>
                  <a:pt x="109029" y="90106"/>
                </a:lnTo>
                <a:cubicBezTo>
                  <a:pt x="106548" y="90106"/>
                  <a:pt x="104775" y="88201"/>
                  <a:pt x="104775" y="85534"/>
                </a:cubicBezTo>
                <a:cubicBezTo>
                  <a:pt x="104775" y="82867"/>
                  <a:pt x="106548" y="80962"/>
                  <a:pt x="109029" y="80962"/>
                </a:cubicBezTo>
                <a:close/>
                <a:moveTo>
                  <a:pt x="218695" y="39687"/>
                </a:moveTo>
                <a:lnTo>
                  <a:pt x="250839" y="39687"/>
                </a:lnTo>
                <a:cubicBezTo>
                  <a:pt x="253396" y="39687"/>
                  <a:pt x="255222" y="41592"/>
                  <a:pt x="255222" y="44259"/>
                </a:cubicBezTo>
                <a:cubicBezTo>
                  <a:pt x="255222" y="46545"/>
                  <a:pt x="253396" y="48831"/>
                  <a:pt x="250839" y="48831"/>
                </a:cubicBezTo>
                <a:lnTo>
                  <a:pt x="218695" y="48831"/>
                </a:lnTo>
                <a:cubicBezTo>
                  <a:pt x="216139" y="48831"/>
                  <a:pt x="214312" y="46545"/>
                  <a:pt x="214312" y="44259"/>
                </a:cubicBezTo>
                <a:cubicBezTo>
                  <a:pt x="214312" y="41592"/>
                  <a:pt x="216139" y="39687"/>
                  <a:pt x="218695" y="39687"/>
                </a:cubicBezTo>
                <a:close/>
                <a:moveTo>
                  <a:pt x="109077" y="39687"/>
                </a:moveTo>
                <a:lnTo>
                  <a:pt x="188657" y="39687"/>
                </a:lnTo>
                <a:cubicBezTo>
                  <a:pt x="191166" y="39687"/>
                  <a:pt x="193317" y="41592"/>
                  <a:pt x="193317" y="44259"/>
                </a:cubicBezTo>
                <a:cubicBezTo>
                  <a:pt x="193317" y="46545"/>
                  <a:pt x="191166" y="48831"/>
                  <a:pt x="188657" y="48831"/>
                </a:cubicBezTo>
                <a:lnTo>
                  <a:pt x="109077" y="48831"/>
                </a:lnTo>
                <a:cubicBezTo>
                  <a:pt x="106568" y="48831"/>
                  <a:pt x="104775" y="46545"/>
                  <a:pt x="104775" y="44259"/>
                </a:cubicBezTo>
                <a:cubicBezTo>
                  <a:pt x="104775" y="41592"/>
                  <a:pt x="106568" y="39687"/>
                  <a:pt x="109077" y="39687"/>
                </a:cubicBezTo>
                <a:close/>
                <a:moveTo>
                  <a:pt x="90875" y="8655"/>
                </a:moveTo>
                <a:cubicBezTo>
                  <a:pt x="87269" y="8655"/>
                  <a:pt x="84024" y="10097"/>
                  <a:pt x="81499" y="12622"/>
                </a:cubicBezTo>
                <a:cubicBezTo>
                  <a:pt x="78614" y="15146"/>
                  <a:pt x="77172" y="18752"/>
                  <a:pt x="77172" y="22358"/>
                </a:cubicBezTo>
                <a:lnTo>
                  <a:pt x="77172" y="194012"/>
                </a:lnTo>
                <a:lnTo>
                  <a:pt x="119725" y="169851"/>
                </a:lnTo>
                <a:cubicBezTo>
                  <a:pt x="129462" y="164442"/>
                  <a:pt x="140641" y="161557"/>
                  <a:pt x="151820" y="161557"/>
                </a:cubicBezTo>
                <a:lnTo>
                  <a:pt x="269021" y="161557"/>
                </a:lnTo>
                <a:cubicBezTo>
                  <a:pt x="272627" y="161557"/>
                  <a:pt x="276233" y="160114"/>
                  <a:pt x="278757" y="157590"/>
                </a:cubicBezTo>
                <a:cubicBezTo>
                  <a:pt x="281282" y="155066"/>
                  <a:pt x="282724" y="151459"/>
                  <a:pt x="282724" y="147853"/>
                </a:cubicBezTo>
                <a:lnTo>
                  <a:pt x="282724" y="22358"/>
                </a:lnTo>
                <a:cubicBezTo>
                  <a:pt x="282724" y="18752"/>
                  <a:pt x="281282" y="15146"/>
                  <a:pt x="278757" y="12622"/>
                </a:cubicBezTo>
                <a:cubicBezTo>
                  <a:pt x="275872" y="10097"/>
                  <a:pt x="272627" y="8655"/>
                  <a:pt x="269021" y="8655"/>
                </a:cubicBezTo>
                <a:lnTo>
                  <a:pt x="90875" y="8655"/>
                </a:lnTo>
                <a:close/>
                <a:moveTo>
                  <a:pt x="90875" y="0"/>
                </a:moveTo>
                <a:lnTo>
                  <a:pt x="269021" y="0"/>
                </a:lnTo>
                <a:cubicBezTo>
                  <a:pt x="274791" y="0"/>
                  <a:pt x="280200" y="2164"/>
                  <a:pt x="284888" y="6130"/>
                </a:cubicBezTo>
                <a:cubicBezTo>
                  <a:pt x="289215" y="10458"/>
                  <a:pt x="291740" y="16588"/>
                  <a:pt x="291740" y="22358"/>
                </a:cubicBezTo>
                <a:lnTo>
                  <a:pt x="291740" y="147853"/>
                </a:lnTo>
                <a:cubicBezTo>
                  <a:pt x="291740" y="153984"/>
                  <a:pt x="289215" y="159754"/>
                  <a:pt x="284888" y="164081"/>
                </a:cubicBezTo>
                <a:cubicBezTo>
                  <a:pt x="280560" y="168048"/>
                  <a:pt x="274791" y="170572"/>
                  <a:pt x="269021" y="170572"/>
                </a:cubicBezTo>
                <a:lnTo>
                  <a:pt x="184276" y="170572"/>
                </a:lnTo>
                <a:lnTo>
                  <a:pt x="184276" y="287051"/>
                </a:lnTo>
                <a:cubicBezTo>
                  <a:pt x="184276" y="288855"/>
                  <a:pt x="183554" y="289936"/>
                  <a:pt x="182112" y="291018"/>
                </a:cubicBezTo>
                <a:cubicBezTo>
                  <a:pt x="181751" y="291379"/>
                  <a:pt x="180670" y="291739"/>
                  <a:pt x="179948" y="291739"/>
                </a:cubicBezTo>
                <a:cubicBezTo>
                  <a:pt x="179227" y="291739"/>
                  <a:pt x="178506" y="291379"/>
                  <a:pt x="177785" y="291018"/>
                </a:cubicBezTo>
                <a:lnTo>
                  <a:pt x="141723" y="270463"/>
                </a:lnTo>
                <a:cubicBezTo>
                  <a:pt x="133068" y="265775"/>
                  <a:pt x="123331" y="263251"/>
                  <a:pt x="113595" y="263251"/>
                </a:cubicBezTo>
                <a:lnTo>
                  <a:pt x="22719" y="263251"/>
                </a:lnTo>
                <a:cubicBezTo>
                  <a:pt x="10097" y="263251"/>
                  <a:pt x="0" y="252793"/>
                  <a:pt x="0" y="240532"/>
                </a:cubicBezTo>
                <a:lnTo>
                  <a:pt x="0" y="144968"/>
                </a:lnTo>
                <a:cubicBezTo>
                  <a:pt x="0" y="131986"/>
                  <a:pt x="10097" y="121889"/>
                  <a:pt x="22719" y="121889"/>
                </a:cubicBezTo>
                <a:lnTo>
                  <a:pt x="68156" y="121889"/>
                </a:lnTo>
                <a:lnTo>
                  <a:pt x="68156" y="22358"/>
                </a:lnTo>
                <a:cubicBezTo>
                  <a:pt x="68156" y="16588"/>
                  <a:pt x="71041" y="10458"/>
                  <a:pt x="75369" y="6130"/>
                </a:cubicBezTo>
                <a:cubicBezTo>
                  <a:pt x="79696" y="2164"/>
                  <a:pt x="85466" y="0"/>
                  <a:pt x="90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defTabSz="685663"/>
            <a:endParaRPr lang="en-US" sz="1350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36" name="Freeform 959">
            <a:extLst>
              <a:ext uri="{FF2B5EF4-FFF2-40B4-BE49-F238E27FC236}">
                <a16:creationId xmlns:a16="http://schemas.microsoft.com/office/drawing/2014/main" id="{639CFF10-025E-4E35-BCC2-98F3DEE441A4}"/>
              </a:ext>
            </a:extLst>
          </p:cNvPr>
          <p:cNvSpPr>
            <a:spLocks noChangeAspect="1"/>
          </p:cNvSpPr>
          <p:nvPr/>
        </p:nvSpPr>
        <p:spPr bwMode="auto">
          <a:xfrm>
            <a:off x="3599584" y="2627274"/>
            <a:ext cx="264662" cy="288880"/>
          </a:xfrm>
          <a:custGeom>
            <a:avLst/>
            <a:gdLst>
              <a:gd name="T0" fmla="*/ 3079160 w 267928"/>
              <a:gd name="T1" fmla="*/ 8927212 h 291740"/>
              <a:gd name="T2" fmla="*/ 3079160 w 267928"/>
              <a:gd name="T3" fmla="*/ 9259469 h 291740"/>
              <a:gd name="T4" fmla="*/ 1025030 w 267928"/>
              <a:gd name="T5" fmla="*/ 9099996 h 291740"/>
              <a:gd name="T6" fmla="*/ 4948778 w 267928"/>
              <a:gd name="T7" fmla="*/ 7660136 h 291740"/>
              <a:gd name="T8" fmla="*/ 6422455 w 267928"/>
              <a:gd name="T9" fmla="*/ 7819592 h 291740"/>
              <a:gd name="T10" fmla="*/ 4948778 w 267928"/>
              <a:gd name="T11" fmla="*/ 7992427 h 291740"/>
              <a:gd name="T12" fmla="*/ 4948778 w 267928"/>
              <a:gd name="T13" fmla="*/ 7660136 h 291740"/>
              <a:gd name="T14" fmla="*/ 3874188 w 267928"/>
              <a:gd name="T15" fmla="*/ 7660136 h 291740"/>
              <a:gd name="T16" fmla="*/ 3874188 w 267928"/>
              <a:gd name="T17" fmla="*/ 7992427 h 291740"/>
              <a:gd name="T18" fmla="*/ 1025030 w 267928"/>
              <a:gd name="T19" fmla="*/ 7819592 h 291740"/>
              <a:gd name="T20" fmla="*/ 3458337 w 267928"/>
              <a:gd name="T21" fmla="*/ 6393037 h 291740"/>
              <a:gd name="T22" fmla="*/ 6422163 w 267928"/>
              <a:gd name="T23" fmla="*/ 6552484 h 291740"/>
              <a:gd name="T24" fmla="*/ 3458337 w 267928"/>
              <a:gd name="T25" fmla="*/ 6725321 h 291740"/>
              <a:gd name="T26" fmla="*/ 3458337 w 267928"/>
              <a:gd name="T27" fmla="*/ 6393037 h 291740"/>
              <a:gd name="T28" fmla="*/ 2383271 w 267928"/>
              <a:gd name="T29" fmla="*/ 6393037 h 291740"/>
              <a:gd name="T30" fmla="*/ 2383271 w 267928"/>
              <a:gd name="T31" fmla="*/ 6725321 h 291740"/>
              <a:gd name="T32" fmla="*/ 1025030 w 267928"/>
              <a:gd name="T33" fmla="*/ 6552484 h 291740"/>
              <a:gd name="T34" fmla="*/ 5277855 w 267928"/>
              <a:gd name="T35" fmla="*/ 5125918 h 291740"/>
              <a:gd name="T36" fmla="*/ 6422455 w 267928"/>
              <a:gd name="T37" fmla="*/ 5285415 h 291740"/>
              <a:gd name="T38" fmla="*/ 5277855 w 267928"/>
              <a:gd name="T39" fmla="*/ 5458253 h 291740"/>
              <a:gd name="T40" fmla="*/ 5277855 w 267928"/>
              <a:gd name="T41" fmla="*/ 5125918 h 291740"/>
              <a:gd name="T42" fmla="*/ 4228745 w 267928"/>
              <a:gd name="T43" fmla="*/ 5125918 h 291740"/>
              <a:gd name="T44" fmla="*/ 4228745 w 267928"/>
              <a:gd name="T45" fmla="*/ 5458253 h 291740"/>
              <a:gd name="T46" fmla="*/ 1025030 w 267928"/>
              <a:gd name="T47" fmla="*/ 5285415 h 291740"/>
              <a:gd name="T48" fmla="*/ 1179784 w 267928"/>
              <a:gd name="T49" fmla="*/ 3801259 h 291740"/>
              <a:gd name="T50" fmla="*/ 4713806 w 267928"/>
              <a:gd name="T51" fmla="*/ 3967137 h 291740"/>
              <a:gd name="T52" fmla="*/ 1179784 w 267928"/>
              <a:gd name="T53" fmla="*/ 4133014 h 291740"/>
              <a:gd name="T54" fmla="*/ 1179784 w 267928"/>
              <a:gd name="T55" fmla="*/ 3801259 h 291740"/>
              <a:gd name="T56" fmla="*/ 5808116 w 267928"/>
              <a:gd name="T57" fmla="*/ 3846450 h 291740"/>
              <a:gd name="T58" fmla="*/ 5808116 w 267928"/>
              <a:gd name="T59" fmla="*/ 2682064 h 291740"/>
              <a:gd name="T60" fmla="*/ 310524 w 267928"/>
              <a:gd name="T61" fmla="*/ 10257306 h 291740"/>
              <a:gd name="T62" fmla="*/ 7179341 w 267928"/>
              <a:gd name="T63" fmla="*/ 4160474 h 291740"/>
              <a:gd name="T64" fmla="*/ 5497680 w 267928"/>
              <a:gd name="T65" fmla="*/ 4003506 h 291740"/>
              <a:gd name="T66" fmla="*/ 310524 w 267928"/>
              <a:gd name="T67" fmla="*/ 2459669 h 291740"/>
              <a:gd name="T68" fmla="*/ 1371162 w 267928"/>
              <a:gd name="T69" fmla="*/ 2145597 h 291740"/>
              <a:gd name="T70" fmla="*/ 5756378 w 267928"/>
              <a:gd name="T71" fmla="*/ 2184902 h 291740"/>
              <a:gd name="T72" fmla="*/ 7502719 w 267928"/>
              <a:gd name="T73" fmla="*/ 4003506 h 291740"/>
              <a:gd name="T74" fmla="*/ 8240068 w 267928"/>
              <a:gd name="T75" fmla="*/ 9197561 h 291740"/>
              <a:gd name="T76" fmla="*/ 1371162 w 267928"/>
              <a:gd name="T77" fmla="*/ 1386742 h 291740"/>
              <a:gd name="T78" fmla="*/ 2419035 w 267928"/>
              <a:gd name="T79" fmla="*/ 1072903 h 291740"/>
              <a:gd name="T80" fmla="*/ 8550552 w 267928"/>
              <a:gd name="T81" fmla="*/ 1229833 h 291740"/>
              <a:gd name="T82" fmla="*/ 9300774 w 267928"/>
              <a:gd name="T83" fmla="*/ 8124698 h 291740"/>
              <a:gd name="T84" fmla="*/ 2419035 w 267928"/>
              <a:gd name="T85" fmla="*/ 314069 h 291740"/>
              <a:gd name="T86" fmla="*/ 9456045 w 267928"/>
              <a:gd name="T87" fmla="*/ 0 h 291740"/>
              <a:gd name="T88" fmla="*/ 9611222 w 267928"/>
              <a:gd name="T89" fmla="*/ 8281704 h 291740"/>
              <a:gd name="T90" fmla="*/ 8550552 w 267928"/>
              <a:gd name="T91" fmla="*/ 8438702 h 291740"/>
              <a:gd name="T92" fmla="*/ 8395278 w 267928"/>
              <a:gd name="T93" fmla="*/ 9511583 h 291740"/>
              <a:gd name="T94" fmla="*/ 7502719 w 267928"/>
              <a:gd name="T95" fmla="*/ 10414274 h 291740"/>
              <a:gd name="T96" fmla="*/ 155254 w 267928"/>
              <a:gd name="T97" fmla="*/ 10584379 h 291740"/>
              <a:gd name="T98" fmla="*/ 0 w 267928"/>
              <a:gd name="T99" fmla="*/ 2302693 h 291740"/>
              <a:gd name="T100" fmla="*/ 1047739 w 267928"/>
              <a:gd name="T101" fmla="*/ 2145597 h 291740"/>
              <a:gd name="T102" fmla="*/ 1202986 w 267928"/>
              <a:gd name="T103" fmla="*/ 1072903 h 291740"/>
              <a:gd name="T104" fmla="*/ 2108482 w 267928"/>
              <a:gd name="T105" fmla="*/ 156923 h 291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67928" h="291740">
                <a:moveTo>
                  <a:pt x="32870" y="246062"/>
                </a:moveTo>
                <a:lnTo>
                  <a:pt x="85836" y="246062"/>
                </a:lnTo>
                <a:cubicBezTo>
                  <a:pt x="87983" y="246062"/>
                  <a:pt x="90130" y="247894"/>
                  <a:pt x="90130" y="250825"/>
                </a:cubicBezTo>
                <a:cubicBezTo>
                  <a:pt x="90130" y="253023"/>
                  <a:pt x="87983" y="255221"/>
                  <a:pt x="85836" y="255221"/>
                </a:cubicBezTo>
                <a:lnTo>
                  <a:pt x="32870" y="255221"/>
                </a:lnTo>
                <a:cubicBezTo>
                  <a:pt x="30722" y="255221"/>
                  <a:pt x="28575" y="253023"/>
                  <a:pt x="28575" y="250825"/>
                </a:cubicBezTo>
                <a:cubicBezTo>
                  <a:pt x="28575" y="247894"/>
                  <a:pt x="30722" y="246062"/>
                  <a:pt x="32870" y="246062"/>
                </a:cubicBezTo>
                <a:close/>
                <a:moveTo>
                  <a:pt x="137954" y="211137"/>
                </a:moveTo>
                <a:lnTo>
                  <a:pt x="174784" y="211137"/>
                </a:lnTo>
                <a:cubicBezTo>
                  <a:pt x="176909" y="211137"/>
                  <a:pt x="179034" y="213335"/>
                  <a:pt x="179034" y="215533"/>
                </a:cubicBezTo>
                <a:cubicBezTo>
                  <a:pt x="179034" y="218464"/>
                  <a:pt x="176909" y="220296"/>
                  <a:pt x="174784" y="220296"/>
                </a:cubicBezTo>
                <a:lnTo>
                  <a:pt x="137954" y="220296"/>
                </a:lnTo>
                <a:cubicBezTo>
                  <a:pt x="135475" y="220296"/>
                  <a:pt x="133350" y="218464"/>
                  <a:pt x="133350" y="215533"/>
                </a:cubicBezTo>
                <a:cubicBezTo>
                  <a:pt x="133350" y="213335"/>
                  <a:pt x="135475" y="211137"/>
                  <a:pt x="137954" y="211137"/>
                </a:cubicBezTo>
                <a:close/>
                <a:moveTo>
                  <a:pt x="32927" y="211137"/>
                </a:moveTo>
                <a:lnTo>
                  <a:pt x="107998" y="211137"/>
                </a:lnTo>
                <a:cubicBezTo>
                  <a:pt x="110537" y="211137"/>
                  <a:pt x="112350" y="213335"/>
                  <a:pt x="112350" y="215533"/>
                </a:cubicBezTo>
                <a:cubicBezTo>
                  <a:pt x="112350" y="218464"/>
                  <a:pt x="110537" y="220296"/>
                  <a:pt x="107998" y="220296"/>
                </a:cubicBezTo>
                <a:lnTo>
                  <a:pt x="32927" y="220296"/>
                </a:lnTo>
                <a:cubicBezTo>
                  <a:pt x="30751" y="220296"/>
                  <a:pt x="28575" y="218464"/>
                  <a:pt x="28575" y="215533"/>
                </a:cubicBezTo>
                <a:cubicBezTo>
                  <a:pt x="28575" y="213335"/>
                  <a:pt x="30751" y="211137"/>
                  <a:pt x="32927" y="211137"/>
                </a:cubicBezTo>
                <a:close/>
                <a:moveTo>
                  <a:pt x="96405" y="176212"/>
                </a:moveTo>
                <a:lnTo>
                  <a:pt x="174698" y="176212"/>
                </a:lnTo>
                <a:cubicBezTo>
                  <a:pt x="176863" y="176212"/>
                  <a:pt x="179027" y="178410"/>
                  <a:pt x="179027" y="180608"/>
                </a:cubicBezTo>
                <a:cubicBezTo>
                  <a:pt x="179027" y="183173"/>
                  <a:pt x="176863" y="185371"/>
                  <a:pt x="174698" y="185371"/>
                </a:cubicBezTo>
                <a:lnTo>
                  <a:pt x="96405" y="185371"/>
                </a:lnTo>
                <a:cubicBezTo>
                  <a:pt x="94240" y="185371"/>
                  <a:pt x="92075" y="183173"/>
                  <a:pt x="92075" y="180608"/>
                </a:cubicBezTo>
                <a:cubicBezTo>
                  <a:pt x="92075" y="178410"/>
                  <a:pt x="94240" y="176212"/>
                  <a:pt x="96405" y="176212"/>
                </a:cubicBezTo>
                <a:close/>
                <a:moveTo>
                  <a:pt x="32861" y="176212"/>
                </a:moveTo>
                <a:lnTo>
                  <a:pt x="66437" y="176212"/>
                </a:lnTo>
                <a:cubicBezTo>
                  <a:pt x="69295" y="176212"/>
                  <a:pt x="71081" y="178410"/>
                  <a:pt x="71081" y="180608"/>
                </a:cubicBezTo>
                <a:cubicBezTo>
                  <a:pt x="71081" y="183173"/>
                  <a:pt x="69295" y="185371"/>
                  <a:pt x="66437" y="185371"/>
                </a:cubicBezTo>
                <a:lnTo>
                  <a:pt x="32861" y="185371"/>
                </a:lnTo>
                <a:cubicBezTo>
                  <a:pt x="30718" y="185371"/>
                  <a:pt x="28575" y="183173"/>
                  <a:pt x="28575" y="180608"/>
                </a:cubicBezTo>
                <a:cubicBezTo>
                  <a:pt x="28575" y="178410"/>
                  <a:pt x="30718" y="176212"/>
                  <a:pt x="32861" y="176212"/>
                </a:cubicBezTo>
                <a:close/>
                <a:moveTo>
                  <a:pt x="147129" y="141287"/>
                </a:moveTo>
                <a:lnTo>
                  <a:pt x="174780" y="141287"/>
                </a:lnTo>
                <a:cubicBezTo>
                  <a:pt x="176907" y="141287"/>
                  <a:pt x="179034" y="143485"/>
                  <a:pt x="179034" y="145683"/>
                </a:cubicBezTo>
                <a:cubicBezTo>
                  <a:pt x="179034" y="148248"/>
                  <a:pt x="176907" y="150446"/>
                  <a:pt x="174780" y="150446"/>
                </a:cubicBezTo>
                <a:lnTo>
                  <a:pt x="147129" y="150446"/>
                </a:lnTo>
                <a:cubicBezTo>
                  <a:pt x="144648" y="150446"/>
                  <a:pt x="142875" y="148248"/>
                  <a:pt x="142875" y="145683"/>
                </a:cubicBezTo>
                <a:cubicBezTo>
                  <a:pt x="142875" y="143485"/>
                  <a:pt x="144648" y="141287"/>
                  <a:pt x="147129" y="141287"/>
                </a:cubicBezTo>
                <a:close/>
                <a:moveTo>
                  <a:pt x="32932" y="141287"/>
                </a:moveTo>
                <a:lnTo>
                  <a:pt x="117882" y="141287"/>
                </a:lnTo>
                <a:cubicBezTo>
                  <a:pt x="120060" y="141287"/>
                  <a:pt x="121875" y="143485"/>
                  <a:pt x="121875" y="145683"/>
                </a:cubicBezTo>
                <a:cubicBezTo>
                  <a:pt x="121875" y="148248"/>
                  <a:pt x="120060" y="150446"/>
                  <a:pt x="117882" y="150446"/>
                </a:cubicBezTo>
                <a:lnTo>
                  <a:pt x="32932" y="150446"/>
                </a:lnTo>
                <a:cubicBezTo>
                  <a:pt x="30753" y="150446"/>
                  <a:pt x="28575" y="148248"/>
                  <a:pt x="28575" y="145683"/>
                </a:cubicBezTo>
                <a:cubicBezTo>
                  <a:pt x="28575" y="143485"/>
                  <a:pt x="30753" y="141287"/>
                  <a:pt x="32932" y="141287"/>
                </a:cubicBezTo>
                <a:close/>
                <a:moveTo>
                  <a:pt x="32890" y="104775"/>
                </a:moveTo>
                <a:lnTo>
                  <a:pt x="127089" y="104775"/>
                </a:lnTo>
                <a:cubicBezTo>
                  <a:pt x="129606" y="104775"/>
                  <a:pt x="131404" y="107061"/>
                  <a:pt x="131404" y="109347"/>
                </a:cubicBezTo>
                <a:cubicBezTo>
                  <a:pt x="131404" y="112014"/>
                  <a:pt x="129606" y="113919"/>
                  <a:pt x="127089" y="113919"/>
                </a:cubicBezTo>
                <a:lnTo>
                  <a:pt x="32890" y="113919"/>
                </a:lnTo>
                <a:cubicBezTo>
                  <a:pt x="30732" y="113919"/>
                  <a:pt x="28575" y="112014"/>
                  <a:pt x="28575" y="109347"/>
                </a:cubicBezTo>
                <a:cubicBezTo>
                  <a:pt x="28575" y="107061"/>
                  <a:pt x="30732" y="104775"/>
                  <a:pt x="32890" y="104775"/>
                </a:cubicBezTo>
                <a:close/>
                <a:moveTo>
                  <a:pt x="161910" y="73926"/>
                </a:moveTo>
                <a:lnTo>
                  <a:pt x="161910" y="106021"/>
                </a:lnTo>
                <a:lnTo>
                  <a:pt x="194004" y="106021"/>
                </a:lnTo>
                <a:lnTo>
                  <a:pt x="161910" y="73926"/>
                </a:lnTo>
                <a:close/>
                <a:moveTo>
                  <a:pt x="8654" y="67796"/>
                </a:moveTo>
                <a:lnTo>
                  <a:pt x="8654" y="282724"/>
                </a:lnTo>
                <a:lnTo>
                  <a:pt x="200134" y="282724"/>
                </a:lnTo>
                <a:lnTo>
                  <a:pt x="200134" y="114676"/>
                </a:lnTo>
                <a:lnTo>
                  <a:pt x="157583" y="114676"/>
                </a:lnTo>
                <a:cubicBezTo>
                  <a:pt x="155059" y="114676"/>
                  <a:pt x="153256" y="112873"/>
                  <a:pt x="153256" y="110349"/>
                </a:cubicBezTo>
                <a:lnTo>
                  <a:pt x="153256" y="67796"/>
                </a:lnTo>
                <a:lnTo>
                  <a:pt x="8654" y="67796"/>
                </a:lnTo>
                <a:close/>
                <a:moveTo>
                  <a:pt x="38224" y="38225"/>
                </a:moveTo>
                <a:lnTo>
                  <a:pt x="38224" y="59141"/>
                </a:lnTo>
                <a:lnTo>
                  <a:pt x="157583" y="59141"/>
                </a:lnTo>
                <a:cubicBezTo>
                  <a:pt x="158665" y="59141"/>
                  <a:pt x="159747" y="59502"/>
                  <a:pt x="160468" y="60223"/>
                </a:cubicBezTo>
                <a:lnTo>
                  <a:pt x="207707" y="107103"/>
                </a:lnTo>
                <a:cubicBezTo>
                  <a:pt x="208789" y="108185"/>
                  <a:pt x="209149" y="109267"/>
                  <a:pt x="209149" y="110349"/>
                </a:cubicBezTo>
                <a:lnTo>
                  <a:pt x="209149" y="253514"/>
                </a:lnTo>
                <a:lnTo>
                  <a:pt x="229704" y="253514"/>
                </a:lnTo>
                <a:lnTo>
                  <a:pt x="229704" y="38225"/>
                </a:lnTo>
                <a:lnTo>
                  <a:pt x="38224" y="38225"/>
                </a:lnTo>
                <a:close/>
                <a:moveTo>
                  <a:pt x="67433" y="8655"/>
                </a:moveTo>
                <a:lnTo>
                  <a:pt x="67433" y="29571"/>
                </a:lnTo>
                <a:lnTo>
                  <a:pt x="234031" y="29571"/>
                </a:lnTo>
                <a:cubicBezTo>
                  <a:pt x="236555" y="29571"/>
                  <a:pt x="238358" y="31374"/>
                  <a:pt x="238358" y="33898"/>
                </a:cubicBezTo>
                <a:lnTo>
                  <a:pt x="238358" y="223943"/>
                </a:lnTo>
                <a:lnTo>
                  <a:pt x="259273" y="223943"/>
                </a:lnTo>
                <a:lnTo>
                  <a:pt x="259273" y="8655"/>
                </a:lnTo>
                <a:lnTo>
                  <a:pt x="67433" y="8655"/>
                </a:lnTo>
                <a:close/>
                <a:moveTo>
                  <a:pt x="63106" y="0"/>
                </a:moveTo>
                <a:lnTo>
                  <a:pt x="263600" y="0"/>
                </a:lnTo>
                <a:cubicBezTo>
                  <a:pt x="266125" y="0"/>
                  <a:pt x="267928" y="1803"/>
                  <a:pt x="267928" y="4327"/>
                </a:cubicBezTo>
                <a:lnTo>
                  <a:pt x="267928" y="228271"/>
                </a:lnTo>
                <a:cubicBezTo>
                  <a:pt x="267928" y="230795"/>
                  <a:pt x="266125" y="232598"/>
                  <a:pt x="263600" y="232598"/>
                </a:cubicBezTo>
                <a:lnTo>
                  <a:pt x="238358" y="232598"/>
                </a:lnTo>
                <a:lnTo>
                  <a:pt x="238358" y="257841"/>
                </a:lnTo>
                <a:cubicBezTo>
                  <a:pt x="238358" y="260005"/>
                  <a:pt x="236555" y="262169"/>
                  <a:pt x="234031" y="262169"/>
                </a:cubicBezTo>
                <a:lnTo>
                  <a:pt x="209149" y="262169"/>
                </a:lnTo>
                <a:lnTo>
                  <a:pt x="209149" y="287051"/>
                </a:lnTo>
                <a:cubicBezTo>
                  <a:pt x="209149" y="289576"/>
                  <a:pt x="206986" y="291740"/>
                  <a:pt x="204822" y="291740"/>
                </a:cubicBezTo>
                <a:lnTo>
                  <a:pt x="4327" y="291740"/>
                </a:lnTo>
                <a:cubicBezTo>
                  <a:pt x="1803" y="291740"/>
                  <a:pt x="0" y="289576"/>
                  <a:pt x="0" y="287051"/>
                </a:cubicBezTo>
                <a:lnTo>
                  <a:pt x="0" y="63469"/>
                </a:lnTo>
                <a:cubicBezTo>
                  <a:pt x="0" y="60944"/>
                  <a:pt x="1803" y="59141"/>
                  <a:pt x="4327" y="59141"/>
                </a:cubicBezTo>
                <a:lnTo>
                  <a:pt x="29209" y="59141"/>
                </a:lnTo>
                <a:lnTo>
                  <a:pt x="29209" y="33898"/>
                </a:lnTo>
                <a:cubicBezTo>
                  <a:pt x="29209" y="31374"/>
                  <a:pt x="31373" y="29571"/>
                  <a:pt x="33536" y="29571"/>
                </a:cubicBezTo>
                <a:lnTo>
                  <a:pt x="58778" y="29571"/>
                </a:lnTo>
                <a:lnTo>
                  <a:pt x="58778" y="4327"/>
                </a:lnTo>
                <a:cubicBezTo>
                  <a:pt x="58778" y="1803"/>
                  <a:pt x="60942" y="0"/>
                  <a:pt x="631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defTabSz="685663"/>
            <a:endParaRPr lang="en-US" sz="1350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37" name="Freeform 962">
            <a:extLst>
              <a:ext uri="{FF2B5EF4-FFF2-40B4-BE49-F238E27FC236}">
                <a16:creationId xmlns:a16="http://schemas.microsoft.com/office/drawing/2014/main" id="{DAA68E69-B1D6-45B2-865A-EFE9C4835ACA}"/>
              </a:ext>
            </a:extLst>
          </p:cNvPr>
          <p:cNvSpPr>
            <a:spLocks noChangeAspect="1"/>
          </p:cNvSpPr>
          <p:nvPr/>
        </p:nvSpPr>
        <p:spPr bwMode="auto">
          <a:xfrm>
            <a:off x="5306855" y="4358835"/>
            <a:ext cx="217957" cy="288880"/>
          </a:xfrm>
          <a:custGeom>
            <a:avLst/>
            <a:gdLst>
              <a:gd name="T0" fmla="*/ 4990408 w 220303"/>
              <a:gd name="T1" fmla="*/ 9605046 h 291740"/>
              <a:gd name="T2" fmla="*/ 2990526 w 220303"/>
              <a:gd name="T3" fmla="*/ 9605046 h 291740"/>
              <a:gd name="T4" fmla="*/ 325525 w 220303"/>
              <a:gd name="T5" fmla="*/ 9773179 h 291740"/>
              <a:gd name="T6" fmla="*/ 7655271 w 220303"/>
              <a:gd name="T7" fmla="*/ 9773179 h 291740"/>
              <a:gd name="T8" fmla="*/ 5942643 w 220303"/>
              <a:gd name="T9" fmla="*/ 7003984 h 291740"/>
              <a:gd name="T10" fmla="*/ 6683869 w 220303"/>
              <a:gd name="T11" fmla="*/ 7003984 h 291740"/>
              <a:gd name="T12" fmla="*/ 3597505 w 220303"/>
              <a:gd name="T13" fmla="*/ 7262330 h 291740"/>
              <a:gd name="T14" fmla="*/ 4057590 w 220303"/>
              <a:gd name="T15" fmla="*/ 7727361 h 291740"/>
              <a:gd name="T16" fmla="*/ 4057590 w 220303"/>
              <a:gd name="T17" fmla="*/ 7003984 h 291740"/>
              <a:gd name="T18" fmla="*/ 1290139 w 220303"/>
              <a:gd name="T19" fmla="*/ 7365689 h 291740"/>
              <a:gd name="T20" fmla="*/ 1667748 w 220303"/>
              <a:gd name="T21" fmla="*/ 7003984 h 291740"/>
              <a:gd name="T22" fmla="*/ 7003369 w 220303"/>
              <a:gd name="T23" fmla="*/ 6836046 h 291740"/>
              <a:gd name="T24" fmla="*/ 5789262 w 220303"/>
              <a:gd name="T25" fmla="*/ 8050376 h 291740"/>
              <a:gd name="T26" fmla="*/ 5789262 w 220303"/>
              <a:gd name="T27" fmla="*/ 6681017 h 291740"/>
              <a:gd name="T28" fmla="*/ 4645454 w 220303"/>
              <a:gd name="T29" fmla="*/ 7262330 h 291740"/>
              <a:gd name="T30" fmla="*/ 3853108 w 220303"/>
              <a:gd name="T31" fmla="*/ 8050376 h 291740"/>
              <a:gd name="T32" fmla="*/ 3853108 w 220303"/>
              <a:gd name="T33" fmla="*/ 6681017 h 291740"/>
              <a:gd name="T34" fmla="*/ 1667748 w 220303"/>
              <a:gd name="T35" fmla="*/ 8050376 h 291740"/>
              <a:gd name="T36" fmla="*/ 6210985 w 220303"/>
              <a:gd name="T37" fmla="*/ 4873003 h 291740"/>
              <a:gd name="T38" fmla="*/ 6210985 w 220303"/>
              <a:gd name="T39" fmla="*/ 5609313 h 291740"/>
              <a:gd name="T40" fmla="*/ 6683869 w 220303"/>
              <a:gd name="T41" fmla="*/ 5131353 h 291740"/>
              <a:gd name="T42" fmla="*/ 3597505 w 220303"/>
              <a:gd name="T43" fmla="*/ 4873003 h 291740"/>
              <a:gd name="T44" fmla="*/ 4326000 w 220303"/>
              <a:gd name="T45" fmla="*/ 4873003 h 291740"/>
              <a:gd name="T46" fmla="*/ 1290139 w 220303"/>
              <a:gd name="T47" fmla="*/ 4924644 h 291740"/>
              <a:gd name="T48" fmla="*/ 1980241 w 220303"/>
              <a:gd name="T49" fmla="*/ 5609313 h 291740"/>
              <a:gd name="T50" fmla="*/ 1980241 w 220303"/>
              <a:gd name="T51" fmla="*/ 4873003 h 291740"/>
              <a:gd name="T52" fmla="*/ 6415527 w 220303"/>
              <a:gd name="T53" fmla="*/ 4550037 h 291740"/>
              <a:gd name="T54" fmla="*/ 6415527 w 220303"/>
              <a:gd name="T55" fmla="*/ 5919399 h 291740"/>
              <a:gd name="T56" fmla="*/ 5635934 w 220303"/>
              <a:gd name="T57" fmla="*/ 5131353 h 291740"/>
              <a:gd name="T58" fmla="*/ 4479279 w 220303"/>
              <a:gd name="T59" fmla="*/ 4550037 h 291740"/>
              <a:gd name="T60" fmla="*/ 4479279 w 220303"/>
              <a:gd name="T61" fmla="*/ 5919399 h 291740"/>
              <a:gd name="T62" fmla="*/ 3278014 w 220303"/>
              <a:gd name="T63" fmla="*/ 4717930 h 291740"/>
              <a:gd name="T64" fmla="*/ 1980241 w 220303"/>
              <a:gd name="T65" fmla="*/ 4550037 h 291740"/>
              <a:gd name="T66" fmla="*/ 1980241 w 220303"/>
              <a:gd name="T67" fmla="*/ 5919399 h 291740"/>
              <a:gd name="T68" fmla="*/ 977607 w 220303"/>
              <a:gd name="T69" fmla="*/ 4924644 h 291740"/>
              <a:gd name="T70" fmla="*/ 5942643 w 220303"/>
              <a:gd name="T71" fmla="*/ 2793581 h 291740"/>
              <a:gd name="T72" fmla="*/ 6632755 w 220303"/>
              <a:gd name="T73" fmla="*/ 3478292 h 291740"/>
              <a:gd name="T74" fmla="*/ 6632755 w 220303"/>
              <a:gd name="T75" fmla="*/ 2729007 h 291740"/>
              <a:gd name="T76" fmla="*/ 3597505 w 220303"/>
              <a:gd name="T77" fmla="*/ 3103677 h 291740"/>
              <a:gd name="T78" fmla="*/ 3955364 w 220303"/>
              <a:gd name="T79" fmla="*/ 2729007 h 291740"/>
              <a:gd name="T80" fmla="*/ 2032326 w 220303"/>
              <a:gd name="T81" fmla="*/ 3478292 h 291740"/>
              <a:gd name="T82" fmla="*/ 5993764 w 220303"/>
              <a:gd name="T83" fmla="*/ 2418974 h 291740"/>
              <a:gd name="T84" fmla="*/ 7003369 w 220303"/>
              <a:gd name="T85" fmla="*/ 3426649 h 291740"/>
              <a:gd name="T86" fmla="*/ 5635934 w 220303"/>
              <a:gd name="T87" fmla="*/ 3426649 h 291740"/>
              <a:gd name="T88" fmla="*/ 3955364 w 220303"/>
              <a:gd name="T89" fmla="*/ 2418974 h 291740"/>
              <a:gd name="T90" fmla="*/ 3278014 w 220303"/>
              <a:gd name="T91" fmla="*/ 3103677 h 291740"/>
              <a:gd name="T92" fmla="*/ 2201614 w 220303"/>
              <a:gd name="T93" fmla="*/ 2418974 h 291740"/>
              <a:gd name="T94" fmla="*/ 2201614 w 220303"/>
              <a:gd name="T95" fmla="*/ 3788335 h 291740"/>
              <a:gd name="T96" fmla="*/ 977607 w 220303"/>
              <a:gd name="T97" fmla="*/ 2574043 h 291740"/>
              <a:gd name="T98" fmla="*/ 325525 w 220303"/>
              <a:gd name="T99" fmla="*/ 8765844 h 291740"/>
              <a:gd name="T100" fmla="*/ 325525 w 220303"/>
              <a:gd name="T101" fmla="*/ 1818579 h 291740"/>
              <a:gd name="T102" fmla="*/ 5456486 w 220303"/>
              <a:gd name="T103" fmla="*/ 1023441 h 291740"/>
              <a:gd name="T104" fmla="*/ 3145314 w 220303"/>
              <a:gd name="T105" fmla="*/ 691230 h 291740"/>
              <a:gd name="T106" fmla="*/ 4835613 w 220303"/>
              <a:gd name="T107" fmla="*/ 1023441 h 291740"/>
              <a:gd name="T108" fmla="*/ 3145314 w 220303"/>
              <a:gd name="T109" fmla="*/ 691230 h 291740"/>
              <a:gd name="T110" fmla="*/ 325525 w 220303"/>
              <a:gd name="T111" fmla="*/ 1491505 h 291740"/>
              <a:gd name="T112" fmla="*/ 7173578 w 220303"/>
              <a:gd name="T113" fmla="*/ 314069 h 291740"/>
              <a:gd name="T114" fmla="*/ 7173578 w 220303"/>
              <a:gd name="T115" fmla="*/ 0 h 291740"/>
              <a:gd name="T116" fmla="*/ 7173578 w 220303"/>
              <a:gd name="T117" fmla="*/ 10584379 h 291740"/>
              <a:gd name="T118" fmla="*/ 0 w 220303"/>
              <a:gd name="T119" fmla="*/ 798035 h 2917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303" h="291740">
                <a:moveTo>
                  <a:pt x="86824" y="260350"/>
                </a:moveTo>
                <a:lnTo>
                  <a:pt x="133482" y="260350"/>
                </a:lnTo>
                <a:cubicBezTo>
                  <a:pt x="135975" y="260350"/>
                  <a:pt x="137756" y="262548"/>
                  <a:pt x="137756" y="264746"/>
                </a:cubicBezTo>
                <a:cubicBezTo>
                  <a:pt x="137756" y="267311"/>
                  <a:pt x="135975" y="269509"/>
                  <a:pt x="133482" y="269509"/>
                </a:cubicBezTo>
                <a:lnTo>
                  <a:pt x="86824" y="269509"/>
                </a:lnTo>
                <a:cubicBezTo>
                  <a:pt x="84331" y="269509"/>
                  <a:pt x="82550" y="267311"/>
                  <a:pt x="82550" y="264746"/>
                </a:cubicBezTo>
                <a:cubicBezTo>
                  <a:pt x="82550" y="262548"/>
                  <a:pt x="84331" y="260350"/>
                  <a:pt x="86824" y="260350"/>
                </a:cubicBezTo>
                <a:close/>
                <a:moveTo>
                  <a:pt x="8984" y="250629"/>
                </a:moveTo>
                <a:lnTo>
                  <a:pt x="8984" y="269381"/>
                </a:lnTo>
                <a:cubicBezTo>
                  <a:pt x="8984" y="276954"/>
                  <a:pt x="14735" y="282724"/>
                  <a:pt x="21922" y="282724"/>
                </a:cubicBezTo>
                <a:lnTo>
                  <a:pt x="198021" y="282724"/>
                </a:lnTo>
                <a:cubicBezTo>
                  <a:pt x="205568" y="282724"/>
                  <a:pt x="211318" y="276954"/>
                  <a:pt x="211318" y="269381"/>
                </a:cubicBezTo>
                <a:lnTo>
                  <a:pt x="211318" y="250629"/>
                </a:lnTo>
                <a:lnTo>
                  <a:pt x="8984" y="250629"/>
                </a:lnTo>
                <a:close/>
                <a:moveTo>
                  <a:pt x="164042" y="193052"/>
                </a:moveTo>
                <a:lnTo>
                  <a:pt x="164042" y="212992"/>
                </a:lnTo>
                <a:lnTo>
                  <a:pt x="184503" y="212992"/>
                </a:lnTo>
                <a:lnTo>
                  <a:pt x="184503" y="193052"/>
                </a:lnTo>
                <a:lnTo>
                  <a:pt x="164042" y="193052"/>
                </a:lnTo>
                <a:close/>
                <a:moveTo>
                  <a:pt x="106362" y="193052"/>
                </a:moveTo>
                <a:cubicBezTo>
                  <a:pt x="102481" y="193052"/>
                  <a:pt x="99306" y="195901"/>
                  <a:pt x="99306" y="200173"/>
                </a:cubicBezTo>
                <a:lnTo>
                  <a:pt x="99306" y="205871"/>
                </a:lnTo>
                <a:cubicBezTo>
                  <a:pt x="99306" y="209788"/>
                  <a:pt x="102481" y="212992"/>
                  <a:pt x="106362" y="212992"/>
                </a:cubicBezTo>
                <a:lnTo>
                  <a:pt x="112006" y="212992"/>
                </a:lnTo>
                <a:cubicBezTo>
                  <a:pt x="116240" y="212992"/>
                  <a:pt x="119415" y="209788"/>
                  <a:pt x="119415" y="205871"/>
                </a:cubicBezTo>
                <a:lnTo>
                  <a:pt x="119415" y="200173"/>
                </a:lnTo>
                <a:cubicBezTo>
                  <a:pt x="119415" y="195901"/>
                  <a:pt x="116240" y="193052"/>
                  <a:pt x="112006" y="193052"/>
                </a:cubicBezTo>
                <a:lnTo>
                  <a:pt x="106362" y="193052"/>
                </a:lnTo>
                <a:close/>
                <a:moveTo>
                  <a:pt x="46037" y="193052"/>
                </a:moveTo>
                <a:cubicBezTo>
                  <a:pt x="40286" y="193052"/>
                  <a:pt x="35613" y="197325"/>
                  <a:pt x="35613" y="203022"/>
                </a:cubicBezTo>
                <a:cubicBezTo>
                  <a:pt x="35613" y="208363"/>
                  <a:pt x="40286" y="212992"/>
                  <a:pt x="46037" y="212992"/>
                </a:cubicBezTo>
                <a:cubicBezTo>
                  <a:pt x="51428" y="212992"/>
                  <a:pt x="56101" y="208363"/>
                  <a:pt x="56101" y="203022"/>
                </a:cubicBezTo>
                <a:cubicBezTo>
                  <a:pt x="56101" y="197325"/>
                  <a:pt x="51428" y="193052"/>
                  <a:pt x="46037" y="193052"/>
                </a:cubicBezTo>
                <a:close/>
                <a:moveTo>
                  <a:pt x="159808" y="184150"/>
                </a:moveTo>
                <a:lnTo>
                  <a:pt x="188736" y="184150"/>
                </a:lnTo>
                <a:cubicBezTo>
                  <a:pt x="191206" y="184150"/>
                  <a:pt x="193322" y="185930"/>
                  <a:pt x="193322" y="188423"/>
                </a:cubicBezTo>
                <a:lnTo>
                  <a:pt x="193322" y="217621"/>
                </a:lnTo>
                <a:cubicBezTo>
                  <a:pt x="193322" y="219758"/>
                  <a:pt x="191206" y="221894"/>
                  <a:pt x="188736" y="221894"/>
                </a:cubicBezTo>
                <a:lnTo>
                  <a:pt x="159808" y="221894"/>
                </a:lnTo>
                <a:cubicBezTo>
                  <a:pt x="157692" y="221894"/>
                  <a:pt x="155575" y="219758"/>
                  <a:pt x="155575" y="217621"/>
                </a:cubicBezTo>
                <a:lnTo>
                  <a:pt x="155575" y="188423"/>
                </a:lnTo>
                <a:cubicBezTo>
                  <a:pt x="155575" y="185930"/>
                  <a:pt x="157692" y="184150"/>
                  <a:pt x="159808" y="184150"/>
                </a:cubicBezTo>
                <a:close/>
                <a:moveTo>
                  <a:pt x="106362" y="184150"/>
                </a:moveTo>
                <a:lnTo>
                  <a:pt x="112006" y="184150"/>
                </a:lnTo>
                <a:cubicBezTo>
                  <a:pt x="120826" y="184150"/>
                  <a:pt x="128234" y="191272"/>
                  <a:pt x="128234" y="200173"/>
                </a:cubicBezTo>
                <a:lnTo>
                  <a:pt x="128234" y="205871"/>
                </a:lnTo>
                <a:cubicBezTo>
                  <a:pt x="128234" y="214773"/>
                  <a:pt x="120826" y="221894"/>
                  <a:pt x="112006" y="221894"/>
                </a:cubicBezTo>
                <a:lnTo>
                  <a:pt x="106362" y="221894"/>
                </a:lnTo>
                <a:cubicBezTo>
                  <a:pt x="97542" y="221894"/>
                  <a:pt x="90487" y="214773"/>
                  <a:pt x="90487" y="205871"/>
                </a:cubicBezTo>
                <a:lnTo>
                  <a:pt x="90487" y="200173"/>
                </a:lnTo>
                <a:cubicBezTo>
                  <a:pt x="90487" y="191272"/>
                  <a:pt x="97542" y="184150"/>
                  <a:pt x="106362" y="184150"/>
                </a:cubicBezTo>
                <a:close/>
                <a:moveTo>
                  <a:pt x="46037" y="184150"/>
                </a:moveTo>
                <a:cubicBezTo>
                  <a:pt x="56460" y="184150"/>
                  <a:pt x="64727" y="192340"/>
                  <a:pt x="64727" y="203022"/>
                </a:cubicBezTo>
                <a:cubicBezTo>
                  <a:pt x="64727" y="213348"/>
                  <a:pt x="56460" y="221894"/>
                  <a:pt x="46037" y="221894"/>
                </a:cubicBezTo>
                <a:cubicBezTo>
                  <a:pt x="35254" y="221894"/>
                  <a:pt x="26987" y="213348"/>
                  <a:pt x="26987" y="203022"/>
                </a:cubicBezTo>
                <a:cubicBezTo>
                  <a:pt x="26987" y="192340"/>
                  <a:pt x="35254" y="184150"/>
                  <a:pt x="46037" y="184150"/>
                </a:cubicBezTo>
                <a:close/>
                <a:moveTo>
                  <a:pt x="171450" y="134315"/>
                </a:moveTo>
                <a:cubicBezTo>
                  <a:pt x="167570" y="134315"/>
                  <a:pt x="164042" y="137520"/>
                  <a:pt x="164042" y="141436"/>
                </a:cubicBezTo>
                <a:lnTo>
                  <a:pt x="164042" y="147490"/>
                </a:lnTo>
                <a:cubicBezTo>
                  <a:pt x="164042" y="151407"/>
                  <a:pt x="167570" y="154611"/>
                  <a:pt x="171450" y="154611"/>
                </a:cubicBezTo>
                <a:lnTo>
                  <a:pt x="177095" y="154611"/>
                </a:lnTo>
                <a:cubicBezTo>
                  <a:pt x="180975" y="154611"/>
                  <a:pt x="184503" y="151407"/>
                  <a:pt x="184503" y="147490"/>
                </a:cubicBezTo>
                <a:lnTo>
                  <a:pt x="184503" y="141436"/>
                </a:lnTo>
                <a:cubicBezTo>
                  <a:pt x="184503" y="137520"/>
                  <a:pt x="180975" y="134315"/>
                  <a:pt x="177095" y="134315"/>
                </a:cubicBezTo>
                <a:lnTo>
                  <a:pt x="171450" y="134315"/>
                </a:lnTo>
                <a:close/>
                <a:moveTo>
                  <a:pt x="99306" y="134315"/>
                </a:moveTo>
                <a:lnTo>
                  <a:pt x="99306" y="154611"/>
                </a:lnTo>
                <a:lnTo>
                  <a:pt x="119415" y="154611"/>
                </a:lnTo>
                <a:lnTo>
                  <a:pt x="119415" y="134315"/>
                </a:lnTo>
                <a:lnTo>
                  <a:pt x="99306" y="134315"/>
                </a:lnTo>
                <a:close/>
                <a:moveTo>
                  <a:pt x="37051" y="134315"/>
                </a:moveTo>
                <a:cubicBezTo>
                  <a:pt x="36332" y="134315"/>
                  <a:pt x="35613" y="135027"/>
                  <a:pt x="35613" y="135739"/>
                </a:cubicBezTo>
                <a:lnTo>
                  <a:pt x="35613" y="153187"/>
                </a:lnTo>
                <a:cubicBezTo>
                  <a:pt x="35613" y="153899"/>
                  <a:pt x="36332" y="154611"/>
                  <a:pt x="37051" y="154611"/>
                </a:cubicBezTo>
                <a:lnTo>
                  <a:pt x="54663" y="154611"/>
                </a:lnTo>
                <a:cubicBezTo>
                  <a:pt x="55742" y="154611"/>
                  <a:pt x="56101" y="153899"/>
                  <a:pt x="56101" y="153187"/>
                </a:cubicBezTo>
                <a:lnTo>
                  <a:pt x="56101" y="135739"/>
                </a:lnTo>
                <a:cubicBezTo>
                  <a:pt x="56101" y="135027"/>
                  <a:pt x="55742" y="134315"/>
                  <a:pt x="54663" y="134315"/>
                </a:cubicBezTo>
                <a:lnTo>
                  <a:pt x="37051" y="134315"/>
                </a:lnTo>
                <a:close/>
                <a:moveTo>
                  <a:pt x="171450" y="125413"/>
                </a:moveTo>
                <a:lnTo>
                  <a:pt x="177095" y="125413"/>
                </a:lnTo>
                <a:cubicBezTo>
                  <a:pt x="185914" y="125413"/>
                  <a:pt x="193322" y="132535"/>
                  <a:pt x="193322" y="141436"/>
                </a:cubicBezTo>
                <a:lnTo>
                  <a:pt x="193322" y="147490"/>
                </a:lnTo>
                <a:cubicBezTo>
                  <a:pt x="193322" y="156036"/>
                  <a:pt x="185914" y="163157"/>
                  <a:pt x="177095" y="163157"/>
                </a:cubicBezTo>
                <a:lnTo>
                  <a:pt x="171450" y="163157"/>
                </a:lnTo>
                <a:cubicBezTo>
                  <a:pt x="162631" y="163157"/>
                  <a:pt x="155575" y="156036"/>
                  <a:pt x="155575" y="147490"/>
                </a:cubicBezTo>
                <a:lnTo>
                  <a:pt x="155575" y="141436"/>
                </a:lnTo>
                <a:cubicBezTo>
                  <a:pt x="155575" y="132535"/>
                  <a:pt x="162631" y="125413"/>
                  <a:pt x="171450" y="125413"/>
                </a:cubicBezTo>
                <a:close/>
                <a:moveTo>
                  <a:pt x="95073" y="125413"/>
                </a:moveTo>
                <a:lnTo>
                  <a:pt x="123648" y="125413"/>
                </a:lnTo>
                <a:cubicBezTo>
                  <a:pt x="126117" y="125413"/>
                  <a:pt x="128234" y="127550"/>
                  <a:pt x="128234" y="130042"/>
                </a:cubicBezTo>
                <a:lnTo>
                  <a:pt x="128234" y="158884"/>
                </a:lnTo>
                <a:cubicBezTo>
                  <a:pt x="128234" y="161377"/>
                  <a:pt x="126117" y="163157"/>
                  <a:pt x="123648" y="163157"/>
                </a:cubicBezTo>
                <a:lnTo>
                  <a:pt x="95073" y="163157"/>
                </a:lnTo>
                <a:cubicBezTo>
                  <a:pt x="92604" y="163157"/>
                  <a:pt x="90487" y="161377"/>
                  <a:pt x="90487" y="158884"/>
                </a:cubicBezTo>
                <a:lnTo>
                  <a:pt x="90487" y="130042"/>
                </a:lnTo>
                <a:cubicBezTo>
                  <a:pt x="90487" y="127550"/>
                  <a:pt x="92604" y="125413"/>
                  <a:pt x="95073" y="125413"/>
                </a:cubicBezTo>
                <a:close/>
                <a:moveTo>
                  <a:pt x="37051" y="125413"/>
                </a:moveTo>
                <a:lnTo>
                  <a:pt x="54663" y="125413"/>
                </a:lnTo>
                <a:cubicBezTo>
                  <a:pt x="60414" y="125413"/>
                  <a:pt x="64727" y="130042"/>
                  <a:pt x="64727" y="135739"/>
                </a:cubicBezTo>
                <a:lnTo>
                  <a:pt x="64727" y="153187"/>
                </a:lnTo>
                <a:cubicBezTo>
                  <a:pt x="64727" y="158884"/>
                  <a:pt x="60414" y="163157"/>
                  <a:pt x="54663" y="163157"/>
                </a:cubicBezTo>
                <a:lnTo>
                  <a:pt x="37051" y="163157"/>
                </a:lnTo>
                <a:cubicBezTo>
                  <a:pt x="31660" y="163157"/>
                  <a:pt x="26987" y="158884"/>
                  <a:pt x="26987" y="153187"/>
                </a:cubicBezTo>
                <a:lnTo>
                  <a:pt x="26987" y="135739"/>
                </a:lnTo>
                <a:cubicBezTo>
                  <a:pt x="26987" y="130042"/>
                  <a:pt x="31660" y="125413"/>
                  <a:pt x="37051" y="125413"/>
                </a:cubicBezTo>
                <a:close/>
                <a:moveTo>
                  <a:pt x="165453" y="75221"/>
                </a:moveTo>
                <a:cubicBezTo>
                  <a:pt x="165100" y="75221"/>
                  <a:pt x="164042" y="75933"/>
                  <a:pt x="164042" y="77001"/>
                </a:cubicBezTo>
                <a:lnTo>
                  <a:pt x="164042" y="94449"/>
                </a:lnTo>
                <a:cubicBezTo>
                  <a:pt x="164042" y="95161"/>
                  <a:pt x="165100" y="95873"/>
                  <a:pt x="165453" y="95873"/>
                </a:cubicBezTo>
                <a:lnTo>
                  <a:pt x="183092" y="95873"/>
                </a:lnTo>
                <a:cubicBezTo>
                  <a:pt x="183797" y="95873"/>
                  <a:pt x="184503" y="95161"/>
                  <a:pt x="184503" y="94449"/>
                </a:cubicBezTo>
                <a:lnTo>
                  <a:pt x="184503" y="77001"/>
                </a:lnTo>
                <a:cubicBezTo>
                  <a:pt x="184503" y="75933"/>
                  <a:pt x="183797" y="75221"/>
                  <a:pt x="183092" y="75221"/>
                </a:cubicBezTo>
                <a:lnTo>
                  <a:pt x="165453" y="75221"/>
                </a:lnTo>
                <a:close/>
                <a:moveTo>
                  <a:pt x="109184" y="75221"/>
                </a:moveTo>
                <a:cubicBezTo>
                  <a:pt x="103540" y="75221"/>
                  <a:pt x="99306" y="79850"/>
                  <a:pt x="99306" y="85547"/>
                </a:cubicBezTo>
                <a:cubicBezTo>
                  <a:pt x="99306" y="91244"/>
                  <a:pt x="103540" y="95873"/>
                  <a:pt x="109184" y="95873"/>
                </a:cubicBezTo>
                <a:cubicBezTo>
                  <a:pt x="114829" y="95873"/>
                  <a:pt x="119415" y="91244"/>
                  <a:pt x="119415" y="85547"/>
                </a:cubicBezTo>
                <a:cubicBezTo>
                  <a:pt x="119415" y="79850"/>
                  <a:pt x="114829" y="75221"/>
                  <a:pt x="109184" y="75221"/>
                </a:cubicBezTo>
                <a:close/>
                <a:moveTo>
                  <a:pt x="35613" y="75221"/>
                </a:moveTo>
                <a:lnTo>
                  <a:pt x="35613" y="95873"/>
                </a:lnTo>
                <a:lnTo>
                  <a:pt x="56101" y="95873"/>
                </a:lnTo>
                <a:lnTo>
                  <a:pt x="56101" y="75221"/>
                </a:lnTo>
                <a:lnTo>
                  <a:pt x="35613" y="75221"/>
                </a:lnTo>
                <a:close/>
                <a:moveTo>
                  <a:pt x="165453" y="66675"/>
                </a:moveTo>
                <a:lnTo>
                  <a:pt x="183092" y="66675"/>
                </a:lnTo>
                <a:cubicBezTo>
                  <a:pt x="188383" y="66675"/>
                  <a:pt x="193322" y="70948"/>
                  <a:pt x="193322" y="77001"/>
                </a:cubicBezTo>
                <a:lnTo>
                  <a:pt x="193322" y="94449"/>
                </a:lnTo>
                <a:cubicBezTo>
                  <a:pt x="193322" y="99790"/>
                  <a:pt x="188383" y="104419"/>
                  <a:pt x="183092" y="104419"/>
                </a:cubicBezTo>
                <a:lnTo>
                  <a:pt x="165453" y="104419"/>
                </a:lnTo>
                <a:cubicBezTo>
                  <a:pt x="160161" y="104419"/>
                  <a:pt x="155575" y="99790"/>
                  <a:pt x="155575" y="94449"/>
                </a:cubicBezTo>
                <a:lnTo>
                  <a:pt x="155575" y="77001"/>
                </a:lnTo>
                <a:cubicBezTo>
                  <a:pt x="155575" y="70948"/>
                  <a:pt x="160161" y="66675"/>
                  <a:pt x="165453" y="66675"/>
                </a:cubicBezTo>
                <a:close/>
                <a:moveTo>
                  <a:pt x="109184" y="66675"/>
                </a:moveTo>
                <a:cubicBezTo>
                  <a:pt x="119767" y="66675"/>
                  <a:pt x="128234" y="75221"/>
                  <a:pt x="128234" y="85547"/>
                </a:cubicBezTo>
                <a:cubicBezTo>
                  <a:pt x="128234" y="95873"/>
                  <a:pt x="119767" y="104419"/>
                  <a:pt x="109184" y="104419"/>
                </a:cubicBezTo>
                <a:cubicBezTo>
                  <a:pt x="98954" y="104419"/>
                  <a:pt x="90487" y="95873"/>
                  <a:pt x="90487" y="85547"/>
                </a:cubicBezTo>
                <a:cubicBezTo>
                  <a:pt x="90487" y="75221"/>
                  <a:pt x="98954" y="66675"/>
                  <a:pt x="109184" y="66675"/>
                </a:cubicBezTo>
                <a:close/>
                <a:moveTo>
                  <a:pt x="31300" y="66675"/>
                </a:moveTo>
                <a:lnTo>
                  <a:pt x="60774" y="66675"/>
                </a:lnTo>
                <a:cubicBezTo>
                  <a:pt x="62930" y="66675"/>
                  <a:pt x="64727" y="68812"/>
                  <a:pt x="64727" y="70948"/>
                </a:cubicBezTo>
                <a:lnTo>
                  <a:pt x="64727" y="100146"/>
                </a:lnTo>
                <a:cubicBezTo>
                  <a:pt x="64727" y="102639"/>
                  <a:pt x="62930" y="104419"/>
                  <a:pt x="60774" y="104419"/>
                </a:cubicBezTo>
                <a:lnTo>
                  <a:pt x="31300" y="104419"/>
                </a:lnTo>
                <a:cubicBezTo>
                  <a:pt x="28784" y="104419"/>
                  <a:pt x="26987" y="102639"/>
                  <a:pt x="26987" y="100146"/>
                </a:cubicBezTo>
                <a:lnTo>
                  <a:pt x="26987" y="70948"/>
                </a:lnTo>
                <a:cubicBezTo>
                  <a:pt x="26987" y="68812"/>
                  <a:pt x="28784" y="66675"/>
                  <a:pt x="31300" y="66675"/>
                </a:cubicBezTo>
                <a:close/>
                <a:moveTo>
                  <a:pt x="8984" y="50126"/>
                </a:moveTo>
                <a:lnTo>
                  <a:pt x="8984" y="241614"/>
                </a:lnTo>
                <a:lnTo>
                  <a:pt x="211318" y="241614"/>
                </a:lnTo>
                <a:lnTo>
                  <a:pt x="211318" y="50126"/>
                </a:lnTo>
                <a:lnTo>
                  <a:pt x="8984" y="50126"/>
                </a:lnTo>
                <a:close/>
                <a:moveTo>
                  <a:pt x="150622" y="19050"/>
                </a:moveTo>
                <a:cubicBezTo>
                  <a:pt x="152908" y="19050"/>
                  <a:pt x="155194" y="21248"/>
                  <a:pt x="155194" y="23446"/>
                </a:cubicBezTo>
                <a:cubicBezTo>
                  <a:pt x="155194" y="26011"/>
                  <a:pt x="152908" y="28209"/>
                  <a:pt x="150622" y="28209"/>
                </a:cubicBezTo>
                <a:cubicBezTo>
                  <a:pt x="147955" y="28209"/>
                  <a:pt x="146050" y="26011"/>
                  <a:pt x="146050" y="23446"/>
                </a:cubicBezTo>
                <a:cubicBezTo>
                  <a:pt x="146050" y="21248"/>
                  <a:pt x="147955" y="19050"/>
                  <a:pt x="150622" y="19050"/>
                </a:cubicBezTo>
                <a:close/>
                <a:moveTo>
                  <a:pt x="86824" y="19050"/>
                </a:moveTo>
                <a:lnTo>
                  <a:pt x="133482" y="19050"/>
                </a:lnTo>
                <a:cubicBezTo>
                  <a:pt x="135975" y="19050"/>
                  <a:pt x="137756" y="21248"/>
                  <a:pt x="137756" y="23446"/>
                </a:cubicBezTo>
                <a:cubicBezTo>
                  <a:pt x="137756" y="26011"/>
                  <a:pt x="135975" y="28209"/>
                  <a:pt x="133482" y="28209"/>
                </a:cubicBezTo>
                <a:lnTo>
                  <a:pt x="86824" y="28209"/>
                </a:lnTo>
                <a:cubicBezTo>
                  <a:pt x="84331" y="28209"/>
                  <a:pt x="82550" y="26011"/>
                  <a:pt x="82550" y="23446"/>
                </a:cubicBezTo>
                <a:cubicBezTo>
                  <a:pt x="82550" y="21248"/>
                  <a:pt x="84331" y="19050"/>
                  <a:pt x="86824" y="19050"/>
                </a:cubicBezTo>
                <a:close/>
                <a:moveTo>
                  <a:pt x="21922" y="8655"/>
                </a:moveTo>
                <a:cubicBezTo>
                  <a:pt x="14735" y="8655"/>
                  <a:pt x="8984" y="14785"/>
                  <a:pt x="8984" y="21998"/>
                </a:cubicBezTo>
                <a:lnTo>
                  <a:pt x="8984" y="41110"/>
                </a:lnTo>
                <a:lnTo>
                  <a:pt x="211318" y="41110"/>
                </a:lnTo>
                <a:lnTo>
                  <a:pt x="211318" y="21998"/>
                </a:lnTo>
                <a:cubicBezTo>
                  <a:pt x="211318" y="14785"/>
                  <a:pt x="205568" y="8655"/>
                  <a:pt x="198021" y="8655"/>
                </a:cubicBezTo>
                <a:lnTo>
                  <a:pt x="21922" y="8655"/>
                </a:lnTo>
                <a:close/>
                <a:moveTo>
                  <a:pt x="21922" y="0"/>
                </a:moveTo>
                <a:lnTo>
                  <a:pt x="198021" y="0"/>
                </a:lnTo>
                <a:cubicBezTo>
                  <a:pt x="210240" y="0"/>
                  <a:pt x="220303" y="9737"/>
                  <a:pt x="220303" y="21998"/>
                </a:cubicBezTo>
                <a:lnTo>
                  <a:pt x="220303" y="269381"/>
                </a:lnTo>
                <a:cubicBezTo>
                  <a:pt x="220303" y="282003"/>
                  <a:pt x="210240" y="291740"/>
                  <a:pt x="198021" y="291740"/>
                </a:cubicBezTo>
                <a:lnTo>
                  <a:pt x="21922" y="291740"/>
                </a:lnTo>
                <a:cubicBezTo>
                  <a:pt x="9703" y="291740"/>
                  <a:pt x="0" y="282003"/>
                  <a:pt x="0" y="269381"/>
                </a:cubicBezTo>
                <a:lnTo>
                  <a:pt x="0" y="21998"/>
                </a:lnTo>
                <a:cubicBezTo>
                  <a:pt x="0" y="9737"/>
                  <a:pt x="9703" y="0"/>
                  <a:pt x="2192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anchor="ctr"/>
          <a:lstStyle/>
          <a:p>
            <a:pPr defTabSz="685663"/>
            <a:endParaRPr lang="en-US" sz="1350">
              <a:solidFill>
                <a:srgbClr val="434343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9AD043-A8FE-4F8A-B257-0D1695BAC984}"/>
              </a:ext>
            </a:extLst>
          </p:cNvPr>
          <p:cNvSpPr txBox="1"/>
          <p:nvPr/>
        </p:nvSpPr>
        <p:spPr>
          <a:xfrm>
            <a:off x="6253656" y="1733694"/>
            <a:ext cx="1783103" cy="461665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defTabSz="685663"/>
            <a:r>
              <a:rPr lang="en-GB" sz="1200" b="1" dirty="0" err="1">
                <a:solidFill>
                  <a:srgbClr val="B822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Uruchomienie</a:t>
            </a:r>
            <a:r>
              <a:rPr lang="en-GB" sz="1200" b="1" dirty="0">
                <a:solidFill>
                  <a:srgbClr val="B822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pl-PL" sz="1200" b="1" dirty="0">
                <a:solidFill>
                  <a:srgbClr val="B822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ścieżki bankowej</a:t>
            </a:r>
            <a:endParaRPr lang="en-US" sz="1200" b="1" dirty="0">
              <a:solidFill>
                <a:srgbClr val="B8224C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7ACC4C73-BF26-48EE-9CE5-29A5C42C014D}"/>
              </a:ext>
            </a:extLst>
          </p:cNvPr>
          <p:cNvSpPr txBox="1">
            <a:spLocks/>
          </p:cNvSpPr>
          <p:nvPr/>
        </p:nvSpPr>
        <p:spPr>
          <a:xfrm>
            <a:off x="6253656" y="2453852"/>
            <a:ext cx="2566816" cy="534762"/>
          </a:xfrm>
          <a:prstGeom prst="rect">
            <a:avLst/>
          </a:prstGeom>
        </p:spPr>
        <p:txBody>
          <a:bodyPr vert="horz" wrap="square" lIns="34290" tIns="17145" rIns="34290" bIns="17145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313"/>
              </a:lnSpc>
            </a:pP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Sfinalizowanie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umów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z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bankami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komercyjnymi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celu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wprowadzenia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gwarantowanych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pożyczek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obok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dotacji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  <a:endParaRPr lang="en-US" sz="1100" dirty="0">
              <a:solidFill>
                <a:srgbClr val="000000">
                  <a:lumMod val="75000"/>
                  <a:lumOff val="25000"/>
                </a:srgbClr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0ED410-3907-4683-983B-06AD85897333}"/>
              </a:ext>
            </a:extLst>
          </p:cNvPr>
          <p:cNvSpPr txBox="1"/>
          <p:nvPr/>
        </p:nvSpPr>
        <p:spPr>
          <a:xfrm>
            <a:off x="-31911" y="3818361"/>
            <a:ext cx="3345789" cy="461665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algn="r" defTabSz="685663"/>
            <a:r>
              <a:rPr lang="pl-PL" sz="1200" b="1" dirty="0">
                <a:solidFill>
                  <a:srgbClr val="255499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Dalsze prace nad poprawą </a:t>
            </a:r>
            <a:br>
              <a:rPr lang="pl-PL" sz="1200" b="1" dirty="0">
                <a:solidFill>
                  <a:srgbClr val="255499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pl-PL" sz="1200" b="1" dirty="0">
                <a:solidFill>
                  <a:srgbClr val="255499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programu priorytetowego Czyste Powietrze</a:t>
            </a:r>
            <a:endParaRPr lang="en-US" sz="1200" b="1" dirty="0">
              <a:solidFill>
                <a:srgbClr val="255499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9F249EC4-FADF-42F6-AFFF-5F061194A422}"/>
              </a:ext>
            </a:extLst>
          </p:cNvPr>
          <p:cNvSpPr txBox="1">
            <a:spLocks/>
          </p:cNvSpPr>
          <p:nvPr/>
        </p:nvSpPr>
        <p:spPr>
          <a:xfrm>
            <a:off x="366668" y="4583215"/>
            <a:ext cx="2591400" cy="868186"/>
          </a:xfrm>
          <a:prstGeom prst="rect">
            <a:avLst/>
          </a:prstGeom>
        </p:spPr>
        <p:txBody>
          <a:bodyPr vert="horz" wrap="square" lIns="34290" tIns="17145" rIns="34290" bIns="17145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07864">
              <a:lnSpc>
                <a:spcPts val="1313"/>
              </a:lnSpc>
            </a:pP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Dalsze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usprawnienia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w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zarządzaniu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– 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ustanowienie systemu 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plan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ó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roczn</a:t>
            </a:r>
            <a:r>
              <a:rPr lang="pl-PL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ych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monitorowanie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ocena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działania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informacyjne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szkolenia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poprawią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skuteczność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A38131-5F33-4684-BA20-7D8C18CCD192}"/>
              </a:ext>
            </a:extLst>
          </p:cNvPr>
          <p:cNvSpPr txBox="1"/>
          <p:nvPr/>
        </p:nvSpPr>
        <p:spPr>
          <a:xfrm>
            <a:off x="341255" y="1570044"/>
            <a:ext cx="2999540" cy="461665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algn="r" defTabSz="685663"/>
            <a:r>
              <a:rPr lang="pl-PL" sz="1200" b="1" dirty="0">
                <a:solidFill>
                  <a:srgbClr val="00ACE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Instrumenty prawne które wygenerują </a:t>
            </a:r>
            <a:br>
              <a:rPr lang="pl-PL" sz="1200" b="1" dirty="0">
                <a:solidFill>
                  <a:srgbClr val="00ACE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pl-PL" sz="1200" b="1" dirty="0">
                <a:solidFill>
                  <a:srgbClr val="00ACE6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popyt na wymianę kotłów węglowych</a:t>
            </a:r>
            <a:endParaRPr lang="en-US" sz="1200" b="1" dirty="0">
              <a:solidFill>
                <a:srgbClr val="00ACE6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8F02BB88-81C4-4989-8277-518D067C6648}"/>
              </a:ext>
            </a:extLst>
          </p:cNvPr>
          <p:cNvSpPr txBox="1">
            <a:spLocks/>
          </p:cNvSpPr>
          <p:nvPr/>
        </p:nvSpPr>
        <p:spPr>
          <a:xfrm>
            <a:off x="341894" y="2319157"/>
            <a:ext cx="2429867" cy="1034899"/>
          </a:xfrm>
          <a:prstGeom prst="rect">
            <a:avLst/>
          </a:prstGeom>
        </p:spPr>
        <p:txBody>
          <a:bodyPr vert="horz" wrap="square" lIns="34290" tIns="17145" rIns="34290" bIns="17145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07864">
              <a:lnSpc>
                <a:spcPts val="1313"/>
              </a:lnSpc>
            </a:pP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Potrzebne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są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instrumenty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polityczne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regulacyjne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- od 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uchwalenia i skutecznej egzekucji uchwał antysmogowych,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ulepszon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y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system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wsparcia najuboższych, 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aby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zachęcić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większą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liczbę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właścicieli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budynków 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 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korzystania ze wsparcia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9C3C46-BB5B-4F23-A82B-901F36991E45}"/>
              </a:ext>
            </a:extLst>
          </p:cNvPr>
          <p:cNvSpPr txBox="1"/>
          <p:nvPr/>
        </p:nvSpPr>
        <p:spPr>
          <a:xfrm>
            <a:off x="6231375" y="3966344"/>
            <a:ext cx="2895344" cy="461665"/>
          </a:xfrm>
          <a:prstGeom prst="rect">
            <a:avLst/>
          </a:prstGeom>
          <a:noFill/>
        </p:spPr>
        <p:txBody>
          <a:bodyPr wrap="none" anchor="b" anchorCtr="0">
            <a:spAutoFit/>
          </a:bodyPr>
          <a:lstStyle/>
          <a:p>
            <a:pPr defTabSz="685663"/>
            <a:r>
              <a:rPr lang="pl-PL" sz="1200" b="1" dirty="0">
                <a:solidFill>
                  <a:srgbClr val="99D3D8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Uruchomienie komponentu</a:t>
            </a:r>
            <a:br>
              <a:rPr lang="pl-PL" sz="1200" b="1" dirty="0">
                <a:solidFill>
                  <a:srgbClr val="99D3D8"/>
                </a:solidFill>
                <a:latin typeface="Poppins" pitchFamily="2" charset="77"/>
                <a:ea typeface="League Spartan" charset="0"/>
                <a:cs typeface="Poppins" pitchFamily="2" charset="77"/>
              </a:rPr>
            </a:br>
            <a:r>
              <a:rPr lang="pl-PL" sz="1200" b="1" dirty="0">
                <a:solidFill>
                  <a:srgbClr val="99D3D8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dla ubogich gospodarstw domowych</a:t>
            </a:r>
            <a:endParaRPr lang="en-US" sz="1200" b="1" dirty="0">
              <a:solidFill>
                <a:srgbClr val="99D3D8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EE37E85E-716B-4860-BC4F-3C475E678C44}"/>
              </a:ext>
            </a:extLst>
          </p:cNvPr>
          <p:cNvSpPr txBox="1">
            <a:spLocks/>
          </p:cNvSpPr>
          <p:nvPr/>
        </p:nvSpPr>
        <p:spPr>
          <a:xfrm>
            <a:off x="6116000" y="4711017"/>
            <a:ext cx="2726591" cy="701474"/>
          </a:xfrm>
          <a:prstGeom prst="rect">
            <a:avLst/>
          </a:prstGeom>
        </p:spPr>
        <p:txBody>
          <a:bodyPr vert="horz" wrap="square" lIns="34290" tIns="17145" rIns="34290" bIns="17145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07864">
              <a:lnSpc>
                <a:spcPts val="1313"/>
              </a:lnSpc>
            </a:pP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Opracowanie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uruchomienie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pl-PL" sz="11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ogólno</a:t>
            </a:r>
            <a:r>
              <a:rPr lang="en-US" sz="1100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krajowego</a:t>
            </a:r>
            <a:r>
              <a:rPr lang="pl-PL" sz="11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pl-PL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mechanizmu wsparcia osób 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o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niskich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dochodach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z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wyższymi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poziomami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dotacji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i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dodatkową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pomocą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1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techniczną</a:t>
            </a: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A867651-8358-42EF-A3CD-AC920B753A16}"/>
              </a:ext>
            </a:extLst>
          </p:cNvPr>
          <p:cNvSpPr txBox="1">
            <a:spLocks/>
          </p:cNvSpPr>
          <p:nvPr/>
        </p:nvSpPr>
        <p:spPr>
          <a:xfrm>
            <a:off x="511904" y="558933"/>
            <a:ext cx="8640108" cy="595989"/>
          </a:xfrm>
          <a:prstGeom prst="rect">
            <a:avLst/>
          </a:prstGeom>
        </p:spPr>
        <p:txBody>
          <a:bodyPr vert="horz" lIns="68580" tIns="34290" rIns="68580" bIns="3429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0" i="0" kern="1200" cap="all" spc="-70" baseline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 defTabSz="685800"/>
            <a:r>
              <a:rPr lang="pl-PL" sz="2400" b="1" cap="none" spc="0" dirty="0">
                <a:solidFill>
                  <a:srgbClr val="C00000"/>
                </a:solidFill>
                <a:latin typeface="Trebuchet MS" panose="020B0603020202020204"/>
              </a:rPr>
              <a:t>Wnioski </a:t>
            </a:r>
            <a:r>
              <a:rPr lang="pl-PL" sz="2400" b="1" cap="none" spc="0" dirty="0" smtClean="0">
                <a:solidFill>
                  <a:srgbClr val="C00000"/>
                </a:solidFill>
                <a:latin typeface="Trebuchet MS" panose="020B0603020202020204"/>
              </a:rPr>
              <a:t>końcowe – </a:t>
            </a:r>
            <a:r>
              <a:rPr lang="pl-PL" sz="2400" b="1" cap="none" spc="0" dirty="0">
                <a:solidFill>
                  <a:srgbClr val="C00000"/>
                </a:solidFill>
                <a:latin typeface="Trebuchet MS" panose="020B0603020202020204"/>
              </a:rPr>
              <a:t>warunki konieczne do przyśpieszenia tempa wymiany kotłów węglowych</a:t>
            </a:r>
            <a:endParaRPr lang="en-US" sz="2800" spc="-53" dirty="0">
              <a:solidFill>
                <a:srgbClr val="00ACE6"/>
              </a:solidFill>
              <a:latin typeface="Trebuchet MS" panose="020B0603020202020204" pitchFamily="34" charset="0"/>
              <a:cs typeface="Arial Bold" panose="020B0704020202020204" pitchFamily="34" charset="0"/>
            </a:endParaRPr>
          </a:p>
          <a:p>
            <a:pPr algn="ctr" defTabSz="685800"/>
            <a:r>
              <a:rPr lang="pl-PL" sz="2100" spc="-53" dirty="0" smtClean="0">
                <a:solidFill>
                  <a:srgbClr val="00ACE6"/>
                </a:solidFill>
                <a:latin typeface="Century Gothic" panose="020B0502020202020204"/>
                <a:cs typeface="Arial Bold" panose="020B0704020202020204" pitchFamily="34" charset="0"/>
              </a:rPr>
              <a:t> </a:t>
            </a:r>
            <a:endParaRPr lang="en-US" sz="2100" spc="-53" dirty="0">
              <a:solidFill>
                <a:srgbClr val="00ACE6"/>
              </a:solidFill>
              <a:latin typeface="Century Gothic" panose="020B0502020202020204"/>
              <a:cs typeface="Arial Bold" panose="020B07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2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3040</TotalTime>
  <Words>944</Words>
  <Application>Microsoft Office PowerPoint</Application>
  <PresentationFormat>On-screen Show (4:3)</PresentationFormat>
  <Paragraphs>130</Paragraphs>
  <Slides>12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Arial Bold</vt:lpstr>
      <vt:lpstr>Calibri</vt:lpstr>
      <vt:lpstr>Calibri Light</vt:lpstr>
      <vt:lpstr>Century Gothic</vt:lpstr>
      <vt:lpstr>Lato Light</vt:lpstr>
      <vt:lpstr>League Spartan</vt:lpstr>
      <vt:lpstr>Mukta ExtraLight</vt:lpstr>
      <vt:lpstr>Palatino Linotype</vt:lpstr>
      <vt:lpstr>Poppins</vt:lpstr>
      <vt:lpstr>Trebuchet MS</vt:lpstr>
      <vt:lpstr>Wingdings</vt:lpstr>
      <vt:lpstr>Wingdings 3</vt:lpstr>
      <vt:lpstr>Facet</vt:lpstr>
      <vt:lpstr>Office Theme</vt:lpstr>
      <vt:lpstr>1_Office Theme</vt:lpstr>
      <vt:lpstr>2_Office Theme</vt:lpstr>
      <vt:lpstr>Doświadczenia i rekomendacje Komisji Europejskiej w zakresie działań antysmogowych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Dziękuję za uwagę</vt:lpstr>
      <vt:lpstr>Funding opportunities 2021-2027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Power Point</dc:title>
  <dc:creator>KUCINSKA Malgorzata (REGIO)</dc:creator>
  <cp:lastModifiedBy>URBANIK Andrzej (REGIO)</cp:lastModifiedBy>
  <cp:revision>88</cp:revision>
  <dcterms:created xsi:type="dcterms:W3CDTF">2019-05-14T07:39:39Z</dcterms:created>
  <dcterms:modified xsi:type="dcterms:W3CDTF">2021-06-09T14:30:24Z</dcterms:modified>
</cp:coreProperties>
</file>